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06FC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0602" y="124205"/>
            <a:ext cx="682279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2316" y="1112012"/>
            <a:ext cx="8859367" cy="15163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006FC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80517" y="6510804"/>
            <a:ext cx="2094230" cy="182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7582" y="1864614"/>
            <a:ext cx="6496685" cy="1611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Georgia"/>
                <a:cs typeface="Georgia"/>
              </a:rPr>
              <a:t>Computer </a:t>
            </a:r>
            <a:r>
              <a:rPr b="1" spc="-10" dirty="0">
                <a:latin typeface="Georgia"/>
                <a:cs typeface="Georgia"/>
              </a:rPr>
              <a:t>Architecture </a:t>
            </a:r>
            <a:r>
              <a:rPr b="1" dirty="0">
                <a:latin typeface="Georgia"/>
                <a:cs typeface="Georgia"/>
              </a:rPr>
              <a:t>and </a:t>
            </a:r>
            <a:r>
              <a:rPr b="1" spc="-900" dirty="0">
                <a:latin typeface="Georgia"/>
                <a:cs typeface="Georgia"/>
              </a:rPr>
              <a:t> </a:t>
            </a:r>
            <a:r>
              <a:rPr b="1" dirty="0">
                <a:latin typeface="Georgia"/>
                <a:cs typeface="Georgia"/>
              </a:rPr>
              <a:t>Logic</a:t>
            </a:r>
            <a:r>
              <a:rPr b="1" spc="-25" dirty="0">
                <a:latin typeface="Georgia"/>
                <a:cs typeface="Georgia"/>
              </a:rPr>
              <a:t> </a:t>
            </a:r>
            <a:r>
              <a:rPr b="1" dirty="0">
                <a:latin typeface="Georgia"/>
                <a:cs typeface="Georgia"/>
              </a:rPr>
              <a:t>Design (CALD)</a:t>
            </a:r>
          </a:p>
          <a:p>
            <a:pPr marL="2540" algn="ctr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latin typeface="Georgia"/>
                <a:cs typeface="Georgia"/>
              </a:rPr>
              <a:t>Lecture</a:t>
            </a:r>
            <a:r>
              <a:rPr sz="3200" spc="-4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15</a:t>
            </a:r>
            <a:endParaRPr sz="3200">
              <a:latin typeface="Georgia"/>
              <a:cs typeface="Georgi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31856" y="95217"/>
            <a:ext cx="3734494" cy="92360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70228" y="1113535"/>
            <a:ext cx="7488555" cy="924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marR="5080" indent="-228600">
              <a:lnSpc>
                <a:spcPct val="100000"/>
              </a:lnSpc>
              <a:spcBef>
                <a:spcPts val="1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Any binary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number 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assignment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is 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satisfactory 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as </a:t>
            </a: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long 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as </a:t>
            </a:r>
            <a:r>
              <a:rPr sz="1800" spc="95" dirty="0">
                <a:solidFill>
                  <a:srgbClr val="585858"/>
                </a:solidFill>
                <a:latin typeface="Cambria"/>
                <a:cs typeface="Cambria"/>
              </a:rPr>
              <a:t>each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state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is </a:t>
            </a:r>
            <a:r>
              <a:rPr sz="1800" spc="-38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assigned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unique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number.</a:t>
            </a:r>
            <a:endParaRPr sz="1800">
              <a:latin typeface="Cambria"/>
              <a:cs typeface="Cambria"/>
            </a:endParaRPr>
          </a:p>
          <a:p>
            <a:pPr marL="240665" indent="-228600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1800" spc="85" dirty="0">
                <a:solidFill>
                  <a:srgbClr val="585858"/>
                </a:solidFill>
                <a:latin typeface="Cambria"/>
                <a:cs typeface="Cambria"/>
              </a:rPr>
              <a:t>Use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binary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assignment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1.</a:t>
            </a:r>
            <a:endParaRPr sz="18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53337" y="2857010"/>
            <a:ext cx="6902709" cy="345275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0168" y="3216401"/>
            <a:ext cx="529463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latin typeface="Georgia"/>
                <a:cs typeface="Georgia"/>
              </a:rPr>
              <a:t>State</a:t>
            </a:r>
            <a:r>
              <a:rPr sz="4000" b="1" spc="-20" dirty="0">
                <a:latin typeface="Georgia"/>
                <a:cs typeface="Georgia"/>
              </a:rPr>
              <a:t> </a:t>
            </a:r>
            <a:r>
              <a:rPr sz="4000" b="1" spc="-10" dirty="0">
                <a:latin typeface="Georgia"/>
                <a:cs typeface="Georgia"/>
              </a:rPr>
              <a:t>Reduction</a:t>
            </a:r>
            <a:r>
              <a:rPr sz="4000" b="1" spc="-30" dirty="0">
                <a:latin typeface="Georgia"/>
                <a:cs typeface="Georgia"/>
              </a:rPr>
              <a:t> </a:t>
            </a:r>
            <a:r>
              <a:rPr sz="4000" b="1" spc="-5" dirty="0">
                <a:latin typeface="Georgia"/>
                <a:cs typeface="Georgia"/>
              </a:rPr>
              <a:t>and </a:t>
            </a:r>
            <a:r>
              <a:rPr sz="4000" b="1" spc="-1000" dirty="0">
                <a:latin typeface="Georgia"/>
                <a:cs typeface="Georgia"/>
              </a:rPr>
              <a:t> </a:t>
            </a:r>
            <a:r>
              <a:rPr sz="4000" b="1" spc="-10" dirty="0">
                <a:latin typeface="Georgia"/>
                <a:cs typeface="Georgia"/>
              </a:rPr>
              <a:t>Assignment</a:t>
            </a:r>
            <a:endParaRPr sz="4000">
              <a:latin typeface="Georgia"/>
              <a:cs typeface="Georg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2440" y="6136940"/>
            <a:ext cx="7638288" cy="58411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594">
              <a:lnSpc>
                <a:spcPct val="100000"/>
              </a:lnSpc>
              <a:spcBef>
                <a:spcPts val="100"/>
              </a:spcBef>
            </a:pPr>
            <a:r>
              <a:rPr spc="60" dirty="0"/>
              <a:t>State</a:t>
            </a:r>
            <a:r>
              <a:rPr spc="90" dirty="0"/>
              <a:t> </a:t>
            </a:r>
            <a:r>
              <a:rPr spc="105" dirty="0"/>
              <a:t>Reduction</a:t>
            </a:r>
            <a:r>
              <a:rPr spc="65" dirty="0"/>
              <a:t> </a:t>
            </a:r>
            <a:r>
              <a:rPr spc="150" dirty="0"/>
              <a:t>and</a:t>
            </a:r>
            <a:r>
              <a:rPr spc="90" dirty="0"/>
              <a:t> </a:t>
            </a:r>
            <a:r>
              <a:rPr spc="135" dirty="0"/>
              <a:t>Assignment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825" y="1112012"/>
            <a:ext cx="4167504" cy="2465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State</a:t>
            </a:r>
            <a:r>
              <a:rPr sz="2000" spc="1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Reduction</a:t>
            </a:r>
            <a:endParaRPr sz="2000">
              <a:latin typeface="Cambria"/>
              <a:cs typeface="Cambria"/>
            </a:endParaRPr>
          </a:p>
          <a:p>
            <a:pPr marL="241300" marR="29209" indent="-228600">
              <a:lnSpc>
                <a:spcPct val="100000"/>
              </a:lnSpc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Reductions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on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the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number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of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flip- </a:t>
            </a:r>
            <a:r>
              <a:rPr sz="2000" spc="-4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flops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and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the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number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of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05" dirty="0">
                <a:solidFill>
                  <a:srgbClr val="006FC0"/>
                </a:solidFill>
                <a:latin typeface="Cambria"/>
                <a:cs typeface="Cambria"/>
              </a:rPr>
              <a:t>gates.</a:t>
            </a:r>
            <a:endParaRPr sz="2000">
              <a:latin typeface="Cambria"/>
              <a:cs typeface="Cambria"/>
            </a:endParaRPr>
          </a:p>
          <a:p>
            <a:pPr marL="469900" marR="22860" lvl="1" indent="-228600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135" dirty="0">
                <a:solidFill>
                  <a:srgbClr val="585858"/>
                </a:solidFill>
                <a:latin typeface="Cambria"/>
                <a:cs typeface="Cambria"/>
              </a:rPr>
              <a:t>A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reduction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in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the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number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of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states </a:t>
            </a:r>
            <a:r>
              <a:rPr sz="1800" spc="-38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may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5" dirty="0">
                <a:solidFill>
                  <a:srgbClr val="585858"/>
                </a:solidFill>
                <a:latin typeface="Cambria"/>
                <a:cs typeface="Cambria"/>
              </a:rPr>
              <a:t>result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in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reduction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in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the 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number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flip-flops.</a:t>
            </a:r>
            <a:endParaRPr sz="1800">
              <a:latin typeface="Cambria"/>
              <a:cs typeface="Cambria"/>
            </a:endParaRPr>
          </a:p>
          <a:p>
            <a:pPr marL="469900" marR="5080" lvl="1" indent="-228600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An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00" dirty="0">
                <a:solidFill>
                  <a:srgbClr val="585858"/>
                </a:solidFill>
                <a:latin typeface="Cambria"/>
                <a:cs typeface="Cambria"/>
              </a:rPr>
              <a:t>example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 state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diagram</a:t>
            </a:r>
            <a:r>
              <a:rPr sz="1800" spc="2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showing </a:t>
            </a:r>
            <a:r>
              <a:rPr sz="1800" spc="-38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in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85" dirty="0">
                <a:solidFill>
                  <a:srgbClr val="585858"/>
                </a:solidFill>
                <a:latin typeface="Cambria"/>
                <a:cs typeface="Cambria"/>
              </a:rPr>
              <a:t>Fi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g</a:t>
            </a:r>
            <a:r>
              <a:rPr sz="1800" spc="155" dirty="0">
                <a:solidFill>
                  <a:srgbClr val="585858"/>
                </a:solidFill>
                <a:latin typeface="Cambria"/>
                <a:cs typeface="Cambria"/>
              </a:rPr>
              <a:t>.</a:t>
            </a:r>
            <a:r>
              <a:rPr sz="1800" spc="-11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0" dirty="0">
                <a:solidFill>
                  <a:srgbClr val="585858"/>
                </a:solidFill>
                <a:latin typeface="Cambria"/>
                <a:cs typeface="Cambria"/>
              </a:rPr>
              <a:t>5.2</a:t>
            </a:r>
            <a:r>
              <a:rPr sz="1800" spc="15" dirty="0">
                <a:solidFill>
                  <a:srgbClr val="585858"/>
                </a:solidFill>
                <a:latin typeface="Cambria"/>
                <a:cs typeface="Cambria"/>
              </a:rPr>
              <a:t>5</a:t>
            </a:r>
            <a:r>
              <a:rPr sz="1800" spc="155" dirty="0">
                <a:solidFill>
                  <a:srgbClr val="585858"/>
                </a:solidFill>
                <a:latin typeface="Cambria"/>
                <a:cs typeface="Cambria"/>
              </a:rPr>
              <a:t>.</a:t>
            </a:r>
            <a:endParaRPr sz="18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70769" y="1371954"/>
            <a:ext cx="3410541" cy="474215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5808979" y="6278912"/>
            <a:ext cx="2204085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65"/>
              </a:lnSpc>
            </a:pPr>
            <a:r>
              <a:rPr sz="1800" spc="-5" dirty="0">
                <a:latin typeface="Times New Roman"/>
                <a:cs typeface="Times New Roman"/>
              </a:rPr>
              <a:t>Fig.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5.25</a:t>
            </a:r>
            <a:r>
              <a:rPr sz="1800" spc="2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State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diagram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9852" y="124205"/>
            <a:ext cx="32810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60" dirty="0"/>
              <a:t>State</a:t>
            </a:r>
            <a:r>
              <a:rPr spc="40" dirty="0"/>
              <a:t> </a:t>
            </a:r>
            <a:r>
              <a:rPr spc="105" dirty="0"/>
              <a:t>Reduction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6425" y="2622550"/>
            <a:ext cx="3670935" cy="2174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1800" spc="95" dirty="0">
                <a:solidFill>
                  <a:srgbClr val="585858"/>
                </a:solidFill>
                <a:latin typeface="Cambria"/>
                <a:cs typeface="Cambria"/>
              </a:rPr>
              <a:t>Only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the </a:t>
            </a:r>
            <a:r>
              <a:rPr sz="1800" spc="15" dirty="0">
                <a:solidFill>
                  <a:srgbClr val="585858"/>
                </a:solidFill>
                <a:latin typeface="Cambria"/>
                <a:cs typeface="Cambria"/>
              </a:rPr>
              <a:t>input-output </a:t>
            </a:r>
            <a:r>
              <a:rPr sz="1800" spc="95" dirty="0">
                <a:solidFill>
                  <a:srgbClr val="585858"/>
                </a:solidFill>
                <a:latin typeface="Cambria"/>
                <a:cs typeface="Cambria"/>
              </a:rPr>
              <a:t>sequences </a:t>
            </a:r>
            <a:r>
              <a:rPr sz="1800" spc="-38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are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important.</a:t>
            </a:r>
            <a:endParaRPr sz="180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1800" spc="-10" dirty="0">
                <a:solidFill>
                  <a:srgbClr val="585858"/>
                </a:solidFill>
                <a:latin typeface="Cambria"/>
                <a:cs typeface="Cambria"/>
              </a:rPr>
              <a:t>Two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circuits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are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0" dirty="0">
                <a:solidFill>
                  <a:srgbClr val="FF0000"/>
                </a:solidFill>
                <a:latin typeface="Cambria"/>
                <a:cs typeface="Cambria"/>
              </a:rPr>
              <a:t>equivalent</a:t>
            </a:r>
            <a:endParaRPr sz="1800">
              <a:latin typeface="Cambria"/>
              <a:cs typeface="Cambria"/>
            </a:endParaRPr>
          </a:p>
          <a:p>
            <a:pPr marL="469900" lvl="1" indent="-228600">
              <a:lnSpc>
                <a:spcPct val="100000"/>
              </a:lnSpc>
              <a:spcBef>
                <a:spcPts val="600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Have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identical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5" dirty="0">
                <a:solidFill>
                  <a:srgbClr val="585858"/>
                </a:solidFill>
                <a:latin typeface="Cambria"/>
                <a:cs typeface="Cambria"/>
              </a:rPr>
              <a:t>outputs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for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all</a:t>
            </a:r>
            <a:endParaRPr sz="1800">
              <a:latin typeface="Cambria"/>
              <a:cs typeface="Cambria"/>
            </a:endParaRPr>
          </a:p>
          <a:p>
            <a:pPr marL="469900">
              <a:lnSpc>
                <a:spcPct val="100000"/>
              </a:lnSpc>
            </a:pP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input</a:t>
            </a:r>
            <a:r>
              <a:rPr sz="1800" spc="2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85" dirty="0">
                <a:solidFill>
                  <a:srgbClr val="585858"/>
                </a:solidFill>
                <a:latin typeface="Cambria"/>
                <a:cs typeface="Cambria"/>
              </a:rPr>
              <a:t>sequences;</a:t>
            </a:r>
            <a:endParaRPr sz="1800">
              <a:latin typeface="Cambria"/>
              <a:cs typeface="Cambria"/>
            </a:endParaRPr>
          </a:p>
          <a:p>
            <a:pPr marL="469900" marR="379730" lvl="1" indent="-228600">
              <a:lnSpc>
                <a:spcPct val="100000"/>
              </a:lnSpc>
              <a:spcBef>
                <a:spcPts val="600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number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states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is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" dirty="0">
                <a:solidFill>
                  <a:srgbClr val="585858"/>
                </a:solidFill>
                <a:latin typeface="Cambria"/>
                <a:cs typeface="Cambria"/>
              </a:rPr>
              <a:t>not </a:t>
            </a:r>
            <a:r>
              <a:rPr sz="1800" spc="-38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important.</a:t>
            </a:r>
            <a:endParaRPr sz="18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91200" y="1441650"/>
            <a:ext cx="3360721" cy="4672663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56717" y="1351840"/>
          <a:ext cx="4799330" cy="11004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27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24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94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49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57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124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51984">
                <a:tc>
                  <a:txBody>
                    <a:bodyPr/>
                    <a:lstStyle/>
                    <a:p>
                      <a:pPr marR="86360" algn="r">
                        <a:lnSpc>
                          <a:spcPts val="2255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State: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5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a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2255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a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5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b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ts val="2255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c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ts val="2255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d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5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e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ts val="2255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f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ts val="2255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f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5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g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255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f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255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g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2255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a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514"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spc="-5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Input: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1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1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1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1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1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723"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b="1" spc="-5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Output</a:t>
                      </a:r>
                      <a:r>
                        <a:rPr sz="1800" b="1" spc="-5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:</a:t>
                      </a:r>
                      <a:endParaRPr sz="1800">
                        <a:latin typeface="Palatino Linotype"/>
                        <a:cs typeface="Palatino Linotype"/>
                      </a:endParaRPr>
                    </a:p>
                  </a:txBody>
                  <a:tcPr marL="0" marR="0" marT="2794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1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1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1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5808979" y="6278912"/>
            <a:ext cx="2204085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65"/>
              </a:lnSpc>
            </a:pPr>
            <a:r>
              <a:rPr sz="1800" spc="-5" dirty="0">
                <a:latin typeface="Times New Roman"/>
                <a:cs typeface="Times New Roman"/>
              </a:rPr>
              <a:t>Fig.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5.25</a:t>
            </a:r>
            <a:r>
              <a:rPr sz="1800" spc="2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State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diagram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1628" y="1026158"/>
            <a:ext cx="7934325" cy="174371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80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Equivalent</a:t>
            </a:r>
            <a:r>
              <a:rPr sz="2000" spc="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states</a:t>
            </a:r>
            <a:endParaRPr sz="2000">
              <a:latin typeface="Cambria"/>
              <a:cs typeface="Cambria"/>
            </a:endParaRPr>
          </a:p>
          <a:p>
            <a:pPr marL="469265" lvl="1" indent="-228600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-10" dirty="0">
                <a:solidFill>
                  <a:srgbClr val="585858"/>
                </a:solidFill>
                <a:latin typeface="Cambria"/>
                <a:cs typeface="Cambria"/>
              </a:rPr>
              <a:t>Two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states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are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said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" dirty="0">
                <a:solidFill>
                  <a:srgbClr val="585858"/>
                </a:solidFill>
                <a:latin typeface="Cambria"/>
                <a:cs typeface="Cambria"/>
              </a:rPr>
              <a:t>to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65" dirty="0">
                <a:solidFill>
                  <a:srgbClr val="585858"/>
                </a:solidFill>
                <a:latin typeface="Cambria"/>
                <a:cs typeface="Cambria"/>
              </a:rPr>
              <a:t>be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equivalent</a:t>
            </a:r>
            <a:endParaRPr sz="1800">
              <a:latin typeface="Cambria"/>
              <a:cs typeface="Cambria"/>
            </a:endParaRPr>
          </a:p>
          <a:p>
            <a:pPr marL="697865" marR="5080" lvl="2" indent="-228600">
              <a:lnSpc>
                <a:spcPct val="100000"/>
              </a:lnSpc>
              <a:spcBef>
                <a:spcPts val="600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698500" algn="l"/>
              </a:tabLst>
            </a:pPr>
            <a:r>
              <a:rPr sz="1800" spc="-15" dirty="0">
                <a:solidFill>
                  <a:srgbClr val="585858"/>
                </a:solidFill>
                <a:latin typeface="Cambria"/>
                <a:cs typeface="Cambria"/>
              </a:rPr>
              <a:t>For </a:t>
            </a:r>
            <a:r>
              <a:rPr sz="1800" spc="95" dirty="0">
                <a:solidFill>
                  <a:srgbClr val="585858"/>
                </a:solidFill>
                <a:latin typeface="Cambria"/>
                <a:cs typeface="Cambria"/>
              </a:rPr>
              <a:t>each member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of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the 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set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of 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inputs,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they </a:t>
            </a:r>
            <a:r>
              <a:rPr sz="1800" spc="95" dirty="0">
                <a:solidFill>
                  <a:srgbClr val="585858"/>
                </a:solidFill>
                <a:latin typeface="Cambria"/>
                <a:cs typeface="Cambria"/>
              </a:rPr>
              <a:t>give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exactly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the 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same </a:t>
            </a:r>
            <a:r>
              <a:rPr sz="1800" spc="8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0" dirty="0">
                <a:solidFill>
                  <a:srgbClr val="585858"/>
                </a:solidFill>
                <a:latin typeface="Cambria"/>
                <a:cs typeface="Cambria"/>
              </a:rPr>
              <a:t>output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and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85" dirty="0">
                <a:solidFill>
                  <a:srgbClr val="585858"/>
                </a:solidFill>
                <a:latin typeface="Cambria"/>
                <a:cs typeface="Cambria"/>
              </a:rPr>
              <a:t>send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circuit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" dirty="0">
                <a:solidFill>
                  <a:srgbClr val="585858"/>
                </a:solidFill>
                <a:latin typeface="Cambria"/>
                <a:cs typeface="Cambria"/>
              </a:rPr>
              <a:t>to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85" dirty="0">
                <a:solidFill>
                  <a:srgbClr val="585858"/>
                </a:solidFill>
                <a:latin typeface="Cambria"/>
                <a:cs typeface="Cambria"/>
              </a:rPr>
              <a:t>same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state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or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" dirty="0">
                <a:solidFill>
                  <a:srgbClr val="585858"/>
                </a:solidFill>
                <a:latin typeface="Cambria"/>
                <a:cs typeface="Cambria"/>
              </a:rPr>
              <a:t>to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an equivalent 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state.</a:t>
            </a:r>
            <a:endParaRPr sz="1800">
              <a:latin typeface="Cambria"/>
              <a:cs typeface="Cambria"/>
            </a:endParaRPr>
          </a:p>
          <a:p>
            <a:pPr marL="697865" lvl="2" indent="-229235">
              <a:lnSpc>
                <a:spcPct val="100000"/>
              </a:lnSpc>
              <a:spcBef>
                <a:spcPts val="6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698500" algn="l"/>
              </a:tabLst>
            </a:pPr>
            <a:r>
              <a:rPr sz="1800" spc="145" dirty="0">
                <a:solidFill>
                  <a:srgbClr val="585858"/>
                </a:solidFill>
                <a:latin typeface="Cambria"/>
                <a:cs typeface="Cambria"/>
              </a:rPr>
              <a:t>One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them 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can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65" dirty="0">
                <a:solidFill>
                  <a:srgbClr val="585858"/>
                </a:solidFill>
                <a:latin typeface="Cambria"/>
                <a:cs typeface="Cambria"/>
              </a:rPr>
              <a:t>be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removed.</a:t>
            </a:r>
            <a:endParaRPr sz="18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7863" y="3278266"/>
            <a:ext cx="5354497" cy="319249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41450" y="2866095"/>
            <a:ext cx="2593829" cy="360868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1628" y="1026158"/>
            <a:ext cx="3067050" cy="111887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80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Reducing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the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state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table</a:t>
            </a:r>
            <a:endParaRPr sz="2000">
              <a:latin typeface="Cambria"/>
              <a:cs typeface="Cambria"/>
            </a:endParaRPr>
          </a:p>
          <a:p>
            <a:pPr marL="469265" lvl="1" indent="-228600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i="1" spc="25" dirty="0">
                <a:solidFill>
                  <a:srgbClr val="585858"/>
                </a:solidFill>
                <a:latin typeface="Trebuchet MS"/>
                <a:cs typeface="Trebuchet MS"/>
              </a:rPr>
              <a:t>e</a:t>
            </a:r>
            <a:r>
              <a:rPr sz="1800" i="1" spc="-1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200" dirty="0">
                <a:solidFill>
                  <a:srgbClr val="585858"/>
                </a:solidFill>
                <a:latin typeface="Cambria"/>
                <a:cs typeface="Cambria"/>
              </a:rPr>
              <a:t>=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180" dirty="0">
                <a:solidFill>
                  <a:srgbClr val="585858"/>
                </a:solidFill>
                <a:latin typeface="Trebuchet MS"/>
                <a:cs typeface="Trebuchet MS"/>
              </a:rPr>
              <a:t>g</a:t>
            </a:r>
            <a:r>
              <a:rPr sz="1800" i="1" spc="-1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(remove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70" dirty="0">
                <a:solidFill>
                  <a:srgbClr val="585858"/>
                </a:solidFill>
                <a:latin typeface="Trebuchet MS"/>
                <a:cs typeface="Trebuchet MS"/>
              </a:rPr>
              <a:t>g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);</a:t>
            </a:r>
            <a:endParaRPr sz="1800">
              <a:latin typeface="Cambria"/>
              <a:cs typeface="Cambria"/>
            </a:endParaRPr>
          </a:p>
          <a:p>
            <a:pPr marL="469265" lvl="1" indent="-228600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i="1" spc="80" dirty="0">
                <a:solidFill>
                  <a:srgbClr val="585858"/>
                </a:solidFill>
                <a:latin typeface="Trebuchet MS"/>
                <a:cs typeface="Trebuchet MS"/>
              </a:rPr>
              <a:t>d</a:t>
            </a:r>
            <a:r>
              <a:rPr sz="1800" i="1" spc="-9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200" dirty="0">
                <a:solidFill>
                  <a:srgbClr val="585858"/>
                </a:solidFill>
                <a:latin typeface="Cambria"/>
                <a:cs typeface="Cambria"/>
              </a:rPr>
              <a:t>=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-220" dirty="0">
                <a:solidFill>
                  <a:srgbClr val="585858"/>
                </a:solidFill>
                <a:latin typeface="Trebuchet MS"/>
                <a:cs typeface="Trebuchet MS"/>
              </a:rPr>
              <a:t>f</a:t>
            </a:r>
            <a:r>
              <a:rPr sz="1800" i="1" spc="-1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Cambria"/>
                <a:cs typeface="Cambria"/>
              </a:rPr>
              <a:t>(</a:t>
            </a:r>
            <a:r>
              <a:rPr sz="1800" spc="-90" dirty="0">
                <a:solidFill>
                  <a:srgbClr val="585858"/>
                </a:solidFill>
                <a:latin typeface="Cambria"/>
                <a:cs typeface="Cambria"/>
              </a:rPr>
              <a:t>r</a:t>
            </a:r>
            <a:r>
              <a:rPr sz="1800" spc="95" dirty="0">
                <a:solidFill>
                  <a:srgbClr val="585858"/>
                </a:solidFill>
                <a:latin typeface="Cambria"/>
                <a:cs typeface="Cambria"/>
              </a:rPr>
              <a:t>em</a:t>
            </a:r>
            <a:r>
              <a:rPr sz="1800" spc="10" dirty="0">
                <a:solidFill>
                  <a:srgbClr val="585858"/>
                </a:solidFill>
                <a:latin typeface="Cambria"/>
                <a:cs typeface="Cambria"/>
              </a:rPr>
              <a:t>ov</a:t>
            </a:r>
            <a:r>
              <a:rPr sz="1800" spc="150" dirty="0">
                <a:solidFill>
                  <a:srgbClr val="585858"/>
                </a:solidFill>
                <a:latin typeface="Cambria"/>
                <a:cs typeface="Cambria"/>
              </a:rPr>
              <a:t>e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-225" dirty="0">
                <a:solidFill>
                  <a:srgbClr val="585858"/>
                </a:solidFill>
                <a:latin typeface="Trebuchet MS"/>
                <a:cs typeface="Trebuchet MS"/>
              </a:rPr>
              <a:t>f</a:t>
            </a:r>
            <a:r>
              <a:rPr sz="1800" spc="10" dirty="0">
                <a:solidFill>
                  <a:srgbClr val="585858"/>
                </a:solidFill>
                <a:latin typeface="Cambria"/>
                <a:cs typeface="Cambria"/>
              </a:rPr>
              <a:t>);</a:t>
            </a:r>
            <a:endParaRPr sz="1800">
              <a:latin typeface="Cambria"/>
              <a:cs typeface="Cambr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469621" y="2784958"/>
            <a:ext cx="6410325" cy="3546475"/>
            <a:chOff x="1469621" y="2784958"/>
            <a:chExt cx="6410325" cy="354647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69621" y="2784958"/>
              <a:ext cx="6409765" cy="354637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938527" y="5341620"/>
              <a:ext cx="5893435" cy="881380"/>
            </a:xfrm>
            <a:custGeom>
              <a:avLst/>
              <a:gdLst/>
              <a:ahLst/>
              <a:cxnLst/>
              <a:rect l="l" t="t" r="r" b="b"/>
              <a:pathLst>
                <a:path w="5893434" h="881379">
                  <a:moveTo>
                    <a:pt x="0" y="304799"/>
                  </a:moveTo>
                  <a:lnTo>
                    <a:pt x="5893308" y="304799"/>
                  </a:lnTo>
                  <a:lnTo>
                    <a:pt x="5893308" y="0"/>
                  </a:lnTo>
                  <a:lnTo>
                    <a:pt x="0" y="0"/>
                  </a:lnTo>
                  <a:lnTo>
                    <a:pt x="0" y="304799"/>
                  </a:lnTo>
                  <a:close/>
                </a:path>
                <a:path w="5893434" h="881379">
                  <a:moveTo>
                    <a:pt x="0" y="880871"/>
                  </a:moveTo>
                  <a:lnTo>
                    <a:pt x="5893308" y="880871"/>
                  </a:lnTo>
                  <a:lnTo>
                    <a:pt x="5893308" y="576071"/>
                  </a:lnTo>
                  <a:lnTo>
                    <a:pt x="0" y="576071"/>
                  </a:lnTo>
                  <a:lnTo>
                    <a:pt x="0" y="880871"/>
                  </a:lnTo>
                  <a:close/>
                </a:path>
              </a:pathLst>
            </a:custGeom>
            <a:ln w="1524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70228" y="1113535"/>
            <a:ext cx="36874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8600">
              <a:lnSpc>
                <a:spcPct val="100000"/>
              </a:lnSpc>
              <a:spcBef>
                <a:spcPts val="1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85" dirty="0">
                <a:solidFill>
                  <a:srgbClr val="585858"/>
                </a:solidFill>
                <a:latin typeface="Cambria"/>
                <a:cs typeface="Cambria"/>
              </a:rPr>
              <a:t>reduced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finite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state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machine</a:t>
            </a:r>
            <a:endParaRPr sz="18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1380" y="1984234"/>
            <a:ext cx="6183575" cy="3149575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155698" y="5469334"/>
          <a:ext cx="4836795" cy="1099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1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27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1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2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57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41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27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11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988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51685">
                <a:tc>
                  <a:txBody>
                    <a:bodyPr/>
                    <a:lstStyle/>
                    <a:p>
                      <a:pPr marR="88265" algn="r">
                        <a:lnSpc>
                          <a:spcPts val="2250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State: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a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ts val="2250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a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b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250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c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d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ts val="2250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e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2250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d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ts val="2250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d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e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d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ts val="2250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e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ts val="2250"/>
                        </a:lnSpc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a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51">
                <a:tc>
                  <a:txBody>
                    <a:bodyPr/>
                    <a:lstStyle/>
                    <a:p>
                      <a:pPr marR="8826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spc="-5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Input: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1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1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1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1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1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759"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700" b="1" spc="-5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Output:</a:t>
                      </a:r>
                      <a:endParaRPr sz="1700">
                        <a:latin typeface="Palatino Linotype"/>
                        <a:cs typeface="Palatino Linotype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1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1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1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Palatino Linotype"/>
                          <a:cs typeface="Palatino Linotype"/>
                        </a:rPr>
                        <a:t>0</a:t>
                      </a:r>
                      <a:endParaRPr sz="2000">
                        <a:latin typeface="Palatino Linotype"/>
                        <a:cs typeface="Palatino Linotype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6425" y="1112011"/>
            <a:ext cx="3580129" cy="3119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9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241300" algn="l"/>
                <a:tab pos="2200910" algn="l"/>
              </a:tabLst>
            </a:pPr>
            <a:r>
              <a:rPr sz="2200" spc="70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22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2200" spc="125" dirty="0">
                <a:solidFill>
                  <a:srgbClr val="585858"/>
                </a:solidFill>
                <a:latin typeface="Cambria"/>
                <a:cs typeface="Cambria"/>
              </a:rPr>
              <a:t>checking</a:t>
            </a:r>
            <a:r>
              <a:rPr sz="2200" spc="8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2200" spc="30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22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2200" spc="120" dirty="0">
                <a:solidFill>
                  <a:srgbClr val="585858"/>
                </a:solidFill>
                <a:latin typeface="Cambria"/>
                <a:cs typeface="Cambria"/>
              </a:rPr>
              <a:t>each</a:t>
            </a:r>
            <a:r>
              <a:rPr sz="22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2200" spc="65" dirty="0">
                <a:solidFill>
                  <a:srgbClr val="585858"/>
                </a:solidFill>
                <a:latin typeface="Cambria"/>
                <a:cs typeface="Cambria"/>
              </a:rPr>
              <a:t>pair </a:t>
            </a:r>
            <a:r>
              <a:rPr sz="2200" spc="-47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2200" spc="30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22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2200" spc="35" dirty="0">
                <a:solidFill>
                  <a:srgbClr val="585858"/>
                </a:solidFill>
                <a:latin typeface="Cambria"/>
                <a:cs typeface="Cambria"/>
              </a:rPr>
              <a:t>states</a:t>
            </a:r>
            <a:r>
              <a:rPr sz="2200" spc="7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2200" spc="30" dirty="0">
                <a:solidFill>
                  <a:srgbClr val="585858"/>
                </a:solidFill>
                <a:latin typeface="Cambria"/>
                <a:cs typeface="Cambria"/>
              </a:rPr>
              <a:t>for</a:t>
            </a:r>
            <a:r>
              <a:rPr sz="22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2200" spc="95" dirty="0">
                <a:solidFill>
                  <a:srgbClr val="585858"/>
                </a:solidFill>
                <a:latin typeface="Cambria"/>
                <a:cs typeface="Cambria"/>
              </a:rPr>
              <a:t>possible </a:t>
            </a:r>
            <a:r>
              <a:rPr sz="2200" spc="10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2200" spc="95" dirty="0">
                <a:solidFill>
                  <a:srgbClr val="585858"/>
                </a:solidFill>
                <a:latin typeface="Cambria"/>
                <a:cs typeface="Cambria"/>
              </a:rPr>
              <a:t>equivalence can </a:t>
            </a:r>
            <a:r>
              <a:rPr sz="2200" spc="200" dirty="0">
                <a:solidFill>
                  <a:srgbClr val="585858"/>
                </a:solidFill>
                <a:latin typeface="Cambria"/>
                <a:cs typeface="Cambria"/>
              </a:rPr>
              <a:t>be </a:t>
            </a:r>
            <a:r>
              <a:rPr sz="2200" spc="114" dirty="0">
                <a:solidFill>
                  <a:srgbClr val="585858"/>
                </a:solidFill>
                <a:latin typeface="Cambria"/>
                <a:cs typeface="Cambria"/>
              </a:rPr>
              <a:t>done </a:t>
            </a:r>
            <a:r>
              <a:rPr sz="2200" spc="12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2200" spc="60" dirty="0">
                <a:solidFill>
                  <a:srgbClr val="585858"/>
                </a:solidFill>
                <a:latin typeface="Cambria"/>
                <a:cs typeface="Cambria"/>
              </a:rPr>
              <a:t>systematically	</a:t>
            </a:r>
            <a:r>
              <a:rPr sz="2200" spc="85" dirty="0">
                <a:solidFill>
                  <a:srgbClr val="585858"/>
                </a:solidFill>
                <a:latin typeface="Cambria"/>
                <a:cs typeface="Cambria"/>
              </a:rPr>
              <a:t>using </a:t>
            </a:r>
            <a:r>
              <a:rPr sz="2200" spc="9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2200" spc="50" dirty="0">
                <a:solidFill>
                  <a:srgbClr val="663366"/>
                </a:solidFill>
                <a:latin typeface="Cambria"/>
                <a:cs typeface="Cambria"/>
              </a:rPr>
              <a:t>Implication</a:t>
            </a:r>
            <a:r>
              <a:rPr sz="2200" dirty="0">
                <a:solidFill>
                  <a:srgbClr val="663366"/>
                </a:solidFill>
                <a:latin typeface="Cambria"/>
                <a:cs typeface="Cambria"/>
              </a:rPr>
              <a:t> </a:t>
            </a:r>
            <a:r>
              <a:rPr sz="2200" spc="85" dirty="0">
                <a:solidFill>
                  <a:srgbClr val="663366"/>
                </a:solidFill>
                <a:latin typeface="Cambria"/>
                <a:cs typeface="Cambria"/>
              </a:rPr>
              <a:t>Table.</a:t>
            </a:r>
            <a:endParaRPr sz="2200">
              <a:latin typeface="Cambria"/>
              <a:cs typeface="Cambria"/>
            </a:endParaRPr>
          </a:p>
          <a:p>
            <a:pPr marL="241300" marR="558165" indent="-228600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200" spc="70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22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2200" spc="75" dirty="0">
                <a:solidFill>
                  <a:srgbClr val="585858"/>
                </a:solidFill>
                <a:latin typeface="Cambria"/>
                <a:cs typeface="Cambria"/>
              </a:rPr>
              <a:t>unused</a:t>
            </a:r>
            <a:r>
              <a:rPr sz="22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2200" spc="35" dirty="0">
                <a:solidFill>
                  <a:srgbClr val="585858"/>
                </a:solidFill>
                <a:latin typeface="Cambria"/>
                <a:cs typeface="Cambria"/>
              </a:rPr>
              <a:t>states</a:t>
            </a:r>
            <a:r>
              <a:rPr sz="2200" spc="55" dirty="0">
                <a:solidFill>
                  <a:srgbClr val="585858"/>
                </a:solidFill>
                <a:latin typeface="Cambria"/>
                <a:cs typeface="Cambria"/>
              </a:rPr>
              <a:t> are </a:t>
            </a:r>
            <a:r>
              <a:rPr sz="2200" spc="-47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2200" spc="45" dirty="0">
                <a:solidFill>
                  <a:srgbClr val="585858"/>
                </a:solidFill>
                <a:latin typeface="Cambria"/>
                <a:cs typeface="Cambria"/>
              </a:rPr>
              <a:t>treated </a:t>
            </a:r>
            <a:r>
              <a:rPr sz="2200" spc="75" dirty="0">
                <a:solidFill>
                  <a:srgbClr val="585858"/>
                </a:solidFill>
                <a:latin typeface="Cambria"/>
                <a:cs typeface="Cambria"/>
              </a:rPr>
              <a:t>as </a:t>
            </a:r>
            <a:r>
              <a:rPr sz="2200" spc="40" dirty="0">
                <a:solidFill>
                  <a:srgbClr val="585858"/>
                </a:solidFill>
                <a:latin typeface="Cambria"/>
                <a:cs typeface="Cambria"/>
              </a:rPr>
              <a:t>don't-care </a:t>
            </a:r>
            <a:r>
              <a:rPr sz="22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2200" spc="55" dirty="0">
                <a:solidFill>
                  <a:srgbClr val="585858"/>
                </a:solidFill>
                <a:latin typeface="Cambria"/>
                <a:cs typeface="Cambria"/>
              </a:rPr>
              <a:t>condition</a:t>
            </a:r>
            <a:r>
              <a:rPr sz="2200" spc="9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Symbol"/>
                <a:cs typeface="Symbol"/>
              </a:rPr>
              <a:t></a:t>
            </a:r>
            <a:r>
              <a:rPr sz="2200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2200" spc="50" dirty="0">
                <a:solidFill>
                  <a:srgbClr val="585858"/>
                </a:solidFill>
                <a:latin typeface="Cambria"/>
                <a:cs typeface="Cambria"/>
              </a:rPr>
              <a:t>fewer </a:t>
            </a:r>
            <a:r>
              <a:rPr sz="22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2200" spc="65" dirty="0">
                <a:solidFill>
                  <a:srgbClr val="585858"/>
                </a:solidFill>
                <a:latin typeface="Cambria"/>
                <a:cs typeface="Cambria"/>
              </a:rPr>
              <a:t>combinational </a:t>
            </a:r>
            <a:r>
              <a:rPr sz="2200" spc="110" dirty="0">
                <a:solidFill>
                  <a:srgbClr val="585858"/>
                </a:solidFill>
                <a:latin typeface="Cambria"/>
                <a:cs typeface="Cambria"/>
              </a:rPr>
              <a:t>gates.</a:t>
            </a:r>
            <a:endParaRPr sz="22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21280" y="1620626"/>
            <a:ext cx="3576206" cy="406815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226558" y="5896762"/>
            <a:ext cx="84518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Fig.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5.26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17048" y="5896762"/>
            <a:ext cx="214757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Reduced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State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diagram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6241" y="4362945"/>
            <a:ext cx="4199840" cy="2137047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9852" y="124205"/>
            <a:ext cx="364045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60" dirty="0"/>
              <a:t>State</a:t>
            </a:r>
            <a:r>
              <a:rPr spc="45" dirty="0"/>
              <a:t> </a:t>
            </a:r>
            <a:r>
              <a:rPr spc="135" dirty="0"/>
              <a:t>Assignment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4013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1040765" algn="l"/>
              </a:tabLst>
            </a:pPr>
            <a:r>
              <a:rPr spc="35" dirty="0"/>
              <a:t>State</a:t>
            </a:r>
            <a:r>
              <a:rPr spc="25" dirty="0"/>
              <a:t> </a:t>
            </a:r>
            <a:r>
              <a:rPr spc="75" dirty="0"/>
              <a:t>Assignment</a:t>
            </a:r>
          </a:p>
          <a:p>
            <a:pPr marL="1040130" indent="-228600">
              <a:lnSpc>
                <a:spcPct val="100000"/>
              </a:lnSpc>
              <a:spcBef>
                <a:spcPts val="2000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1040765" algn="l"/>
              </a:tabLst>
            </a:pPr>
            <a:r>
              <a:rPr spc="-35" dirty="0"/>
              <a:t>To</a:t>
            </a:r>
            <a:r>
              <a:rPr spc="55" dirty="0"/>
              <a:t> </a:t>
            </a:r>
            <a:r>
              <a:rPr spc="45" dirty="0"/>
              <a:t>minimize</a:t>
            </a:r>
            <a:r>
              <a:rPr spc="55" dirty="0"/>
              <a:t> </a:t>
            </a:r>
            <a:r>
              <a:rPr spc="40" dirty="0"/>
              <a:t>the</a:t>
            </a:r>
            <a:r>
              <a:rPr spc="70" dirty="0"/>
              <a:t> </a:t>
            </a:r>
            <a:r>
              <a:rPr spc="55" dirty="0"/>
              <a:t>cost</a:t>
            </a:r>
            <a:r>
              <a:rPr spc="40" dirty="0"/>
              <a:t> </a:t>
            </a:r>
            <a:r>
              <a:rPr spc="30" dirty="0"/>
              <a:t>of</a:t>
            </a:r>
            <a:r>
              <a:rPr spc="55" dirty="0"/>
              <a:t> </a:t>
            </a:r>
            <a:r>
              <a:rPr spc="45" dirty="0"/>
              <a:t>the</a:t>
            </a:r>
            <a:r>
              <a:rPr spc="65" dirty="0"/>
              <a:t> combinational</a:t>
            </a:r>
            <a:r>
              <a:rPr spc="25" dirty="0"/>
              <a:t> </a:t>
            </a:r>
            <a:r>
              <a:rPr spc="50" dirty="0"/>
              <a:t>circuits.</a:t>
            </a:r>
          </a:p>
          <a:p>
            <a:pPr marL="1268095" lvl="1" indent="-228600">
              <a:lnSpc>
                <a:spcPct val="100000"/>
              </a:lnSpc>
              <a:spcBef>
                <a:spcPts val="61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1269365" algn="l"/>
              </a:tabLst>
            </a:pP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Three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 possible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binary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state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assignments.</a:t>
            </a:r>
            <a:r>
              <a:rPr sz="1800" spc="-8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0" dirty="0">
                <a:solidFill>
                  <a:srgbClr val="585858"/>
                </a:solidFill>
                <a:latin typeface="Cambria"/>
                <a:cs typeface="Cambria"/>
              </a:rPr>
              <a:t>(</a:t>
            </a:r>
            <a:r>
              <a:rPr sz="1800" i="1" spc="10" dirty="0">
                <a:solidFill>
                  <a:srgbClr val="585858"/>
                </a:solidFill>
                <a:latin typeface="Trebuchet MS"/>
                <a:cs typeface="Trebuchet MS"/>
              </a:rPr>
              <a:t>m</a:t>
            </a:r>
            <a:r>
              <a:rPr sz="1800" i="1" spc="-8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states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10" dirty="0">
                <a:solidFill>
                  <a:srgbClr val="585858"/>
                </a:solidFill>
                <a:latin typeface="Cambria"/>
                <a:cs typeface="Cambria"/>
              </a:rPr>
              <a:t>need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55" dirty="0">
                <a:solidFill>
                  <a:srgbClr val="585858"/>
                </a:solidFill>
                <a:latin typeface="Trebuchet MS"/>
                <a:cs typeface="Trebuchet MS"/>
              </a:rPr>
              <a:t>n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-bits,</a:t>
            </a:r>
            <a:r>
              <a:rPr sz="1800" spc="-9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where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10" dirty="0">
                <a:solidFill>
                  <a:srgbClr val="585858"/>
                </a:solidFill>
                <a:latin typeface="Cambria"/>
                <a:cs typeface="Cambria"/>
              </a:rPr>
              <a:t>2</a:t>
            </a:r>
            <a:r>
              <a:rPr sz="1800" i="1" spc="-15" baseline="25462" dirty="0">
                <a:solidFill>
                  <a:srgbClr val="585858"/>
                </a:solidFill>
                <a:latin typeface="Trebuchet MS"/>
                <a:cs typeface="Trebuchet MS"/>
              </a:rPr>
              <a:t>n</a:t>
            </a:r>
            <a:endParaRPr sz="1800" baseline="25462">
              <a:latin typeface="Trebuchet MS"/>
              <a:cs typeface="Trebuchet MS"/>
            </a:endParaRPr>
          </a:p>
          <a:p>
            <a:pPr marL="1268095">
              <a:lnSpc>
                <a:spcPct val="100000"/>
              </a:lnSpc>
            </a:pPr>
            <a:r>
              <a:rPr sz="1800" spc="204" dirty="0">
                <a:solidFill>
                  <a:srgbClr val="585858"/>
                </a:solidFill>
              </a:rPr>
              <a:t>&gt;</a:t>
            </a:r>
            <a:r>
              <a:rPr sz="1800" spc="5" dirty="0">
                <a:solidFill>
                  <a:srgbClr val="585858"/>
                </a:solidFill>
              </a:rPr>
              <a:t> </a:t>
            </a:r>
            <a:r>
              <a:rPr sz="1800" i="1" spc="5" dirty="0">
                <a:solidFill>
                  <a:srgbClr val="585858"/>
                </a:solidFill>
                <a:latin typeface="Trebuchet MS"/>
                <a:cs typeface="Trebuchet MS"/>
              </a:rPr>
              <a:t>m</a:t>
            </a:r>
            <a:r>
              <a:rPr sz="1800" spc="5" dirty="0">
                <a:solidFill>
                  <a:srgbClr val="585858"/>
                </a:solidFill>
              </a:rPr>
              <a:t>)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5818" y="3085914"/>
            <a:ext cx="7162948" cy="3013319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D75B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363</Words>
  <Application>Microsoft Office PowerPoint</Application>
  <PresentationFormat>On-screen Show (4:3)</PresentationFormat>
  <Paragraphs>118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 MT</vt:lpstr>
      <vt:lpstr>Calibri</vt:lpstr>
      <vt:lpstr>Cambria</vt:lpstr>
      <vt:lpstr>Georgia</vt:lpstr>
      <vt:lpstr>Palatino Linotype</vt:lpstr>
      <vt:lpstr>Symbol</vt:lpstr>
      <vt:lpstr>Times New Roman</vt:lpstr>
      <vt:lpstr>Trebuchet MS</vt:lpstr>
      <vt:lpstr>Wingdings</vt:lpstr>
      <vt:lpstr>Office Theme</vt:lpstr>
      <vt:lpstr>Computer Architecture and  Logic Design (CALD) Lecture 15</vt:lpstr>
      <vt:lpstr>State Reduction and  Assignment</vt:lpstr>
      <vt:lpstr>State Reduction and Assignment</vt:lpstr>
      <vt:lpstr>State Reduction</vt:lpstr>
      <vt:lpstr>PowerPoint Presentation</vt:lpstr>
      <vt:lpstr>PowerPoint Presentation</vt:lpstr>
      <vt:lpstr>PowerPoint Presentation</vt:lpstr>
      <vt:lpstr>PowerPoint Presentation</vt:lpstr>
      <vt:lpstr>State Assignment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Combinational Logic</dc:title>
  <dc:subject>Digital Logic Design</dc:subject>
  <dc:creator>Dr. Bassam Kahhaleh</dc:creator>
  <cp:lastModifiedBy>02-131212-009</cp:lastModifiedBy>
  <cp:revision>1</cp:revision>
  <dcterms:created xsi:type="dcterms:W3CDTF">2023-02-15T03:18:00Z</dcterms:created>
  <dcterms:modified xsi:type="dcterms:W3CDTF">2023-02-15T03:18:16Z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2023-01-21T00:00:00Z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2023-02-15T00:00:00Z</vt:filetime>
  </property>
</Properties>
</file>