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2D75B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326516"/>
            <a:ext cx="10358120" cy="1300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737106"/>
            <a:ext cx="10360660" cy="3704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2D75B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24027" rIns="0" bIns="0" rtlCol="0">
            <a:spAutoFit/>
          </a:bodyPr>
          <a:lstStyle/>
          <a:p>
            <a:pPr marL="8255" marR="5080" algn="ctr">
              <a:lnSpc>
                <a:spcPts val="4320"/>
              </a:lnSpc>
              <a:spcBef>
                <a:spcPts val="640"/>
              </a:spcBef>
            </a:pPr>
            <a:r>
              <a:rPr sz="4000" b="1" spc="-10" dirty="0">
                <a:solidFill>
                  <a:srgbClr val="FF0000"/>
                </a:solidFill>
                <a:latin typeface="Georgia"/>
                <a:cs typeface="Georgia"/>
              </a:rPr>
              <a:t>Computer</a:t>
            </a:r>
            <a:r>
              <a:rPr sz="4000" b="1" spc="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4000" b="1" spc="-10" dirty="0">
                <a:solidFill>
                  <a:srgbClr val="FF0000"/>
                </a:solidFill>
                <a:latin typeface="Georgia"/>
                <a:cs typeface="Georgia"/>
              </a:rPr>
              <a:t>Architecture</a:t>
            </a:r>
            <a:r>
              <a:rPr sz="4000" b="1" spc="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4000" b="1" spc="-5" dirty="0">
                <a:solidFill>
                  <a:srgbClr val="FF0000"/>
                </a:solidFill>
                <a:latin typeface="Georgia"/>
                <a:cs typeface="Georgia"/>
              </a:rPr>
              <a:t>and</a:t>
            </a:r>
            <a:r>
              <a:rPr sz="4000" b="1" spc="-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4000" b="1" spc="-5" dirty="0">
                <a:solidFill>
                  <a:srgbClr val="FF0000"/>
                </a:solidFill>
                <a:latin typeface="Georgia"/>
                <a:cs typeface="Georgia"/>
              </a:rPr>
              <a:t>Logic </a:t>
            </a:r>
            <a:r>
              <a:rPr sz="4000" b="1" spc="-100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4000" b="1" spc="-5" dirty="0">
                <a:solidFill>
                  <a:srgbClr val="FF0000"/>
                </a:solidFill>
                <a:latin typeface="Georgia"/>
                <a:cs typeface="Georgia"/>
              </a:rPr>
              <a:t>Design</a:t>
            </a:r>
            <a:r>
              <a:rPr sz="4000" b="1" spc="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4000" b="1" spc="-5" dirty="0">
                <a:solidFill>
                  <a:srgbClr val="FF0000"/>
                </a:solidFill>
                <a:latin typeface="Georgia"/>
                <a:cs typeface="Georgia"/>
              </a:rPr>
              <a:t>(CALD)</a:t>
            </a:r>
            <a:endParaRPr sz="4000">
              <a:latin typeface="Georgia"/>
              <a:cs typeface="Georgia"/>
            </a:endParaRPr>
          </a:p>
          <a:p>
            <a:pPr algn="ctr">
              <a:lnSpc>
                <a:spcPts val="3840"/>
              </a:lnSpc>
            </a:pPr>
            <a:r>
              <a:rPr sz="3600" dirty="0">
                <a:solidFill>
                  <a:srgbClr val="FF0000"/>
                </a:solidFill>
                <a:latin typeface="Georgia"/>
                <a:cs typeface="Georgia"/>
              </a:rPr>
              <a:t>Lecture</a:t>
            </a:r>
            <a:r>
              <a:rPr sz="3600" spc="-5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0000"/>
                </a:solidFill>
                <a:latin typeface="Georgia"/>
                <a:cs typeface="Georgia"/>
              </a:rPr>
              <a:t>02</a:t>
            </a:r>
            <a:endParaRPr sz="36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1856" y="95217"/>
            <a:ext cx="3734494" cy="9236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7964"/>
            <a:ext cx="33572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IAS</a:t>
            </a:r>
            <a:r>
              <a:rPr spc="-85" dirty="0"/>
              <a:t> </a:t>
            </a:r>
            <a:r>
              <a:rPr dirty="0"/>
              <a:t>Registers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ts val="2650"/>
              </a:lnSpc>
              <a:spcBef>
                <a:spcPts val="105"/>
              </a:spcBef>
              <a:buFont typeface="Arial MT"/>
              <a:buChar char="•"/>
              <a:tabLst>
                <a:tab pos="241935" algn="l"/>
              </a:tabLst>
            </a:pPr>
            <a:r>
              <a:rPr b="1" dirty="0">
                <a:latin typeface="Calibri"/>
                <a:cs typeface="Calibri"/>
              </a:rPr>
              <a:t>Memory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buffer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register</a:t>
            </a:r>
            <a:r>
              <a:rPr b="1" spc="2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(MBR): </a:t>
            </a:r>
            <a:r>
              <a:rPr spc="-10" dirty="0"/>
              <a:t>Contains</a:t>
            </a:r>
            <a:r>
              <a:rPr spc="20" dirty="0"/>
              <a:t> </a:t>
            </a:r>
            <a:r>
              <a:rPr dirty="0"/>
              <a:t>a</a:t>
            </a:r>
            <a:r>
              <a:rPr spc="15" dirty="0"/>
              <a:t> </a:t>
            </a:r>
            <a:r>
              <a:rPr spc="-20" dirty="0"/>
              <a:t>word</a:t>
            </a:r>
            <a:r>
              <a:rPr spc="15" dirty="0"/>
              <a:t> </a:t>
            </a:r>
            <a:r>
              <a:rPr spc="-15" dirty="0"/>
              <a:t>to</a:t>
            </a:r>
            <a:r>
              <a:rPr spc="20" dirty="0"/>
              <a:t> </a:t>
            </a:r>
            <a:r>
              <a:rPr spc="-5" dirty="0"/>
              <a:t>be</a:t>
            </a:r>
            <a:r>
              <a:rPr spc="10" dirty="0"/>
              <a:t> </a:t>
            </a:r>
            <a:r>
              <a:rPr spc="-15" dirty="0"/>
              <a:t>stored</a:t>
            </a:r>
            <a:r>
              <a:rPr spc="10" dirty="0"/>
              <a:t> </a:t>
            </a:r>
            <a:r>
              <a:rPr dirty="0"/>
              <a:t>in</a:t>
            </a:r>
            <a:r>
              <a:rPr spc="15" dirty="0"/>
              <a:t> </a:t>
            </a:r>
            <a:r>
              <a:rPr dirty="0"/>
              <a:t>memory</a:t>
            </a:r>
            <a:r>
              <a:rPr spc="20" dirty="0"/>
              <a:t> </a:t>
            </a:r>
            <a:r>
              <a:rPr spc="-5" dirty="0"/>
              <a:t>or</a:t>
            </a:r>
          </a:p>
          <a:p>
            <a:pPr marL="241300" marR="6350">
              <a:lnSpc>
                <a:spcPct val="70000"/>
              </a:lnSpc>
              <a:spcBef>
                <a:spcPts val="465"/>
              </a:spcBef>
            </a:pPr>
            <a:r>
              <a:rPr spc="-10" dirty="0"/>
              <a:t>sent</a:t>
            </a:r>
            <a:r>
              <a:rPr spc="120" dirty="0"/>
              <a:t> </a:t>
            </a:r>
            <a:r>
              <a:rPr spc="-15" dirty="0"/>
              <a:t>to</a:t>
            </a:r>
            <a:r>
              <a:rPr spc="114" dirty="0"/>
              <a:t> </a:t>
            </a:r>
            <a:r>
              <a:rPr dirty="0"/>
              <a:t>the</a:t>
            </a:r>
            <a:r>
              <a:rPr spc="105" dirty="0"/>
              <a:t> </a:t>
            </a:r>
            <a:r>
              <a:rPr spc="-5" dirty="0"/>
              <a:t>I/O</a:t>
            </a:r>
            <a:r>
              <a:rPr spc="125" dirty="0"/>
              <a:t> </a:t>
            </a:r>
            <a:r>
              <a:rPr spc="-5" dirty="0"/>
              <a:t>unit</a:t>
            </a:r>
            <a:r>
              <a:rPr spc="135" dirty="0"/>
              <a:t> </a:t>
            </a:r>
            <a:r>
              <a:rPr spc="-5" dirty="0"/>
              <a:t>or</a:t>
            </a:r>
            <a:r>
              <a:rPr spc="120" dirty="0"/>
              <a:t> </a:t>
            </a:r>
            <a:r>
              <a:rPr dirty="0"/>
              <a:t>is</a:t>
            </a:r>
            <a:r>
              <a:rPr spc="125" dirty="0"/>
              <a:t> </a:t>
            </a:r>
            <a:r>
              <a:rPr spc="-10" dirty="0"/>
              <a:t>used</a:t>
            </a:r>
            <a:r>
              <a:rPr spc="120" dirty="0"/>
              <a:t> </a:t>
            </a:r>
            <a:r>
              <a:rPr spc="-15" dirty="0"/>
              <a:t>to</a:t>
            </a:r>
            <a:r>
              <a:rPr spc="100" dirty="0"/>
              <a:t> </a:t>
            </a:r>
            <a:r>
              <a:rPr spc="-15" dirty="0"/>
              <a:t>receive</a:t>
            </a:r>
            <a:r>
              <a:rPr spc="125" dirty="0"/>
              <a:t> </a:t>
            </a:r>
            <a:r>
              <a:rPr dirty="0"/>
              <a:t>a</a:t>
            </a:r>
            <a:r>
              <a:rPr spc="120" dirty="0"/>
              <a:t> </a:t>
            </a:r>
            <a:r>
              <a:rPr spc="-20" dirty="0"/>
              <a:t>word</a:t>
            </a:r>
            <a:r>
              <a:rPr spc="125" dirty="0"/>
              <a:t> </a:t>
            </a:r>
            <a:r>
              <a:rPr spc="-10" dirty="0"/>
              <a:t>from</a:t>
            </a:r>
            <a:r>
              <a:rPr spc="110" dirty="0"/>
              <a:t> </a:t>
            </a:r>
            <a:r>
              <a:rPr dirty="0"/>
              <a:t>memory</a:t>
            </a:r>
            <a:r>
              <a:rPr spc="114" dirty="0"/>
              <a:t> </a:t>
            </a:r>
            <a:r>
              <a:rPr spc="-5" dirty="0"/>
              <a:t>or</a:t>
            </a:r>
            <a:r>
              <a:rPr spc="120" dirty="0"/>
              <a:t> </a:t>
            </a:r>
            <a:r>
              <a:rPr spc="-10" dirty="0"/>
              <a:t>from</a:t>
            </a:r>
            <a:r>
              <a:rPr spc="114" dirty="0"/>
              <a:t> </a:t>
            </a:r>
            <a:r>
              <a:rPr dirty="0"/>
              <a:t>the </a:t>
            </a:r>
            <a:r>
              <a:rPr spc="-575" dirty="0"/>
              <a:t> </a:t>
            </a:r>
            <a:r>
              <a:rPr dirty="0"/>
              <a:t>I/O</a:t>
            </a:r>
            <a:r>
              <a:rPr spc="-25" dirty="0"/>
              <a:t> </a:t>
            </a:r>
            <a:r>
              <a:rPr dirty="0"/>
              <a:t>unit.</a:t>
            </a:r>
          </a:p>
          <a:p>
            <a:pPr marL="241300" marR="8890" indent="-229235">
              <a:lnSpc>
                <a:spcPct val="70000"/>
              </a:lnSpc>
              <a:spcBef>
                <a:spcPts val="1000"/>
              </a:spcBef>
              <a:buFont typeface="Arial MT"/>
              <a:buChar char="•"/>
              <a:tabLst>
                <a:tab pos="241935" algn="l"/>
              </a:tabLst>
            </a:pPr>
            <a:r>
              <a:rPr b="1" dirty="0">
                <a:latin typeface="Calibri"/>
                <a:cs typeface="Calibri"/>
              </a:rPr>
              <a:t>Memory</a:t>
            </a:r>
            <a:r>
              <a:rPr b="1" spc="26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address</a:t>
            </a:r>
            <a:r>
              <a:rPr b="1" spc="27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register</a:t>
            </a:r>
            <a:r>
              <a:rPr b="1" spc="254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(MAR):</a:t>
            </a:r>
            <a:r>
              <a:rPr b="1" spc="270" dirty="0">
                <a:latin typeface="Calibri"/>
                <a:cs typeface="Calibri"/>
              </a:rPr>
              <a:t> </a:t>
            </a:r>
            <a:r>
              <a:rPr spc="-5" dirty="0"/>
              <a:t>Specifies</a:t>
            </a:r>
            <a:r>
              <a:rPr spc="265" dirty="0"/>
              <a:t> </a:t>
            </a:r>
            <a:r>
              <a:rPr dirty="0"/>
              <a:t>the</a:t>
            </a:r>
            <a:r>
              <a:rPr spc="270" dirty="0"/>
              <a:t> </a:t>
            </a:r>
            <a:r>
              <a:rPr spc="-15" dirty="0"/>
              <a:t>address</a:t>
            </a:r>
            <a:r>
              <a:rPr spc="270" dirty="0"/>
              <a:t> </a:t>
            </a:r>
            <a:r>
              <a:rPr dirty="0"/>
              <a:t>in</a:t>
            </a:r>
            <a:r>
              <a:rPr spc="265" dirty="0"/>
              <a:t> </a:t>
            </a:r>
            <a:r>
              <a:rPr spc="-5" dirty="0"/>
              <a:t>memory</a:t>
            </a:r>
            <a:r>
              <a:rPr spc="265" dirty="0"/>
              <a:t> </a:t>
            </a:r>
            <a:r>
              <a:rPr spc="-5" dirty="0"/>
              <a:t>of</a:t>
            </a:r>
            <a:r>
              <a:rPr spc="265" dirty="0"/>
              <a:t> </a:t>
            </a:r>
            <a:r>
              <a:rPr dirty="0"/>
              <a:t>the </a:t>
            </a:r>
            <a:r>
              <a:rPr spc="-570" dirty="0"/>
              <a:t> </a:t>
            </a:r>
            <a:r>
              <a:rPr spc="-20" dirty="0"/>
              <a:t>word</a:t>
            </a:r>
            <a:r>
              <a:rPr spc="-5" dirty="0"/>
              <a:t> </a:t>
            </a:r>
            <a:r>
              <a:rPr spc="-15" dirty="0"/>
              <a:t>to</a:t>
            </a:r>
            <a:r>
              <a:rPr spc="5" dirty="0"/>
              <a:t> </a:t>
            </a:r>
            <a:r>
              <a:rPr spc="-5" dirty="0"/>
              <a:t>be</a:t>
            </a:r>
            <a:r>
              <a:rPr spc="-25" dirty="0"/>
              <a:t> </a:t>
            </a:r>
            <a:r>
              <a:rPr spc="-10" dirty="0"/>
              <a:t>written from </a:t>
            </a:r>
            <a:r>
              <a:rPr spc="-5" dirty="0"/>
              <a:t>or</a:t>
            </a:r>
            <a:r>
              <a:rPr dirty="0"/>
              <a:t> </a:t>
            </a:r>
            <a:r>
              <a:rPr spc="-10" dirty="0"/>
              <a:t>read</a:t>
            </a:r>
            <a:r>
              <a:rPr spc="-15" dirty="0"/>
              <a:t> </a:t>
            </a:r>
            <a:r>
              <a:rPr spc="-10" dirty="0"/>
              <a:t>into </a:t>
            </a:r>
            <a:r>
              <a:rPr dirty="0"/>
              <a:t>the</a:t>
            </a:r>
            <a:r>
              <a:rPr spc="-10" dirty="0"/>
              <a:t> </a:t>
            </a:r>
            <a:r>
              <a:rPr spc="5" dirty="0"/>
              <a:t>MBR.</a:t>
            </a:r>
          </a:p>
          <a:p>
            <a:pPr marL="241300" marR="5080" indent="-229235">
              <a:lnSpc>
                <a:spcPct val="70000"/>
              </a:lnSpc>
              <a:spcBef>
                <a:spcPts val="994"/>
              </a:spcBef>
              <a:buFont typeface="Arial MT"/>
              <a:buChar char="•"/>
              <a:tabLst>
                <a:tab pos="241935" algn="l"/>
                <a:tab pos="1929764" algn="l"/>
                <a:tab pos="3167380" algn="l"/>
                <a:tab pos="3935729" algn="l"/>
                <a:tab pos="5297170" algn="l"/>
                <a:tab pos="5939790" algn="l"/>
                <a:tab pos="6765925" algn="l"/>
                <a:tab pos="7958455" algn="l"/>
                <a:tab pos="9604375" algn="l"/>
              </a:tabLst>
            </a:pPr>
            <a:r>
              <a:rPr b="1" dirty="0">
                <a:latin typeface="Calibri"/>
                <a:cs typeface="Calibri"/>
              </a:rPr>
              <a:t>In</a:t>
            </a:r>
            <a:r>
              <a:rPr b="1" spc="-25" dirty="0">
                <a:latin typeface="Calibri"/>
                <a:cs typeface="Calibri"/>
              </a:rPr>
              <a:t>s</a:t>
            </a:r>
            <a:r>
              <a:rPr b="1" dirty="0">
                <a:latin typeface="Calibri"/>
                <a:cs typeface="Calibri"/>
              </a:rPr>
              <a:t>tr</a:t>
            </a:r>
            <a:r>
              <a:rPr b="1" spc="-10" dirty="0">
                <a:latin typeface="Calibri"/>
                <a:cs typeface="Calibri"/>
              </a:rPr>
              <a:t>u</a:t>
            </a:r>
            <a:r>
              <a:rPr b="1" spc="-5" dirty="0">
                <a:latin typeface="Calibri"/>
                <a:cs typeface="Calibri"/>
              </a:rPr>
              <a:t>ctio</a:t>
            </a:r>
            <a:r>
              <a:rPr b="1" dirty="0">
                <a:latin typeface="Calibri"/>
                <a:cs typeface="Calibri"/>
              </a:rPr>
              <a:t>n	</a:t>
            </a:r>
            <a:r>
              <a:rPr b="1" spc="-25" dirty="0">
                <a:latin typeface="Calibri"/>
                <a:cs typeface="Calibri"/>
              </a:rPr>
              <a:t>r</a:t>
            </a:r>
            <a:r>
              <a:rPr b="1" spc="-5" dirty="0">
                <a:latin typeface="Calibri"/>
                <a:cs typeface="Calibri"/>
              </a:rPr>
              <a:t>egi</a:t>
            </a:r>
            <a:r>
              <a:rPr b="1" spc="-25" dirty="0">
                <a:latin typeface="Calibri"/>
                <a:cs typeface="Calibri"/>
              </a:rPr>
              <a:t>s</a:t>
            </a:r>
            <a:r>
              <a:rPr b="1" spc="-40" dirty="0">
                <a:latin typeface="Calibri"/>
                <a:cs typeface="Calibri"/>
              </a:rPr>
              <a:t>t</a:t>
            </a:r>
            <a:r>
              <a:rPr b="1" spc="-5" dirty="0">
                <a:latin typeface="Calibri"/>
                <a:cs typeface="Calibri"/>
              </a:rPr>
              <a:t>e</a:t>
            </a:r>
            <a:r>
              <a:rPr b="1" dirty="0">
                <a:latin typeface="Calibri"/>
                <a:cs typeface="Calibri"/>
              </a:rPr>
              <a:t>r	(IR</a:t>
            </a:r>
            <a:r>
              <a:rPr b="1" spc="-10" dirty="0">
                <a:latin typeface="Calibri"/>
                <a:cs typeface="Calibri"/>
              </a:rPr>
              <a:t>)</a:t>
            </a:r>
            <a:r>
              <a:rPr b="1" dirty="0">
                <a:latin typeface="Calibri"/>
                <a:cs typeface="Calibri"/>
              </a:rPr>
              <a:t>:	</a:t>
            </a:r>
            <a:r>
              <a:rPr spc="-5" dirty="0"/>
              <a:t>Co</a:t>
            </a:r>
            <a:r>
              <a:rPr spc="-25" dirty="0"/>
              <a:t>n</a:t>
            </a:r>
            <a:r>
              <a:rPr spc="-35" dirty="0"/>
              <a:t>t</a:t>
            </a:r>
            <a:r>
              <a:rPr dirty="0"/>
              <a:t>a</a:t>
            </a:r>
            <a:r>
              <a:rPr spc="-15" dirty="0"/>
              <a:t>i</a:t>
            </a:r>
            <a:r>
              <a:rPr spc="-5" dirty="0"/>
              <a:t>n</a:t>
            </a:r>
            <a:r>
              <a:rPr dirty="0"/>
              <a:t>s	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	8</a:t>
            </a:r>
            <a:r>
              <a:rPr spc="-10" dirty="0"/>
              <a:t>-</a:t>
            </a:r>
            <a:r>
              <a:rPr spc="-5" dirty="0"/>
              <a:t>bi</a:t>
            </a:r>
            <a:r>
              <a:rPr dirty="0"/>
              <a:t>t	</a:t>
            </a:r>
            <a:r>
              <a:rPr spc="-5" dirty="0"/>
              <a:t>op</a:t>
            </a:r>
            <a:r>
              <a:rPr spc="-30" dirty="0"/>
              <a:t>c</a:t>
            </a:r>
            <a:r>
              <a:rPr spc="-5" dirty="0"/>
              <a:t>od</a:t>
            </a:r>
            <a:r>
              <a:rPr dirty="0"/>
              <a:t>e	i</a:t>
            </a:r>
            <a:r>
              <a:rPr spc="-10" dirty="0"/>
              <a:t>n</a:t>
            </a:r>
            <a:r>
              <a:rPr spc="-25" dirty="0"/>
              <a:t>s</a:t>
            </a:r>
            <a:r>
              <a:rPr dirty="0"/>
              <a:t>tru</a:t>
            </a:r>
            <a:r>
              <a:rPr spc="5" dirty="0"/>
              <a:t>c</a:t>
            </a:r>
            <a:r>
              <a:rPr dirty="0"/>
              <a:t>ti</a:t>
            </a:r>
            <a:r>
              <a:rPr spc="-15" dirty="0"/>
              <a:t>o</a:t>
            </a:r>
            <a:r>
              <a:rPr dirty="0"/>
              <a:t>n	</a:t>
            </a:r>
            <a:r>
              <a:rPr spc="-15" dirty="0"/>
              <a:t>b</a:t>
            </a:r>
            <a:r>
              <a:rPr dirty="0"/>
              <a:t>eing  </a:t>
            </a:r>
            <a:r>
              <a:rPr spc="-20" dirty="0"/>
              <a:t>executed.</a:t>
            </a:r>
          </a:p>
          <a:p>
            <a:pPr marL="241300" marR="5080" indent="-229235">
              <a:lnSpc>
                <a:spcPct val="70000"/>
              </a:lnSpc>
              <a:spcBef>
                <a:spcPts val="1010"/>
              </a:spcBef>
              <a:buFont typeface="Arial MT"/>
              <a:buChar char="•"/>
              <a:tabLst>
                <a:tab pos="241935" algn="l"/>
              </a:tabLst>
            </a:pPr>
            <a:r>
              <a:rPr b="1" spc="-5" dirty="0">
                <a:latin typeface="Calibri"/>
                <a:cs typeface="Calibri"/>
              </a:rPr>
              <a:t>Instruction</a:t>
            </a:r>
            <a:r>
              <a:rPr b="1" spc="300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buffer</a:t>
            </a:r>
            <a:r>
              <a:rPr b="1" spc="31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register</a:t>
            </a:r>
            <a:r>
              <a:rPr b="1" spc="30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(IBR):</a:t>
            </a:r>
            <a:r>
              <a:rPr b="1" spc="295" dirty="0">
                <a:latin typeface="Calibri"/>
                <a:cs typeface="Calibri"/>
              </a:rPr>
              <a:t> </a:t>
            </a:r>
            <a:r>
              <a:rPr spc="-10" dirty="0"/>
              <a:t>Employed</a:t>
            </a:r>
            <a:r>
              <a:rPr spc="295" dirty="0"/>
              <a:t> </a:t>
            </a:r>
            <a:r>
              <a:rPr spc="-15" dirty="0"/>
              <a:t>to</a:t>
            </a:r>
            <a:r>
              <a:rPr spc="305" dirty="0"/>
              <a:t> </a:t>
            </a:r>
            <a:r>
              <a:rPr spc="-5" dirty="0"/>
              <a:t>hold</a:t>
            </a:r>
            <a:r>
              <a:rPr spc="305" dirty="0"/>
              <a:t> </a:t>
            </a:r>
            <a:r>
              <a:rPr spc="-10" dirty="0"/>
              <a:t>temporarily</a:t>
            </a:r>
            <a:r>
              <a:rPr spc="310" dirty="0"/>
              <a:t> </a:t>
            </a:r>
            <a:r>
              <a:rPr dirty="0"/>
              <a:t>the</a:t>
            </a:r>
            <a:r>
              <a:rPr spc="310" dirty="0"/>
              <a:t> </a:t>
            </a:r>
            <a:r>
              <a:rPr spc="-5" dirty="0"/>
              <a:t>right- </a:t>
            </a:r>
            <a:r>
              <a:rPr spc="-570" dirty="0"/>
              <a:t> </a:t>
            </a:r>
            <a:r>
              <a:rPr spc="-5" dirty="0"/>
              <a:t>hand</a:t>
            </a:r>
            <a:r>
              <a:rPr spc="-20" dirty="0"/>
              <a:t> </a:t>
            </a:r>
            <a:r>
              <a:rPr dirty="0"/>
              <a:t>instruction</a:t>
            </a:r>
            <a:r>
              <a:rPr spc="-40" dirty="0"/>
              <a:t> </a:t>
            </a:r>
            <a:r>
              <a:rPr spc="-10" dirty="0"/>
              <a:t>from</a:t>
            </a:r>
            <a:r>
              <a:rPr spc="-5" dirty="0"/>
              <a:t> </a:t>
            </a:r>
            <a:r>
              <a:rPr dirty="0"/>
              <a:t>a </a:t>
            </a:r>
            <a:r>
              <a:rPr spc="-20" dirty="0"/>
              <a:t>word</a:t>
            </a:r>
            <a:r>
              <a:rPr spc="1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spc="-25" dirty="0"/>
              <a:t>memory.</a:t>
            </a:r>
          </a:p>
          <a:p>
            <a:pPr marL="241300" marR="8255" indent="-229235">
              <a:lnSpc>
                <a:spcPct val="70000"/>
              </a:lnSpc>
              <a:spcBef>
                <a:spcPts val="994"/>
              </a:spcBef>
              <a:buFont typeface="Arial MT"/>
              <a:buChar char="•"/>
              <a:tabLst>
                <a:tab pos="241935" algn="l"/>
              </a:tabLst>
            </a:pPr>
            <a:r>
              <a:rPr b="1" spc="-15" dirty="0">
                <a:latin typeface="Calibri"/>
                <a:cs typeface="Calibri"/>
              </a:rPr>
              <a:t>Program</a:t>
            </a:r>
            <a:r>
              <a:rPr b="1" spc="12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counter</a:t>
            </a:r>
            <a:r>
              <a:rPr b="1" spc="13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(PC):</a:t>
            </a:r>
            <a:r>
              <a:rPr b="1" spc="135" dirty="0">
                <a:latin typeface="Calibri"/>
                <a:cs typeface="Calibri"/>
              </a:rPr>
              <a:t> </a:t>
            </a:r>
            <a:r>
              <a:rPr spc="-10" dirty="0"/>
              <a:t>Contains</a:t>
            </a:r>
            <a:r>
              <a:rPr spc="125" dirty="0"/>
              <a:t> </a:t>
            </a:r>
            <a:r>
              <a:rPr dirty="0"/>
              <a:t>the</a:t>
            </a:r>
            <a:r>
              <a:rPr spc="140" dirty="0"/>
              <a:t> </a:t>
            </a:r>
            <a:r>
              <a:rPr spc="-15" dirty="0"/>
              <a:t>address</a:t>
            </a:r>
            <a:r>
              <a:rPr spc="135" dirty="0"/>
              <a:t> </a:t>
            </a:r>
            <a:r>
              <a:rPr spc="-5" dirty="0"/>
              <a:t>of</a:t>
            </a:r>
            <a:r>
              <a:rPr spc="145" dirty="0"/>
              <a:t> </a:t>
            </a:r>
            <a:r>
              <a:rPr dirty="0"/>
              <a:t>the</a:t>
            </a:r>
            <a:r>
              <a:rPr spc="125" dirty="0"/>
              <a:t> </a:t>
            </a:r>
            <a:r>
              <a:rPr spc="-15" dirty="0"/>
              <a:t>next</a:t>
            </a:r>
            <a:r>
              <a:rPr spc="155" dirty="0"/>
              <a:t> </a:t>
            </a:r>
            <a:r>
              <a:rPr spc="-5" dirty="0"/>
              <a:t>instruction</a:t>
            </a:r>
            <a:r>
              <a:rPr spc="140" dirty="0"/>
              <a:t> </a:t>
            </a:r>
            <a:r>
              <a:rPr spc="-5" dirty="0"/>
              <a:t>pair</a:t>
            </a:r>
            <a:r>
              <a:rPr spc="155" dirty="0"/>
              <a:t> </a:t>
            </a:r>
            <a:r>
              <a:rPr spc="-20" dirty="0"/>
              <a:t>to </a:t>
            </a:r>
            <a:r>
              <a:rPr spc="-570" dirty="0"/>
              <a:t> </a:t>
            </a:r>
            <a:r>
              <a:rPr spc="-5" dirty="0"/>
              <a:t>be</a:t>
            </a:r>
            <a:r>
              <a:rPr spc="-20" dirty="0"/>
              <a:t> </a:t>
            </a:r>
            <a:r>
              <a:rPr spc="-15" dirty="0"/>
              <a:t>fetched</a:t>
            </a:r>
            <a:r>
              <a:rPr spc="-50" dirty="0"/>
              <a:t> </a:t>
            </a:r>
            <a:r>
              <a:rPr spc="-10" dirty="0"/>
              <a:t>from </a:t>
            </a:r>
            <a:r>
              <a:rPr spc="-25" dirty="0"/>
              <a:t>memory.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5422493"/>
            <a:ext cx="1036002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41935" algn="l"/>
                <a:tab pos="2204085" algn="l"/>
                <a:tab pos="2997200" algn="l"/>
                <a:tab pos="3714750" algn="l"/>
                <a:tab pos="5275580" algn="l"/>
                <a:tab pos="6674484" algn="l"/>
                <a:tab pos="7708265" algn="l"/>
                <a:tab pos="9251950" algn="l"/>
                <a:tab pos="9749155" algn="l"/>
              </a:tabLst>
            </a:pPr>
            <a:r>
              <a:rPr sz="2600" b="1" dirty="0">
                <a:solidFill>
                  <a:srgbClr val="2D75B6"/>
                </a:solidFill>
                <a:latin typeface="Calibri"/>
                <a:cs typeface="Calibri"/>
              </a:rPr>
              <a:t>Acc</a:t>
            </a:r>
            <a:r>
              <a:rPr sz="2600" b="1" spc="-15" dirty="0">
                <a:solidFill>
                  <a:srgbClr val="2D75B6"/>
                </a:solidFill>
                <a:latin typeface="Calibri"/>
                <a:cs typeface="Calibri"/>
              </a:rPr>
              <a:t>u</a:t>
            </a:r>
            <a:r>
              <a:rPr sz="2600" b="1" spc="-5" dirty="0">
                <a:solidFill>
                  <a:srgbClr val="2D75B6"/>
                </a:solidFill>
                <a:latin typeface="Calibri"/>
                <a:cs typeface="Calibri"/>
              </a:rPr>
              <a:t>mul</a:t>
            </a:r>
            <a:r>
              <a:rPr sz="2600" b="1" spc="-40" dirty="0">
                <a:solidFill>
                  <a:srgbClr val="2D75B6"/>
                </a:solidFill>
                <a:latin typeface="Calibri"/>
                <a:cs typeface="Calibri"/>
              </a:rPr>
              <a:t>a</a:t>
            </a:r>
            <a:r>
              <a:rPr sz="2600" b="1" spc="-30" dirty="0">
                <a:solidFill>
                  <a:srgbClr val="2D75B6"/>
                </a:solidFill>
                <a:latin typeface="Calibri"/>
                <a:cs typeface="Calibri"/>
              </a:rPr>
              <a:t>t</a:t>
            </a:r>
            <a:r>
              <a:rPr sz="2600" b="1" dirty="0">
                <a:solidFill>
                  <a:srgbClr val="2D75B6"/>
                </a:solidFill>
                <a:latin typeface="Calibri"/>
                <a:cs typeface="Calibri"/>
              </a:rPr>
              <a:t>or	(</a:t>
            </a:r>
            <a:r>
              <a:rPr sz="2600" b="1" spc="-45" dirty="0">
                <a:solidFill>
                  <a:srgbClr val="2D75B6"/>
                </a:solidFill>
                <a:latin typeface="Calibri"/>
                <a:cs typeface="Calibri"/>
              </a:rPr>
              <a:t>A</a:t>
            </a:r>
            <a:r>
              <a:rPr sz="2600" b="1" spc="-5" dirty="0">
                <a:solidFill>
                  <a:srgbClr val="2D75B6"/>
                </a:solidFill>
                <a:latin typeface="Calibri"/>
                <a:cs typeface="Calibri"/>
              </a:rPr>
              <a:t>C</a:t>
            </a:r>
            <a:r>
              <a:rPr sz="2600" b="1" dirty="0">
                <a:solidFill>
                  <a:srgbClr val="2D75B6"/>
                </a:solidFill>
                <a:latin typeface="Calibri"/>
                <a:cs typeface="Calibri"/>
              </a:rPr>
              <a:t>)	</a:t>
            </a:r>
            <a:r>
              <a:rPr sz="2600" spc="-15" dirty="0">
                <a:solidFill>
                  <a:srgbClr val="2D75B6"/>
                </a:solidFill>
                <a:latin typeface="Calibri"/>
                <a:cs typeface="Calibri"/>
              </a:rPr>
              <a:t>a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n</a:t>
            </a: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d	</a:t>
            </a:r>
            <a:r>
              <a:rPr sz="2600" b="1" spc="-5" dirty="0">
                <a:solidFill>
                  <a:srgbClr val="2D75B6"/>
                </a:solidFill>
                <a:latin typeface="Calibri"/>
                <a:cs typeface="Calibri"/>
              </a:rPr>
              <a:t>mul</a:t>
            </a:r>
            <a:r>
              <a:rPr sz="2600" b="1" spc="-15" dirty="0">
                <a:solidFill>
                  <a:srgbClr val="2D75B6"/>
                </a:solidFill>
                <a:latin typeface="Calibri"/>
                <a:cs typeface="Calibri"/>
              </a:rPr>
              <a:t>t</a:t>
            </a:r>
            <a:r>
              <a:rPr sz="2600" b="1" dirty="0">
                <a:solidFill>
                  <a:srgbClr val="2D75B6"/>
                </a:solidFill>
                <a:latin typeface="Calibri"/>
                <a:cs typeface="Calibri"/>
              </a:rPr>
              <a:t>i</a:t>
            </a:r>
            <a:r>
              <a:rPr sz="2600" b="1" spc="-15" dirty="0">
                <a:solidFill>
                  <a:srgbClr val="2D75B6"/>
                </a:solidFill>
                <a:latin typeface="Calibri"/>
                <a:cs typeface="Calibri"/>
              </a:rPr>
              <a:t>p</a:t>
            </a:r>
            <a:r>
              <a:rPr sz="2600" b="1" dirty="0">
                <a:solidFill>
                  <a:srgbClr val="2D75B6"/>
                </a:solidFill>
                <a:latin typeface="Calibri"/>
                <a:cs typeface="Calibri"/>
              </a:rPr>
              <a:t>lier	quot</a:t>
            </a:r>
            <a:r>
              <a:rPr sz="2600" b="1" spc="-10" dirty="0">
                <a:solidFill>
                  <a:srgbClr val="2D75B6"/>
                </a:solidFill>
                <a:latin typeface="Calibri"/>
                <a:cs typeface="Calibri"/>
              </a:rPr>
              <a:t>i</a:t>
            </a:r>
            <a:r>
              <a:rPr sz="2600" b="1" dirty="0">
                <a:solidFill>
                  <a:srgbClr val="2D75B6"/>
                </a:solidFill>
                <a:latin typeface="Calibri"/>
                <a:cs typeface="Calibri"/>
              </a:rPr>
              <a:t>e</a:t>
            </a:r>
            <a:r>
              <a:rPr sz="2600" b="1" spc="-35" dirty="0">
                <a:solidFill>
                  <a:srgbClr val="2D75B6"/>
                </a:solidFill>
                <a:latin typeface="Calibri"/>
                <a:cs typeface="Calibri"/>
              </a:rPr>
              <a:t>n</a:t>
            </a:r>
            <a:r>
              <a:rPr sz="2600" b="1" dirty="0">
                <a:solidFill>
                  <a:srgbClr val="2D75B6"/>
                </a:solidFill>
                <a:latin typeface="Calibri"/>
                <a:cs typeface="Calibri"/>
              </a:rPr>
              <a:t>t	(M</a:t>
            </a:r>
            <a:r>
              <a:rPr sz="2600" b="1" spc="40" dirty="0">
                <a:solidFill>
                  <a:srgbClr val="2D75B6"/>
                </a:solidFill>
                <a:latin typeface="Calibri"/>
                <a:cs typeface="Calibri"/>
              </a:rPr>
              <a:t>Q</a:t>
            </a:r>
            <a:r>
              <a:rPr sz="2600" b="1" dirty="0">
                <a:solidFill>
                  <a:srgbClr val="2D75B6"/>
                </a:solidFill>
                <a:latin typeface="Calibri"/>
                <a:cs typeface="Calibri"/>
              </a:rPr>
              <a:t>):	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Empl</a:t>
            </a:r>
            <a:r>
              <a:rPr sz="2600" spc="-25" dirty="0">
                <a:solidFill>
                  <a:srgbClr val="2D75B6"/>
                </a:solidFill>
                <a:latin typeface="Calibri"/>
                <a:cs typeface="Calibri"/>
              </a:rPr>
              <a:t>o</a:t>
            </a:r>
            <a:r>
              <a:rPr sz="2600" spc="-45" dirty="0">
                <a:solidFill>
                  <a:srgbClr val="2D75B6"/>
                </a:solidFill>
                <a:latin typeface="Calibri"/>
                <a:cs typeface="Calibri"/>
              </a:rPr>
              <a:t>y</a:t>
            </a: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ed	</a:t>
            </a:r>
            <a:r>
              <a:rPr sz="2600" spc="-25" dirty="0">
                <a:solidFill>
                  <a:srgbClr val="2D75B6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o	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hold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5844" y="5700471"/>
            <a:ext cx="702564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temporarily operands</a:t>
            </a:r>
            <a:r>
              <a:rPr sz="26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 results</a:t>
            </a:r>
            <a:r>
              <a:rPr sz="26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of</a:t>
            </a:r>
            <a:r>
              <a:rPr sz="26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2D75B6"/>
                </a:solidFill>
                <a:latin typeface="Calibri"/>
                <a:cs typeface="Calibri"/>
              </a:rPr>
              <a:t>ALU</a:t>
            </a:r>
            <a:r>
              <a:rPr sz="26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operations.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7964"/>
            <a:ext cx="47580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IAS</a:t>
            </a:r>
            <a:r>
              <a:rPr spc="-40" dirty="0"/>
              <a:t> </a:t>
            </a:r>
            <a:r>
              <a:rPr dirty="0"/>
              <a:t>Instruction</a:t>
            </a:r>
            <a:r>
              <a:rPr spc="-40" dirty="0"/>
              <a:t> </a:t>
            </a:r>
            <a:r>
              <a:rPr spc="-5" dirty="0"/>
              <a:t>Set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9966"/>
            <a:ext cx="9832340" cy="3990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ts val="3329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60" dirty="0">
                <a:solidFill>
                  <a:srgbClr val="2D75B6"/>
                </a:solidFill>
                <a:latin typeface="Calibri"/>
                <a:cs typeface="Calibri"/>
              </a:rPr>
              <a:t>Total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of 21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instructions,</a:t>
            </a:r>
            <a:r>
              <a:rPr sz="2800" spc="6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grouped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in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5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categories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as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follows:</a:t>
            </a:r>
            <a:endParaRPr sz="2800">
              <a:latin typeface="Calibri"/>
              <a:cs typeface="Calibri"/>
            </a:endParaRPr>
          </a:p>
          <a:p>
            <a:pPr marL="698500" marR="5080" lvl="1" indent="-228600">
              <a:lnSpc>
                <a:spcPts val="2300"/>
              </a:lnSpc>
              <a:spcBef>
                <a:spcPts val="530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b="1" spc="-15" dirty="0">
                <a:latin typeface="Calibri"/>
                <a:cs typeface="Calibri"/>
              </a:rPr>
              <a:t>Data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transfer: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Move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spc="-5" dirty="0">
                <a:latin typeface="Calibri"/>
                <a:cs typeface="Calibri"/>
              </a:rPr>
              <a:t>between </a:t>
            </a:r>
            <a:r>
              <a:rPr sz="2400" dirty="0">
                <a:latin typeface="Calibri"/>
                <a:cs typeface="Calibri"/>
              </a:rPr>
              <a:t>memory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ALU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registers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0" dirty="0">
                <a:latin typeface="Calibri"/>
                <a:cs typeface="Calibri"/>
              </a:rPr>
              <a:t>between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two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ALU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registers.</a:t>
            </a:r>
            <a:endParaRPr sz="2400">
              <a:latin typeface="Calibri"/>
              <a:cs typeface="Calibri"/>
            </a:endParaRPr>
          </a:p>
          <a:p>
            <a:pPr marL="698500" marR="102870" lvl="1" indent="-228600">
              <a:lnSpc>
                <a:spcPts val="2300"/>
              </a:lnSpc>
              <a:spcBef>
                <a:spcPts val="50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b="1" spc="-5" dirty="0">
                <a:latin typeface="Calibri"/>
                <a:cs typeface="Calibri"/>
              </a:rPr>
              <a:t>Unconditional </a:t>
            </a:r>
            <a:r>
              <a:rPr sz="2400" b="1" spc="-10" dirty="0">
                <a:latin typeface="Calibri"/>
                <a:cs typeface="Calibri"/>
              </a:rPr>
              <a:t>branch: </a:t>
            </a:r>
            <a:r>
              <a:rPr sz="2400" spc="-20" dirty="0">
                <a:latin typeface="Calibri"/>
                <a:cs typeface="Calibri"/>
              </a:rPr>
              <a:t>Normally,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control </a:t>
            </a:r>
            <a:r>
              <a:rPr sz="2400" spc="-5" dirty="0">
                <a:latin typeface="Calibri"/>
                <a:cs typeface="Calibri"/>
              </a:rPr>
              <a:t>unit </a:t>
            </a:r>
            <a:r>
              <a:rPr sz="2400" spc="-15" dirty="0">
                <a:latin typeface="Calibri"/>
                <a:cs typeface="Calibri"/>
              </a:rPr>
              <a:t>executes </a:t>
            </a:r>
            <a:r>
              <a:rPr sz="2400" spc="-5" dirty="0">
                <a:latin typeface="Calibri"/>
                <a:cs typeface="Calibri"/>
              </a:rPr>
              <a:t>instructions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sequence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memory.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This sequence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can</a:t>
            </a:r>
            <a:r>
              <a:rPr sz="2400" spc="-5" dirty="0">
                <a:latin typeface="Calibri"/>
                <a:cs typeface="Calibri"/>
              </a:rPr>
              <a:t> be changed</a:t>
            </a:r>
            <a:r>
              <a:rPr sz="2400" spc="-10" dirty="0">
                <a:latin typeface="Calibri"/>
                <a:cs typeface="Calibri"/>
              </a:rPr>
              <a:t> by</a:t>
            </a:r>
            <a:r>
              <a:rPr sz="2400" dirty="0">
                <a:latin typeface="Calibri"/>
                <a:cs typeface="Calibri"/>
              </a:rPr>
              <a:t> 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branch </a:t>
            </a:r>
            <a:r>
              <a:rPr sz="2400" spc="-5" dirty="0">
                <a:latin typeface="Calibri"/>
                <a:cs typeface="Calibri"/>
              </a:rPr>
              <a:t> instruction,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which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facilitates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repetitive operations.</a:t>
            </a:r>
            <a:endParaRPr sz="2400">
              <a:latin typeface="Calibri"/>
              <a:cs typeface="Calibri"/>
            </a:endParaRPr>
          </a:p>
          <a:p>
            <a:pPr marL="698500" marR="199390" lvl="1" indent="-228600">
              <a:lnSpc>
                <a:spcPct val="80000"/>
              </a:lnSpc>
              <a:spcBef>
                <a:spcPts val="530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b="1" spc="-5" dirty="0">
                <a:latin typeface="Calibri"/>
                <a:cs typeface="Calibri"/>
              </a:rPr>
              <a:t>Conditional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branch: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branch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can</a:t>
            </a:r>
            <a:r>
              <a:rPr sz="2400" spc="-5" dirty="0">
                <a:latin typeface="Calibri"/>
                <a:cs typeface="Calibri"/>
              </a:rPr>
              <a:t> be</a:t>
            </a:r>
            <a:r>
              <a:rPr sz="2400" dirty="0">
                <a:latin typeface="Calibri"/>
                <a:cs typeface="Calibri"/>
              </a:rPr>
              <a:t> made</a:t>
            </a:r>
            <a:r>
              <a:rPr sz="2400" spc="-10" dirty="0">
                <a:latin typeface="Calibri"/>
                <a:cs typeface="Calibri"/>
              </a:rPr>
              <a:t> dependent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condition,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thus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allowing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decision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points.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ts val="2770"/>
              </a:lnSpc>
              <a:buFont typeface="Arial MT"/>
              <a:buChar char="•"/>
              <a:tabLst>
                <a:tab pos="699135" algn="l"/>
              </a:tabLst>
            </a:pPr>
            <a:r>
              <a:rPr sz="2400" b="1" spc="-5" dirty="0">
                <a:latin typeface="Calibri"/>
                <a:cs typeface="Calibri"/>
              </a:rPr>
              <a:t>Arithmetic: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Operations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performed by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ALU.</a:t>
            </a:r>
            <a:endParaRPr sz="2400">
              <a:latin typeface="Calibri"/>
              <a:cs typeface="Calibri"/>
            </a:endParaRPr>
          </a:p>
          <a:p>
            <a:pPr marL="698500" marR="309245" lvl="1" indent="-228600">
              <a:lnSpc>
                <a:spcPts val="2300"/>
              </a:lnSpc>
              <a:spcBef>
                <a:spcPts val="520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b="1" spc="-10" dirty="0">
                <a:latin typeface="Calibri"/>
                <a:cs typeface="Calibri"/>
              </a:rPr>
              <a:t>Address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modify: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Permits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addresses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computed </a:t>
            </a:r>
            <a:r>
              <a:rPr sz="2400" dirty="0">
                <a:latin typeface="Calibri"/>
                <a:cs typeface="Calibri"/>
              </a:rPr>
              <a:t>in the</a:t>
            </a:r>
            <a:r>
              <a:rPr sz="2400" spc="-15" dirty="0">
                <a:latin typeface="Calibri"/>
                <a:cs typeface="Calibri"/>
              </a:rPr>
              <a:t> ALU</a:t>
            </a:r>
            <a:r>
              <a:rPr sz="2400" dirty="0">
                <a:latin typeface="Calibri"/>
                <a:cs typeface="Calibri"/>
              </a:rPr>
              <a:t> and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then </a:t>
            </a:r>
            <a:r>
              <a:rPr sz="2400" spc="-5" dirty="0">
                <a:latin typeface="Calibri"/>
                <a:cs typeface="Calibri"/>
              </a:rPr>
              <a:t>inserted </a:t>
            </a:r>
            <a:r>
              <a:rPr sz="2400" spc="-15" dirty="0">
                <a:latin typeface="Calibri"/>
                <a:cs typeface="Calibri"/>
              </a:rPr>
              <a:t>into </a:t>
            </a:r>
            <a:r>
              <a:rPr sz="2400" spc="-5" dirty="0">
                <a:latin typeface="Calibri"/>
                <a:cs typeface="Calibri"/>
              </a:rPr>
              <a:t>instructions </a:t>
            </a:r>
            <a:r>
              <a:rPr sz="2400" spc="-20" dirty="0">
                <a:latin typeface="Calibri"/>
                <a:cs typeface="Calibri"/>
              </a:rPr>
              <a:t>stored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20" dirty="0">
                <a:latin typeface="Calibri"/>
                <a:cs typeface="Calibri"/>
              </a:rPr>
              <a:t>memory. </a:t>
            </a:r>
            <a:r>
              <a:rPr sz="2400" spc="-5" dirty="0">
                <a:latin typeface="Calibri"/>
                <a:cs typeface="Calibri"/>
              </a:rPr>
              <a:t>This </a:t>
            </a:r>
            <a:r>
              <a:rPr sz="2400" spc="-10" dirty="0">
                <a:latin typeface="Calibri"/>
                <a:cs typeface="Calibri"/>
              </a:rPr>
              <a:t>allows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program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considerable</a:t>
            </a:r>
            <a:r>
              <a:rPr sz="2400" spc="-5" dirty="0">
                <a:latin typeface="Calibri"/>
                <a:cs typeface="Calibri"/>
              </a:rPr>
              <a:t> addressing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flexibility.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9849" y="122620"/>
            <a:ext cx="8666783" cy="667406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7964"/>
            <a:ext cx="55073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Microprocessor</a:t>
            </a:r>
            <a:r>
              <a:rPr spc="-65" dirty="0"/>
              <a:t> </a:t>
            </a:r>
            <a:r>
              <a:rPr spc="-5" dirty="0"/>
              <a:t>Speed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37106"/>
            <a:ext cx="10351770" cy="4258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ts val="2970"/>
              </a:lnSpc>
              <a:spcBef>
                <a:spcPts val="105"/>
              </a:spcBef>
              <a:buFont typeface="Arial MT"/>
              <a:buChar char="•"/>
              <a:tabLst>
                <a:tab pos="241935" algn="l"/>
              </a:tabLst>
            </a:pP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Pipelining:</a:t>
            </a:r>
            <a:endParaRPr sz="2600">
              <a:latin typeface="Calibri"/>
              <a:cs typeface="Calibri"/>
            </a:endParaRPr>
          </a:p>
          <a:p>
            <a:pPr marL="698500" lvl="1" indent="-229235">
              <a:lnSpc>
                <a:spcPts val="2095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Calibri"/>
                <a:cs typeface="Calibri"/>
              </a:rPr>
              <a:t>Multiple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stages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of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operation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including</a:t>
            </a:r>
            <a:r>
              <a:rPr sz="2200" spc="-20" dirty="0">
                <a:latin typeface="Calibri"/>
                <a:cs typeface="Calibri"/>
              </a:rPr>
              <a:t> fetching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instruction,</a:t>
            </a:r>
            <a:r>
              <a:rPr sz="2200" spc="-10" dirty="0">
                <a:latin typeface="Calibri"/>
                <a:cs typeface="Calibri"/>
              </a:rPr>
              <a:t> decoding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opcode,</a:t>
            </a:r>
            <a:endParaRPr sz="2200">
              <a:latin typeface="Calibri"/>
              <a:cs typeface="Calibri"/>
            </a:endParaRPr>
          </a:p>
          <a:p>
            <a:pPr marL="698500">
              <a:lnSpc>
                <a:spcPts val="2100"/>
              </a:lnSpc>
            </a:pPr>
            <a:r>
              <a:rPr sz="2200" spc="-15" dirty="0">
                <a:latin typeface="Calibri"/>
                <a:cs typeface="Calibri"/>
              </a:rPr>
              <a:t>fetching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operands,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performing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calculation,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and so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on..</a:t>
            </a:r>
            <a:endParaRPr sz="2200">
              <a:latin typeface="Calibri"/>
              <a:cs typeface="Calibri"/>
            </a:endParaRPr>
          </a:p>
          <a:p>
            <a:pPr marL="698500" lvl="1" indent="-229235">
              <a:lnSpc>
                <a:spcPts val="2355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Calibri"/>
                <a:cs typeface="Calibri"/>
              </a:rPr>
              <a:t>Pipelining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enables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processor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work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simultaneously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on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multiple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instructions.</a:t>
            </a:r>
            <a:endParaRPr sz="2200">
              <a:latin typeface="Calibri"/>
              <a:cs typeface="Calibri"/>
            </a:endParaRPr>
          </a:p>
          <a:p>
            <a:pPr marL="698500" marR="242570" lvl="1" indent="-228600">
              <a:lnSpc>
                <a:spcPct val="70000"/>
              </a:lnSpc>
              <a:spcBef>
                <a:spcPts val="645"/>
              </a:spcBef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15" dirty="0">
                <a:latin typeface="Calibri"/>
                <a:cs typeface="Calibri"/>
              </a:rPr>
              <a:t>For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example: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while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one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instruction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being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executed,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computer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decoding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next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instruction.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ts val="2980"/>
              </a:lnSpc>
              <a:spcBef>
                <a:spcPts val="55"/>
              </a:spcBef>
              <a:buFont typeface="Arial MT"/>
              <a:buChar char="•"/>
              <a:tabLst>
                <a:tab pos="241935" algn="l"/>
              </a:tabLst>
            </a:pP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Branch</a:t>
            </a:r>
            <a:r>
              <a:rPr sz="2600" spc="-4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prediction:</a:t>
            </a:r>
            <a:endParaRPr sz="2600">
              <a:latin typeface="Calibri"/>
              <a:cs typeface="Calibri"/>
            </a:endParaRPr>
          </a:p>
          <a:p>
            <a:pPr marL="698500" lvl="1" indent="-229235">
              <a:lnSpc>
                <a:spcPts val="2105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processor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looks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ahead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</a:t>
            </a:r>
            <a:r>
              <a:rPr sz="2200" spc="-5" dirty="0">
                <a:latin typeface="Calibri"/>
                <a:cs typeface="Calibri"/>
              </a:rPr>
              <a:t> the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instruction </a:t>
            </a:r>
            <a:r>
              <a:rPr sz="2200" spc="-15" dirty="0">
                <a:latin typeface="Calibri"/>
                <a:cs typeface="Calibri"/>
              </a:rPr>
              <a:t>code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fetched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from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memory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and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predicts</a:t>
            </a:r>
            <a:endParaRPr sz="2200">
              <a:latin typeface="Calibri"/>
              <a:cs typeface="Calibri"/>
            </a:endParaRPr>
          </a:p>
          <a:p>
            <a:pPr marL="698500">
              <a:lnSpc>
                <a:spcPts val="2095"/>
              </a:lnSpc>
            </a:pPr>
            <a:r>
              <a:rPr sz="2200" spc="-5" dirty="0">
                <a:latin typeface="Calibri"/>
                <a:cs typeface="Calibri"/>
              </a:rPr>
              <a:t>which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branches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or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group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of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instructions, </a:t>
            </a:r>
            <a:r>
              <a:rPr sz="2200" spc="-10" dirty="0">
                <a:latin typeface="Calibri"/>
                <a:cs typeface="Calibri"/>
              </a:rPr>
              <a:t>are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likely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to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be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processed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next.</a:t>
            </a:r>
            <a:endParaRPr sz="2200">
              <a:latin typeface="Calibri"/>
              <a:cs typeface="Calibri"/>
            </a:endParaRPr>
          </a:p>
          <a:p>
            <a:pPr marL="698500" marR="581025" lvl="1" indent="-228600">
              <a:lnSpc>
                <a:spcPct val="70000"/>
              </a:lnSpc>
              <a:spcBef>
                <a:spcPts val="645"/>
              </a:spcBef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20" dirty="0">
                <a:latin typeface="Calibri"/>
                <a:cs typeface="Calibri"/>
              </a:rPr>
              <a:t>Prefetches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correct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instructions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and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buffer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them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so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that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processor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is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kept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40" dirty="0">
                <a:latin typeface="Calibri"/>
                <a:cs typeface="Calibri"/>
              </a:rPr>
              <a:t>busy.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ts val="2970"/>
              </a:lnSpc>
              <a:spcBef>
                <a:spcPts val="65"/>
              </a:spcBef>
              <a:buFont typeface="Arial MT"/>
              <a:buChar char="•"/>
              <a:tabLst>
                <a:tab pos="241935" algn="l"/>
              </a:tabLst>
            </a:pP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Superscalar</a:t>
            </a:r>
            <a:r>
              <a:rPr sz="2600" spc="-5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execution:</a:t>
            </a:r>
            <a:endParaRPr sz="2600">
              <a:latin typeface="Calibri"/>
              <a:cs typeface="Calibri"/>
            </a:endParaRPr>
          </a:p>
          <a:p>
            <a:pPr marL="698500" lvl="1" indent="-229235">
              <a:lnSpc>
                <a:spcPts val="235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Calibri"/>
                <a:cs typeface="Calibri"/>
              </a:rPr>
              <a:t>Ability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issue</a:t>
            </a:r>
            <a:r>
              <a:rPr sz="2200" spc="-10" dirty="0">
                <a:latin typeface="Calibri"/>
                <a:cs typeface="Calibri"/>
              </a:rPr>
              <a:t> more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than one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instruction in </a:t>
            </a:r>
            <a:r>
              <a:rPr sz="2200" spc="-10" dirty="0">
                <a:latin typeface="Calibri"/>
                <a:cs typeface="Calibri"/>
              </a:rPr>
              <a:t>every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processor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clock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cycle.</a:t>
            </a:r>
            <a:endParaRPr sz="2200">
              <a:latin typeface="Calibri"/>
              <a:cs typeface="Calibri"/>
            </a:endParaRPr>
          </a:p>
          <a:p>
            <a:pPr marL="698500" lvl="1" indent="-229235">
              <a:lnSpc>
                <a:spcPts val="2495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Calibri"/>
                <a:cs typeface="Calibri"/>
              </a:rPr>
              <a:t>Multiple </a:t>
            </a:r>
            <a:r>
              <a:rPr sz="2200" spc="-10" dirty="0">
                <a:latin typeface="Calibri"/>
                <a:cs typeface="Calibri"/>
              </a:rPr>
              <a:t>parallel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pipelines are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used.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7964"/>
            <a:ext cx="55073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Microprocessor</a:t>
            </a:r>
            <a:r>
              <a:rPr spc="-65" dirty="0"/>
              <a:t> </a:t>
            </a:r>
            <a:r>
              <a:rPr spc="-5" dirty="0"/>
              <a:t>Speed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7274"/>
            <a:ext cx="10330815" cy="389064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Data</a:t>
            </a:r>
            <a:r>
              <a:rPr sz="28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flow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analysis:</a:t>
            </a:r>
            <a:endParaRPr sz="2800">
              <a:latin typeface="Calibri"/>
              <a:cs typeface="Calibri"/>
            </a:endParaRPr>
          </a:p>
          <a:p>
            <a:pPr marL="698500" marR="570230" lvl="1" indent="-228600">
              <a:lnSpc>
                <a:spcPts val="2600"/>
              </a:lnSpc>
              <a:spcBef>
                <a:spcPts val="56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processor </a:t>
            </a:r>
            <a:r>
              <a:rPr sz="2400" spc="-5" dirty="0">
                <a:latin typeface="Calibri"/>
                <a:cs typeface="Calibri"/>
              </a:rPr>
              <a:t>analyses </a:t>
            </a: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5" dirty="0">
                <a:latin typeface="Calibri"/>
                <a:cs typeface="Calibri"/>
              </a:rPr>
              <a:t>instructions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5" dirty="0">
                <a:latin typeface="Calibri"/>
                <a:cs typeface="Calibri"/>
              </a:rPr>
              <a:t>dependent on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5" dirty="0">
                <a:latin typeface="Calibri"/>
                <a:cs typeface="Calibri"/>
              </a:rPr>
              <a:t>other's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results, 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data, to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create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optimized </a:t>
            </a:r>
            <a:r>
              <a:rPr sz="2400" spc="-5" dirty="0">
                <a:latin typeface="Calibri"/>
                <a:cs typeface="Calibri"/>
              </a:rPr>
              <a:t>schedule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instructions.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70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15" dirty="0">
                <a:latin typeface="Calibri"/>
                <a:cs typeface="Calibri"/>
              </a:rPr>
              <a:t>Prevents </a:t>
            </a:r>
            <a:r>
              <a:rPr sz="2400" dirty="0">
                <a:latin typeface="Calibri"/>
                <a:cs typeface="Calibri"/>
              </a:rPr>
              <a:t>unnecessary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delay.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Speculative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execution:</a:t>
            </a:r>
            <a:endParaRPr sz="2800">
              <a:latin typeface="Calibri"/>
              <a:cs typeface="Calibri"/>
            </a:endParaRPr>
          </a:p>
          <a:p>
            <a:pPr marL="698500" marR="5080" lvl="1" indent="-228600">
              <a:lnSpc>
                <a:spcPct val="90000"/>
              </a:lnSpc>
              <a:spcBef>
                <a:spcPts val="53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>
                <a:latin typeface="Calibri"/>
                <a:cs typeface="Calibri"/>
              </a:rPr>
              <a:t>Using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branch</a:t>
            </a:r>
            <a:r>
              <a:rPr sz="2400" spc="-5" dirty="0">
                <a:latin typeface="Calibri"/>
                <a:cs typeface="Calibri"/>
              </a:rPr>
              <a:t> prediction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data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flow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analysis,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some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processors</a:t>
            </a:r>
            <a:r>
              <a:rPr sz="2400" spc="-10" dirty="0">
                <a:latin typeface="Calibri"/>
                <a:cs typeface="Calibri"/>
              </a:rPr>
              <a:t> speculatively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executes </a:t>
            </a:r>
            <a:r>
              <a:rPr sz="2400" spc="-5" dirty="0">
                <a:latin typeface="Calibri"/>
                <a:cs typeface="Calibri"/>
              </a:rPr>
              <a:t>instructions </a:t>
            </a:r>
            <a:r>
              <a:rPr sz="2400" dirty="0">
                <a:latin typeface="Calibri"/>
                <a:cs typeface="Calibri"/>
              </a:rPr>
              <a:t>ahead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their </a:t>
            </a:r>
            <a:r>
              <a:rPr sz="2400" spc="-5" dirty="0">
                <a:latin typeface="Calibri"/>
                <a:cs typeface="Calibri"/>
              </a:rPr>
              <a:t>actual appearance </a:t>
            </a: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15" dirty="0">
                <a:latin typeface="Calibri"/>
                <a:cs typeface="Calibri"/>
              </a:rPr>
              <a:t>program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execution,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holding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results</a:t>
            </a:r>
            <a:r>
              <a:rPr sz="2400" dirty="0">
                <a:latin typeface="Calibri"/>
                <a:cs typeface="Calibri"/>
              </a:rPr>
              <a:t> in </a:t>
            </a:r>
            <a:r>
              <a:rPr sz="2400" spc="-10" dirty="0">
                <a:latin typeface="Calibri"/>
                <a:cs typeface="Calibri"/>
              </a:rPr>
              <a:t>temporary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locations.</a:t>
            </a:r>
            <a:endParaRPr sz="2400">
              <a:latin typeface="Calibri"/>
              <a:cs typeface="Calibri"/>
            </a:endParaRPr>
          </a:p>
          <a:p>
            <a:pPr marL="698500" marR="476884" lvl="1" indent="-228600">
              <a:lnSpc>
                <a:spcPts val="2590"/>
              </a:lnSpc>
              <a:spcBef>
                <a:spcPts val="530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>
                <a:latin typeface="Calibri"/>
                <a:cs typeface="Calibri"/>
              </a:rPr>
              <a:t>Enabling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processors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keep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execution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engines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busy</a:t>
            </a:r>
            <a:r>
              <a:rPr sz="2400" dirty="0">
                <a:latin typeface="Calibri"/>
                <a:cs typeface="Calibri"/>
              </a:rPr>
              <a:t> as</a:t>
            </a:r>
            <a:r>
              <a:rPr sz="2400" spc="-5" dirty="0">
                <a:latin typeface="Calibri"/>
                <a:cs typeface="Calibri"/>
              </a:rPr>
              <a:t> possible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executing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instructions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that</a:t>
            </a:r>
            <a:r>
              <a:rPr sz="2400" spc="-15" dirty="0">
                <a:latin typeface="Calibri"/>
                <a:cs typeface="Calibri"/>
              </a:rPr>
              <a:t> are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likely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needed.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7964"/>
            <a:ext cx="33210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System</a:t>
            </a:r>
            <a:r>
              <a:rPr spc="-110" dirty="0"/>
              <a:t> </a:t>
            </a:r>
            <a:r>
              <a:rPr dirty="0"/>
              <a:t>Clock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9966"/>
            <a:ext cx="5264785" cy="412051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41300" marR="17780" indent="-229235">
              <a:lnSpc>
                <a:spcPct val="80000"/>
              </a:lnSpc>
              <a:spcBef>
                <a:spcPts val="76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Performance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is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one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of the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solidFill>
                  <a:srgbClr val="2D75B6"/>
                </a:solidFill>
                <a:latin typeface="Calibri"/>
                <a:cs typeface="Calibri"/>
              </a:rPr>
              <a:t>key </a:t>
            </a:r>
            <a:r>
              <a:rPr sz="280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parameters</a:t>
            </a:r>
            <a:r>
              <a:rPr sz="28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to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solidFill>
                  <a:srgbClr val="2D75B6"/>
                </a:solidFill>
                <a:latin typeface="Calibri"/>
                <a:cs typeface="Calibri"/>
              </a:rPr>
              <a:t>consider,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along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with </a:t>
            </a:r>
            <a:r>
              <a:rPr sz="2800" spc="-6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cost,</a:t>
            </a:r>
            <a:r>
              <a:rPr sz="28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size,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2D75B6"/>
                </a:solidFill>
                <a:latin typeface="Calibri"/>
                <a:cs typeface="Calibri"/>
              </a:rPr>
              <a:t>security,</a:t>
            </a:r>
            <a:r>
              <a:rPr sz="2800" spc="4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2D75B6"/>
                </a:solidFill>
                <a:latin typeface="Calibri"/>
                <a:cs typeface="Calibri"/>
              </a:rPr>
              <a:t>reliability,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and 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power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consumption</a:t>
            </a:r>
            <a:r>
              <a:rPr sz="2800" spc="4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(in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some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cases).</a:t>
            </a:r>
            <a:endParaRPr sz="2800">
              <a:latin typeface="Calibri"/>
              <a:cs typeface="Calibri"/>
            </a:endParaRPr>
          </a:p>
          <a:p>
            <a:pPr marL="241300" marR="671195" indent="-229235">
              <a:lnSpc>
                <a:spcPct val="80000"/>
              </a:lnSpc>
              <a:spcBef>
                <a:spcPts val="994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Operations</a:t>
            </a:r>
            <a:r>
              <a:rPr sz="28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performed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by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a 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processor</a:t>
            </a:r>
            <a:r>
              <a:rPr sz="2800" spc="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(fetching,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decoding, </a:t>
            </a:r>
            <a:r>
              <a:rPr sz="2800" spc="-6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execution),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are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governed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by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2690"/>
              </a:lnSpc>
            </a:pP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2D75B6"/>
                </a:solidFill>
                <a:latin typeface="Calibri"/>
                <a:cs typeface="Calibri"/>
              </a:rPr>
              <a:t>system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clock.</a:t>
            </a:r>
            <a:endParaRPr sz="2800">
              <a:latin typeface="Calibri"/>
              <a:cs typeface="Calibri"/>
            </a:endParaRPr>
          </a:p>
          <a:p>
            <a:pPr marL="241300" marR="5080" indent="-229235">
              <a:lnSpc>
                <a:spcPts val="2690"/>
              </a:lnSpc>
              <a:spcBef>
                <a:spcPts val="98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All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operations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begin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with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pulse </a:t>
            </a:r>
            <a:r>
              <a:rPr sz="2800" spc="-6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of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clock.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40642" y="2248077"/>
            <a:ext cx="4988862" cy="304233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</a:pPr>
            <a:r>
              <a:rPr spc="-5" dirty="0"/>
              <a:t>Computer</a:t>
            </a:r>
            <a:r>
              <a:rPr spc="-20" dirty="0"/>
              <a:t> </a:t>
            </a:r>
            <a:r>
              <a:rPr dirty="0"/>
              <a:t>Performance</a:t>
            </a:r>
            <a:r>
              <a:rPr spc="5" dirty="0"/>
              <a:t> </a:t>
            </a:r>
            <a:r>
              <a:rPr spc="-5" dirty="0"/>
              <a:t>Measures</a:t>
            </a:r>
            <a:r>
              <a:rPr spc="-80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spc="-5" dirty="0"/>
              <a:t>Clock </a:t>
            </a:r>
            <a:r>
              <a:rPr spc="-1045" dirty="0"/>
              <a:t> </a:t>
            </a:r>
            <a:r>
              <a:rPr spc="-5" dirty="0"/>
              <a:t>Speed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7274"/>
            <a:ext cx="8111490" cy="30861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Clock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solidFill>
                  <a:srgbClr val="2D75B6"/>
                </a:solidFill>
                <a:latin typeface="Calibri"/>
                <a:cs typeface="Calibri"/>
              </a:rPr>
              <a:t>rate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or clock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speed:</a:t>
            </a:r>
            <a:endParaRPr sz="2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>
                <a:latin typeface="Calibri"/>
                <a:cs typeface="Calibri"/>
              </a:rPr>
              <a:t>Pulse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frequency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rate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pulses</a:t>
            </a:r>
            <a:r>
              <a:rPr sz="2400" spc="-10" dirty="0">
                <a:latin typeface="Calibri"/>
                <a:cs typeface="Calibri"/>
              </a:rPr>
              <a:t> produced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clock.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10" dirty="0">
                <a:latin typeface="Calibri"/>
                <a:cs typeface="Calibri"/>
              </a:rPr>
              <a:t>Measured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number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cycles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second</a:t>
            </a:r>
            <a:r>
              <a:rPr sz="2400" spc="-5" dirty="0">
                <a:latin typeface="Calibri"/>
                <a:cs typeface="Calibri"/>
              </a:rPr>
              <a:t> or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Hertz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(Hz).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Clock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cycle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or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clock tick:</a:t>
            </a:r>
            <a:endParaRPr sz="2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>
                <a:latin typeface="Calibri"/>
                <a:cs typeface="Calibri"/>
              </a:rPr>
              <a:t>One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increment,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pulse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clock.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Cycle</a:t>
            </a:r>
            <a:r>
              <a:rPr sz="2800" spc="-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time:</a:t>
            </a:r>
            <a:endParaRPr sz="2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time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between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pulses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1/f).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26516"/>
            <a:ext cx="8823325" cy="1300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015"/>
              </a:lnSpc>
              <a:spcBef>
                <a:spcPts val="100"/>
              </a:spcBef>
            </a:pPr>
            <a:r>
              <a:rPr spc="-5" dirty="0"/>
              <a:t>Computer</a:t>
            </a:r>
            <a:r>
              <a:rPr spc="-20" dirty="0"/>
              <a:t> </a:t>
            </a:r>
            <a:r>
              <a:rPr dirty="0"/>
              <a:t>Performance </a:t>
            </a:r>
            <a:r>
              <a:rPr spc="-5" dirty="0"/>
              <a:t>Measures</a:t>
            </a:r>
            <a:r>
              <a:rPr spc="-80" dirty="0"/>
              <a:t> </a:t>
            </a:r>
            <a:r>
              <a:rPr dirty="0"/>
              <a:t>–</a:t>
            </a:r>
          </a:p>
          <a:p>
            <a:pPr marL="12700">
              <a:lnSpc>
                <a:spcPts val="5015"/>
              </a:lnSpc>
              <a:tabLst>
                <a:tab pos="5543550" algn="l"/>
              </a:tabLst>
            </a:pPr>
            <a:r>
              <a:rPr dirty="0"/>
              <a:t>Instruction</a:t>
            </a:r>
            <a:r>
              <a:rPr spc="-10" dirty="0"/>
              <a:t> </a:t>
            </a:r>
            <a:r>
              <a:rPr dirty="0"/>
              <a:t>Execution	Rate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7274"/>
            <a:ext cx="6671945" cy="30861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CPI:</a:t>
            </a:r>
            <a:endParaRPr sz="2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20" dirty="0">
                <a:latin typeface="Calibri"/>
                <a:cs typeface="Calibri"/>
              </a:rPr>
              <a:t>Average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number 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cycles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instruction.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MIPS:</a:t>
            </a:r>
            <a:endParaRPr sz="2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44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Calibri"/>
                <a:cs typeface="Calibri"/>
              </a:rPr>
              <a:t>Millions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Instructions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per </a:t>
            </a:r>
            <a:r>
              <a:rPr sz="2400" spc="-10" dirty="0">
                <a:latin typeface="Calibri"/>
                <a:cs typeface="Calibri"/>
              </a:rPr>
              <a:t>second.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FLOPS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or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MFLOPS:</a:t>
            </a:r>
            <a:endParaRPr sz="2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>
                <a:latin typeface="Calibri"/>
                <a:cs typeface="Calibri"/>
              </a:rPr>
              <a:t>Floating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point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operations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second or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Calibri"/>
                <a:cs typeface="Calibri"/>
              </a:rPr>
              <a:t>Millions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floating-point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operations </a:t>
            </a:r>
            <a:r>
              <a:rPr sz="2400" spc="-5" dirty="0">
                <a:latin typeface="Calibri"/>
                <a:cs typeface="Calibri"/>
              </a:rPr>
              <a:t>per </a:t>
            </a:r>
            <a:r>
              <a:rPr sz="2400" spc="-10" dirty="0">
                <a:latin typeface="Calibri"/>
                <a:cs typeface="Calibri"/>
              </a:rPr>
              <a:t>second.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4" y="2742641"/>
            <a:ext cx="9253220" cy="176403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</a:pPr>
            <a:r>
              <a:rPr sz="6000" spc="-5" dirty="0"/>
              <a:t>Computer</a:t>
            </a:r>
            <a:r>
              <a:rPr sz="6000" spc="-40" dirty="0"/>
              <a:t> </a:t>
            </a:r>
            <a:r>
              <a:rPr sz="6000" dirty="0"/>
              <a:t>Architecture</a:t>
            </a:r>
            <a:r>
              <a:rPr sz="6000" spc="-35" dirty="0"/>
              <a:t> </a:t>
            </a:r>
            <a:r>
              <a:rPr sz="6000" dirty="0"/>
              <a:t>and </a:t>
            </a:r>
            <a:r>
              <a:rPr sz="6000" spc="-1430" dirty="0"/>
              <a:t> </a:t>
            </a:r>
            <a:r>
              <a:rPr sz="6000" dirty="0"/>
              <a:t>Performance Parameters</a:t>
            </a:r>
            <a:endParaRPr sz="6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7964"/>
            <a:ext cx="68402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Von</a:t>
            </a:r>
            <a:r>
              <a:rPr spc="-10" dirty="0"/>
              <a:t> </a:t>
            </a:r>
            <a:r>
              <a:rPr spc="-5" dirty="0"/>
              <a:t>Neumann</a:t>
            </a:r>
            <a:r>
              <a:rPr spc="-35" dirty="0"/>
              <a:t> </a:t>
            </a:r>
            <a:r>
              <a:rPr dirty="0"/>
              <a:t>Architecture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9814560" cy="29673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Introduced</a:t>
            </a:r>
            <a:r>
              <a:rPr sz="28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by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John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0" dirty="0">
                <a:solidFill>
                  <a:srgbClr val="2D75B6"/>
                </a:solidFill>
                <a:latin typeface="Calibri"/>
                <a:cs typeface="Calibri"/>
              </a:rPr>
              <a:t>Von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Neumann</a:t>
            </a:r>
            <a:r>
              <a:rPr sz="28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in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1945.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D75B6"/>
                </a:solidFill>
                <a:latin typeface="Calibri"/>
                <a:cs typeface="Calibri"/>
              </a:rPr>
              <a:t>first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generation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 electronic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2D75B6"/>
                </a:solidFill>
                <a:latin typeface="Calibri"/>
                <a:cs typeface="Calibri"/>
              </a:rPr>
              <a:t>computer.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Also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known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as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IAS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FF0000"/>
                </a:solidFill>
                <a:latin typeface="Calibri"/>
                <a:cs typeface="Calibri"/>
              </a:rPr>
              <a:t>computer</a:t>
            </a:r>
            <a:r>
              <a:rPr sz="2800" spc="-45" dirty="0">
                <a:solidFill>
                  <a:srgbClr val="2D75B6"/>
                </a:solid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Designed</a:t>
            </a:r>
            <a:r>
              <a:rPr sz="2800" spc="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at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Princeton</a:t>
            </a:r>
            <a:r>
              <a:rPr sz="2800" spc="5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Institute</a:t>
            </a:r>
            <a:r>
              <a:rPr sz="2800" spc="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D75B6"/>
                </a:solidFill>
                <a:latin typeface="Calibri"/>
                <a:cs typeface="Calibri"/>
              </a:rPr>
              <a:t>for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Advanced</a:t>
            </a:r>
            <a:r>
              <a:rPr sz="2800" spc="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Studies.</a:t>
            </a:r>
            <a:endParaRPr sz="2800">
              <a:latin typeface="Calibri"/>
              <a:cs typeface="Calibri"/>
            </a:endParaRPr>
          </a:p>
          <a:p>
            <a:pPr marL="241300" marR="5080" indent="-229235">
              <a:lnSpc>
                <a:spcPts val="3030"/>
              </a:lnSpc>
              <a:spcBef>
                <a:spcPts val="104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Completed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in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1952</a:t>
            </a:r>
            <a:r>
              <a:rPr sz="2800" spc="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800" spc="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is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prototype</a:t>
            </a:r>
            <a:r>
              <a:rPr sz="2800" spc="5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of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all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subsequent</a:t>
            </a:r>
            <a:r>
              <a:rPr sz="2800" spc="7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general- </a:t>
            </a:r>
            <a:r>
              <a:rPr sz="2800" spc="-6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purpose</a:t>
            </a:r>
            <a:r>
              <a:rPr sz="2800" spc="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computers.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</a:pPr>
            <a:r>
              <a:rPr dirty="0"/>
              <a:t>Von</a:t>
            </a:r>
            <a:r>
              <a:rPr spc="-20" dirty="0"/>
              <a:t> </a:t>
            </a:r>
            <a:r>
              <a:rPr dirty="0"/>
              <a:t>Neumann</a:t>
            </a:r>
            <a:r>
              <a:rPr spc="-35" dirty="0"/>
              <a:t> </a:t>
            </a:r>
            <a:r>
              <a:rPr dirty="0"/>
              <a:t>Architecture</a:t>
            </a:r>
            <a:r>
              <a:rPr spc="-6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Block </a:t>
            </a:r>
            <a:r>
              <a:rPr spc="-1050" dirty="0"/>
              <a:t> </a:t>
            </a:r>
            <a:r>
              <a:rPr spc="-5" dirty="0"/>
              <a:t>Diagram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2872" y="1693072"/>
            <a:ext cx="8645652" cy="497290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7964"/>
            <a:ext cx="68402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Von</a:t>
            </a:r>
            <a:r>
              <a:rPr spc="-10" dirty="0"/>
              <a:t> </a:t>
            </a:r>
            <a:r>
              <a:rPr spc="-5" dirty="0"/>
              <a:t>Neumann</a:t>
            </a:r>
            <a:r>
              <a:rPr spc="-35" dirty="0"/>
              <a:t> </a:t>
            </a:r>
            <a:r>
              <a:rPr dirty="0"/>
              <a:t>Architecture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6062"/>
            <a:ext cx="10266680" cy="4108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ts val="3115"/>
              </a:lnSpc>
              <a:spcBef>
                <a:spcPts val="105"/>
              </a:spcBef>
              <a:buFont typeface="Arial MT"/>
              <a:buChar char="•"/>
              <a:tabLst>
                <a:tab pos="241935" algn="l"/>
              </a:tabLst>
            </a:pP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Historically</a:t>
            </a: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there</a:t>
            </a:r>
            <a:r>
              <a:rPr sz="26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2D75B6"/>
                </a:solidFill>
                <a:latin typeface="Calibri"/>
                <a:cs typeface="Calibri"/>
              </a:rPr>
              <a:t>have</a:t>
            </a: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been</a:t>
            </a:r>
            <a:r>
              <a:rPr sz="26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2</a:t>
            </a:r>
            <a:r>
              <a:rPr sz="26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types</a:t>
            </a:r>
            <a:r>
              <a:rPr sz="26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of </a:t>
            </a: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Computers:</a:t>
            </a:r>
            <a:endParaRPr sz="2600">
              <a:latin typeface="Calibri"/>
              <a:cs typeface="Calibri"/>
            </a:endParaRPr>
          </a:p>
          <a:p>
            <a:pPr marL="698500" lvl="1" indent="-229235">
              <a:lnSpc>
                <a:spcPts val="237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b="1" spc="-15" dirty="0">
                <a:latin typeface="Calibri"/>
                <a:cs typeface="Calibri"/>
              </a:rPr>
              <a:t>Fixed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Program</a:t>
            </a:r>
            <a:r>
              <a:rPr sz="2200" b="1" spc="4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Computers</a:t>
            </a:r>
            <a:r>
              <a:rPr sz="2200" b="1" spc="4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–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Their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function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very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specific</a:t>
            </a:r>
            <a:r>
              <a:rPr sz="2200" spc="-5" dirty="0">
                <a:latin typeface="Calibri"/>
                <a:cs typeface="Calibri"/>
              </a:rPr>
              <a:t> and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they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couldn’t</a:t>
            </a:r>
            <a:r>
              <a:rPr sz="2200" spc="-5" dirty="0">
                <a:latin typeface="Calibri"/>
                <a:cs typeface="Calibri"/>
              </a:rPr>
              <a:t> be</a:t>
            </a:r>
            <a:r>
              <a:rPr sz="2200" dirty="0">
                <a:latin typeface="Calibri"/>
                <a:cs typeface="Calibri"/>
              </a:rPr>
              <a:t> re-</a:t>
            </a:r>
            <a:endParaRPr sz="2200">
              <a:latin typeface="Calibri"/>
              <a:cs typeface="Calibri"/>
            </a:endParaRPr>
          </a:p>
          <a:p>
            <a:pPr marL="698500">
              <a:lnSpc>
                <a:spcPts val="2360"/>
              </a:lnSpc>
            </a:pPr>
            <a:r>
              <a:rPr sz="2200" spc="-15" dirty="0">
                <a:latin typeface="Calibri"/>
                <a:cs typeface="Calibri"/>
              </a:rPr>
              <a:t>programmed,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for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example: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Calculators.</a:t>
            </a:r>
            <a:endParaRPr sz="2200">
              <a:latin typeface="Calibri"/>
              <a:cs typeface="Calibri"/>
            </a:endParaRPr>
          </a:p>
          <a:p>
            <a:pPr marL="698500" marR="15875" lvl="1" indent="-228600">
              <a:lnSpc>
                <a:spcPct val="80000"/>
              </a:lnSpc>
              <a:spcBef>
                <a:spcPts val="509"/>
              </a:spcBef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b="1" spc="-15" dirty="0">
                <a:latin typeface="Calibri"/>
                <a:cs typeface="Calibri"/>
              </a:rPr>
              <a:t>Stored</a:t>
            </a:r>
            <a:r>
              <a:rPr sz="2200" b="1" spc="2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Program</a:t>
            </a:r>
            <a:r>
              <a:rPr sz="2200" b="1" spc="4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Computers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–</a:t>
            </a:r>
            <a:r>
              <a:rPr sz="2200" b="1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These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can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be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programmed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to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carry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out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many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different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tasks,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applications are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stored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on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them.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65"/>
              </a:spcBef>
              <a:buFont typeface="Arial MT"/>
              <a:buChar char="•"/>
              <a:tabLst>
                <a:tab pos="241935" algn="l"/>
              </a:tabLst>
            </a:pPr>
            <a:r>
              <a:rPr sz="2600" spc="-40" dirty="0">
                <a:solidFill>
                  <a:srgbClr val="2D75B6"/>
                </a:solidFill>
                <a:latin typeface="Calibri"/>
                <a:cs typeface="Calibri"/>
              </a:rPr>
              <a:t>Von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Neumann</a:t>
            </a:r>
            <a:r>
              <a:rPr sz="260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Architecture</a:t>
            </a:r>
            <a:r>
              <a:rPr sz="2600" spc="-5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is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 based</a:t>
            </a:r>
            <a:r>
              <a:rPr sz="26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on</a:t>
            </a: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2D75B6"/>
                </a:solidFill>
                <a:latin typeface="Calibri"/>
                <a:cs typeface="Calibri"/>
              </a:rPr>
              <a:t>stored-program</a:t>
            </a: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 computer</a:t>
            </a:r>
            <a:r>
              <a:rPr sz="26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concept.</a:t>
            </a:r>
            <a:endParaRPr sz="2600">
              <a:latin typeface="Calibri"/>
              <a:cs typeface="Calibri"/>
            </a:endParaRPr>
          </a:p>
          <a:p>
            <a:pPr marL="241300" indent="-229235">
              <a:lnSpc>
                <a:spcPts val="3115"/>
              </a:lnSpc>
              <a:spcBef>
                <a:spcPts val="375"/>
              </a:spcBef>
              <a:buFont typeface="Arial MT"/>
              <a:buChar char="•"/>
              <a:tabLst>
                <a:tab pos="241935" algn="l"/>
              </a:tabLst>
            </a:pPr>
            <a:r>
              <a:rPr sz="2600" dirty="0">
                <a:solidFill>
                  <a:srgbClr val="2D75B6"/>
                </a:solidFill>
                <a:latin typeface="Calibri"/>
                <a:cs typeface="Calibri"/>
              </a:rPr>
              <a:t>It</a:t>
            </a:r>
            <a:r>
              <a:rPr sz="26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2D75B6"/>
                </a:solidFill>
                <a:latin typeface="Calibri"/>
                <a:cs typeface="Calibri"/>
              </a:rPr>
              <a:t>consists</a:t>
            </a:r>
            <a:r>
              <a:rPr sz="2600" spc="-4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2D75B6"/>
                </a:solidFill>
                <a:latin typeface="Calibri"/>
                <a:cs typeface="Calibri"/>
              </a:rPr>
              <a:t>of:</a:t>
            </a:r>
            <a:endParaRPr sz="2600">
              <a:latin typeface="Calibri"/>
              <a:cs typeface="Calibri"/>
            </a:endParaRPr>
          </a:p>
          <a:p>
            <a:pPr marL="698500" lvl="1" indent="-229235">
              <a:lnSpc>
                <a:spcPts val="262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Calibri"/>
                <a:cs typeface="Calibri"/>
              </a:rPr>
              <a:t>A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main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memory</a:t>
            </a:r>
            <a:r>
              <a:rPr sz="2200" spc="-5" dirty="0">
                <a:latin typeface="Calibri"/>
                <a:cs typeface="Calibri"/>
              </a:rPr>
              <a:t>,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which</a:t>
            </a:r>
            <a:r>
              <a:rPr sz="2200" spc="-15" dirty="0">
                <a:latin typeface="Calibri"/>
                <a:cs typeface="Calibri"/>
              </a:rPr>
              <a:t> stores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both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data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and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instructions.</a:t>
            </a:r>
            <a:endParaRPr sz="2200">
              <a:latin typeface="Calibri"/>
              <a:cs typeface="Calibri"/>
            </a:endParaRPr>
          </a:p>
          <a:p>
            <a:pPr marL="698500" lvl="1" indent="-229235">
              <a:lnSpc>
                <a:spcPts val="261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Calibri"/>
                <a:cs typeface="Calibri"/>
              </a:rPr>
              <a:t>An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Arithmetic</a:t>
            </a:r>
            <a:r>
              <a:rPr sz="2200" b="1" spc="3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and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Logic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Unit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(ALU)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capable </a:t>
            </a:r>
            <a:r>
              <a:rPr sz="2200" spc="-5" dirty="0">
                <a:latin typeface="Calibri"/>
                <a:cs typeface="Calibri"/>
              </a:rPr>
              <a:t>of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operating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on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binary</a:t>
            </a:r>
            <a:r>
              <a:rPr sz="2200" spc="-15" dirty="0">
                <a:latin typeface="Calibri"/>
                <a:cs typeface="Calibri"/>
              </a:rPr>
              <a:t> data.</a:t>
            </a:r>
            <a:endParaRPr sz="2200">
              <a:latin typeface="Calibri"/>
              <a:cs typeface="Calibri"/>
            </a:endParaRPr>
          </a:p>
          <a:p>
            <a:pPr marL="698500" marR="240665" lvl="1" indent="-228600">
              <a:lnSpc>
                <a:spcPts val="2110"/>
              </a:lnSpc>
              <a:spcBef>
                <a:spcPts val="500"/>
              </a:spcBef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Calibri"/>
                <a:cs typeface="Calibri"/>
              </a:rPr>
              <a:t>A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control</a:t>
            </a:r>
            <a:r>
              <a:rPr sz="2200" b="1" spc="4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unit</a:t>
            </a:r>
            <a:r>
              <a:rPr sz="2200" spc="-10" dirty="0">
                <a:latin typeface="Calibri"/>
                <a:cs typeface="Calibri"/>
              </a:rPr>
              <a:t>,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which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interprets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instructions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memory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and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causes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them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be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executed.</a:t>
            </a:r>
            <a:endParaRPr sz="2200">
              <a:latin typeface="Calibri"/>
              <a:cs typeface="Calibri"/>
            </a:endParaRPr>
          </a:p>
          <a:p>
            <a:pPr marL="698500" lvl="1" indent="-229235">
              <a:lnSpc>
                <a:spcPts val="2635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b="1" spc="-10" dirty="0">
                <a:latin typeface="Calibri"/>
                <a:cs typeface="Calibri"/>
              </a:rPr>
              <a:t>Input-Output</a:t>
            </a:r>
            <a:r>
              <a:rPr sz="2200" b="1" spc="2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(I/O)</a:t>
            </a:r>
            <a:r>
              <a:rPr sz="2200" b="1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equipment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operated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by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control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unit.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7964"/>
            <a:ext cx="68402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Von</a:t>
            </a:r>
            <a:r>
              <a:rPr spc="-10" dirty="0"/>
              <a:t> </a:t>
            </a:r>
            <a:r>
              <a:rPr spc="-5" dirty="0"/>
              <a:t>Neumann</a:t>
            </a:r>
            <a:r>
              <a:rPr spc="-35" dirty="0"/>
              <a:t> </a:t>
            </a:r>
            <a:r>
              <a:rPr dirty="0"/>
              <a:t>Architecture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10197465" cy="31610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Instruction</a:t>
            </a:r>
            <a:r>
              <a:rPr sz="2800" spc="4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data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are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D75B6"/>
                </a:solidFill>
                <a:latin typeface="Calibri"/>
                <a:cs typeface="Calibri"/>
              </a:rPr>
              <a:t>stored</a:t>
            </a:r>
            <a:r>
              <a:rPr sz="28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in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same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2D75B6"/>
                </a:solidFill>
                <a:latin typeface="Calibri"/>
                <a:cs typeface="Calibri"/>
              </a:rPr>
              <a:t>memory.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Three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solidFill>
                  <a:srgbClr val="2D75B6"/>
                </a:solidFill>
                <a:latin typeface="Calibri"/>
                <a:cs typeface="Calibri"/>
              </a:rPr>
              <a:t>key</a:t>
            </a:r>
            <a:r>
              <a:rPr sz="2800" spc="-4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concepts:</a:t>
            </a:r>
            <a:endParaRPr sz="2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60"/>
              </a:spcBef>
              <a:buFont typeface="Arial MT"/>
              <a:buChar char="•"/>
              <a:tabLst>
                <a:tab pos="699135" algn="l"/>
              </a:tabLst>
            </a:pPr>
            <a:r>
              <a:rPr sz="2800" spc="-20" dirty="0">
                <a:latin typeface="Calibri"/>
                <a:cs typeface="Calibri"/>
              </a:rPr>
              <a:t>Data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instructions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are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stored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single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read-write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memory.</a:t>
            </a:r>
            <a:endParaRPr sz="2800">
              <a:latin typeface="Calibri"/>
              <a:cs typeface="Calibri"/>
            </a:endParaRPr>
          </a:p>
          <a:p>
            <a:pPr marL="698500" marR="5080" lvl="1" indent="-228600">
              <a:lnSpc>
                <a:spcPts val="3020"/>
              </a:lnSpc>
              <a:spcBef>
                <a:spcPts val="550"/>
              </a:spcBef>
              <a:buFont typeface="Arial MT"/>
              <a:buChar char="•"/>
              <a:tabLst>
                <a:tab pos="699135" algn="l"/>
              </a:tabLst>
            </a:pPr>
            <a:r>
              <a:rPr sz="2800" spc="-10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contents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this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memory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are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addressable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by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location,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without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regard</a:t>
            </a:r>
            <a:r>
              <a:rPr sz="2800" spc="-20" dirty="0">
                <a:latin typeface="Calibri"/>
                <a:cs typeface="Calibri"/>
              </a:rPr>
              <a:t> to</a:t>
            </a:r>
            <a:r>
              <a:rPr sz="2800" spc="-5" dirty="0">
                <a:latin typeface="Calibri"/>
                <a:cs typeface="Calibri"/>
              </a:rPr>
              <a:t> 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type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data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contained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there.</a:t>
            </a:r>
            <a:endParaRPr sz="2800">
              <a:latin typeface="Calibri"/>
              <a:cs typeface="Calibri"/>
            </a:endParaRPr>
          </a:p>
          <a:p>
            <a:pPr marL="698500" marR="229870" lvl="1" indent="-228600">
              <a:lnSpc>
                <a:spcPts val="3020"/>
              </a:lnSpc>
              <a:spcBef>
                <a:spcPts val="515"/>
              </a:spcBef>
              <a:buFont typeface="Arial MT"/>
              <a:buChar char="•"/>
              <a:tabLst>
                <a:tab pos="699135" algn="l"/>
              </a:tabLst>
            </a:pPr>
            <a:r>
              <a:rPr sz="2800" spc="-15" dirty="0">
                <a:latin typeface="Calibri"/>
                <a:cs typeface="Calibri"/>
              </a:rPr>
              <a:t>Execution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occurs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sequential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fashion,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one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instruction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next.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5575" y="117758"/>
            <a:ext cx="6657978" cy="665003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7964"/>
            <a:ext cx="35560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IAS</a:t>
            </a:r>
            <a:r>
              <a:rPr spc="-100" dirty="0"/>
              <a:t> </a:t>
            </a:r>
            <a:r>
              <a:rPr dirty="0"/>
              <a:t>Computer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9904730" cy="3265804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Memory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consists</a:t>
            </a:r>
            <a:r>
              <a:rPr sz="2800" spc="4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of 4096</a:t>
            </a:r>
            <a:r>
              <a:rPr sz="2800" spc="4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D75B6"/>
                </a:solidFill>
                <a:latin typeface="Calibri"/>
                <a:cs typeface="Calibri"/>
              </a:rPr>
              <a:t>storage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locations,</a:t>
            </a:r>
            <a:r>
              <a:rPr sz="28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called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words,</a:t>
            </a:r>
            <a:r>
              <a:rPr sz="28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of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40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bits </a:t>
            </a:r>
            <a:r>
              <a:rPr sz="2800" spc="-6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each.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Instructions</a:t>
            </a:r>
            <a:r>
              <a:rPr sz="2800" spc="4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8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data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are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D75B6"/>
                </a:solidFill>
                <a:latin typeface="Calibri"/>
                <a:cs typeface="Calibri"/>
              </a:rPr>
              <a:t>stored</a:t>
            </a:r>
            <a:r>
              <a:rPr sz="28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in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binary</a:t>
            </a:r>
            <a:r>
              <a:rPr sz="28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format.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Each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number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is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represented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by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sign</a:t>
            </a:r>
            <a:r>
              <a:rPr sz="28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bit</a:t>
            </a:r>
            <a:r>
              <a:rPr sz="28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8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</a:t>
            </a:r>
            <a:r>
              <a:rPr sz="28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39-bit</a:t>
            </a:r>
            <a:r>
              <a:rPr sz="2800" spc="4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value.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word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may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contain</a:t>
            </a:r>
            <a:r>
              <a:rPr sz="28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two 20-bit</a:t>
            </a:r>
            <a:r>
              <a:rPr sz="2800" spc="4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instructions.</a:t>
            </a:r>
            <a:endParaRPr sz="2800">
              <a:latin typeface="Calibri"/>
              <a:cs typeface="Calibri"/>
            </a:endParaRPr>
          </a:p>
          <a:p>
            <a:pPr marL="241300" marR="138430" indent="-229235">
              <a:lnSpc>
                <a:spcPts val="3020"/>
              </a:lnSpc>
              <a:spcBef>
                <a:spcPts val="105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Each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instruction</a:t>
            </a:r>
            <a:r>
              <a:rPr sz="2800" spc="6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with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8-bit</a:t>
            </a:r>
            <a:r>
              <a:rPr sz="2800" spc="4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opcode</a:t>
            </a:r>
            <a:r>
              <a:rPr sz="28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(operation</a:t>
            </a:r>
            <a:r>
              <a:rPr sz="28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code)</a:t>
            </a:r>
            <a:r>
              <a:rPr sz="28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specifying</a:t>
            </a:r>
            <a:r>
              <a:rPr sz="28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the </a:t>
            </a:r>
            <a:r>
              <a:rPr sz="2800" spc="-6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operation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75B6"/>
                </a:solidFill>
                <a:latin typeface="Calibri"/>
                <a:cs typeface="Calibri"/>
              </a:rPr>
              <a:t>to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 be</a:t>
            </a:r>
            <a:r>
              <a:rPr sz="28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/>
                <a:cs typeface="Calibri"/>
              </a:rPr>
              <a:t>performed,</a:t>
            </a:r>
            <a:r>
              <a:rPr sz="28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8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/>
                <a:cs typeface="Calibri"/>
              </a:rPr>
              <a:t>12-bit</a:t>
            </a:r>
            <a:r>
              <a:rPr sz="2800" spc="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/>
                <a:cs typeface="Calibri"/>
              </a:rPr>
              <a:t>address.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7964"/>
            <a:ext cx="53625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IAS</a:t>
            </a:r>
            <a:r>
              <a:rPr spc="-35" dirty="0"/>
              <a:t> </a:t>
            </a:r>
            <a:r>
              <a:rPr spc="-5" dirty="0"/>
              <a:t>Memory</a:t>
            </a:r>
            <a:r>
              <a:rPr spc="-25" dirty="0"/>
              <a:t> </a:t>
            </a:r>
            <a:r>
              <a:rPr spc="-5" dirty="0"/>
              <a:t>Formats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650" y="1734735"/>
            <a:ext cx="8609007" cy="46589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75B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968</Words>
  <Application>Microsoft Office PowerPoint</Application>
  <PresentationFormat>Widescreen</PresentationFormat>
  <Paragraphs>92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 MT</vt:lpstr>
      <vt:lpstr>Calibri</vt:lpstr>
      <vt:lpstr>Georgia</vt:lpstr>
      <vt:lpstr>Office Theme</vt:lpstr>
      <vt:lpstr>PowerPoint Presentation</vt:lpstr>
      <vt:lpstr>Computer Architecture and  Performance Parameters</vt:lpstr>
      <vt:lpstr>Von Neumann Architecture</vt:lpstr>
      <vt:lpstr>Von Neumann Architecture – Block  Diagram</vt:lpstr>
      <vt:lpstr>Von Neumann Architecture</vt:lpstr>
      <vt:lpstr>Von Neumann Architecture</vt:lpstr>
      <vt:lpstr>PowerPoint Presentation</vt:lpstr>
      <vt:lpstr>IAS Computer</vt:lpstr>
      <vt:lpstr>IAS Memory Formats</vt:lpstr>
      <vt:lpstr>IAS Registers</vt:lpstr>
      <vt:lpstr>IAS Instruction Set</vt:lpstr>
      <vt:lpstr>PowerPoint Presentation</vt:lpstr>
      <vt:lpstr>Microprocessor Speed</vt:lpstr>
      <vt:lpstr>Microprocessor Speed</vt:lpstr>
      <vt:lpstr>System Clock</vt:lpstr>
      <vt:lpstr>Computer Performance Measures – Clock  Speed</vt:lpstr>
      <vt:lpstr>Computer Performance Measures – Instruction Execution 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(AI) Lecture 01</dc:title>
  <dc:creator>Microsoft account</dc:creator>
  <cp:lastModifiedBy>02-131212-009</cp:lastModifiedBy>
  <cp:revision>1</cp:revision>
  <dcterms:created xsi:type="dcterms:W3CDTF">2023-02-15T03:07:21Z</dcterms:created>
  <dcterms:modified xsi:type="dcterms:W3CDTF">2023-02-15T03:07:45Z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2023-02-15T00:00:00Z</vt:filetime>
  </property>
</Properties>
</file>