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8540" y="2158746"/>
            <a:ext cx="3191510" cy="4004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6FC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575175" y="2089079"/>
            <a:ext cx="2563495" cy="3482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85858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3402" y="169875"/>
            <a:ext cx="793719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F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303" y="1913636"/>
            <a:ext cx="8051393" cy="4471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6334" y="6590818"/>
            <a:ext cx="3756025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58585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image" Target="../media/image89.png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26" Type="http://schemas.openxmlformats.org/officeDocument/2006/relationships/image" Target="../media/image137.png"/><Relationship Id="rId3" Type="http://schemas.openxmlformats.org/officeDocument/2006/relationships/image" Target="../media/image114.png"/><Relationship Id="rId21" Type="http://schemas.openxmlformats.org/officeDocument/2006/relationships/image" Target="../media/image132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5" Type="http://schemas.openxmlformats.org/officeDocument/2006/relationships/image" Target="../media/image136.png"/><Relationship Id="rId2" Type="http://schemas.openxmlformats.org/officeDocument/2006/relationships/image" Target="../media/image113.png"/><Relationship Id="rId16" Type="http://schemas.openxmlformats.org/officeDocument/2006/relationships/image" Target="../media/image127.png"/><Relationship Id="rId20" Type="http://schemas.openxmlformats.org/officeDocument/2006/relationships/image" Target="../media/image131.png"/><Relationship Id="rId29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24" Type="http://schemas.openxmlformats.org/officeDocument/2006/relationships/image" Target="../media/image135.png"/><Relationship Id="rId32" Type="http://schemas.openxmlformats.org/officeDocument/2006/relationships/image" Target="../media/image143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23" Type="http://schemas.openxmlformats.org/officeDocument/2006/relationships/image" Target="../media/image134.png"/><Relationship Id="rId28" Type="http://schemas.openxmlformats.org/officeDocument/2006/relationships/image" Target="../media/image139.png"/><Relationship Id="rId10" Type="http://schemas.openxmlformats.org/officeDocument/2006/relationships/image" Target="../media/image121.png"/><Relationship Id="rId19" Type="http://schemas.openxmlformats.org/officeDocument/2006/relationships/image" Target="../media/image130.png"/><Relationship Id="rId31" Type="http://schemas.openxmlformats.org/officeDocument/2006/relationships/image" Target="../media/image142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Relationship Id="rId22" Type="http://schemas.openxmlformats.org/officeDocument/2006/relationships/image" Target="../media/image133.png"/><Relationship Id="rId27" Type="http://schemas.openxmlformats.org/officeDocument/2006/relationships/image" Target="../media/image138.png"/><Relationship Id="rId30" Type="http://schemas.openxmlformats.org/officeDocument/2006/relationships/image" Target="../media/image1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5" Type="http://schemas.openxmlformats.org/officeDocument/2006/relationships/image" Target="../media/image14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3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5.png"/><Relationship Id="rId18" Type="http://schemas.openxmlformats.org/officeDocument/2006/relationships/image" Target="../media/image190.png"/><Relationship Id="rId26" Type="http://schemas.openxmlformats.org/officeDocument/2006/relationships/image" Target="../media/image198.png"/><Relationship Id="rId21" Type="http://schemas.openxmlformats.org/officeDocument/2006/relationships/image" Target="../media/image193.png"/><Relationship Id="rId34" Type="http://schemas.openxmlformats.org/officeDocument/2006/relationships/image" Target="../media/image206.png"/><Relationship Id="rId7" Type="http://schemas.openxmlformats.org/officeDocument/2006/relationships/image" Target="../media/image179.png"/><Relationship Id="rId12" Type="http://schemas.openxmlformats.org/officeDocument/2006/relationships/image" Target="../media/image184.png"/><Relationship Id="rId17" Type="http://schemas.openxmlformats.org/officeDocument/2006/relationships/image" Target="../media/image189.png"/><Relationship Id="rId25" Type="http://schemas.openxmlformats.org/officeDocument/2006/relationships/image" Target="../media/image197.png"/><Relationship Id="rId33" Type="http://schemas.openxmlformats.org/officeDocument/2006/relationships/image" Target="../media/image205.png"/><Relationship Id="rId2" Type="http://schemas.openxmlformats.org/officeDocument/2006/relationships/image" Target="../media/image174.png"/><Relationship Id="rId16" Type="http://schemas.openxmlformats.org/officeDocument/2006/relationships/image" Target="../media/image188.png"/><Relationship Id="rId20" Type="http://schemas.openxmlformats.org/officeDocument/2006/relationships/image" Target="../media/image192.png"/><Relationship Id="rId29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11" Type="http://schemas.openxmlformats.org/officeDocument/2006/relationships/image" Target="../media/image183.png"/><Relationship Id="rId24" Type="http://schemas.openxmlformats.org/officeDocument/2006/relationships/image" Target="../media/image196.png"/><Relationship Id="rId32" Type="http://schemas.openxmlformats.org/officeDocument/2006/relationships/image" Target="../media/image204.png"/><Relationship Id="rId37" Type="http://schemas.openxmlformats.org/officeDocument/2006/relationships/image" Target="../media/image209.png"/><Relationship Id="rId5" Type="http://schemas.openxmlformats.org/officeDocument/2006/relationships/image" Target="../media/image177.png"/><Relationship Id="rId15" Type="http://schemas.openxmlformats.org/officeDocument/2006/relationships/image" Target="../media/image187.png"/><Relationship Id="rId23" Type="http://schemas.openxmlformats.org/officeDocument/2006/relationships/image" Target="../media/image195.png"/><Relationship Id="rId28" Type="http://schemas.openxmlformats.org/officeDocument/2006/relationships/image" Target="../media/image200.png"/><Relationship Id="rId36" Type="http://schemas.openxmlformats.org/officeDocument/2006/relationships/image" Target="../media/image208.png"/><Relationship Id="rId10" Type="http://schemas.openxmlformats.org/officeDocument/2006/relationships/image" Target="../media/image182.png"/><Relationship Id="rId19" Type="http://schemas.openxmlformats.org/officeDocument/2006/relationships/image" Target="../media/image191.png"/><Relationship Id="rId31" Type="http://schemas.openxmlformats.org/officeDocument/2006/relationships/image" Target="../media/image203.png"/><Relationship Id="rId4" Type="http://schemas.openxmlformats.org/officeDocument/2006/relationships/image" Target="../media/image176.png"/><Relationship Id="rId9" Type="http://schemas.openxmlformats.org/officeDocument/2006/relationships/image" Target="../media/image181.png"/><Relationship Id="rId14" Type="http://schemas.openxmlformats.org/officeDocument/2006/relationships/image" Target="../media/image186.png"/><Relationship Id="rId22" Type="http://schemas.openxmlformats.org/officeDocument/2006/relationships/image" Target="../media/image194.png"/><Relationship Id="rId27" Type="http://schemas.openxmlformats.org/officeDocument/2006/relationships/image" Target="../media/image199.png"/><Relationship Id="rId30" Type="http://schemas.openxmlformats.org/officeDocument/2006/relationships/image" Target="../media/image202.png"/><Relationship Id="rId35" Type="http://schemas.openxmlformats.org/officeDocument/2006/relationships/image" Target="../media/image207.png"/><Relationship Id="rId8" Type="http://schemas.openxmlformats.org/officeDocument/2006/relationships/image" Target="../media/image180.png"/><Relationship Id="rId3" Type="http://schemas.openxmlformats.org/officeDocument/2006/relationships/image" Target="../media/image17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413" y="200355"/>
            <a:ext cx="286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7582" y="1864614"/>
            <a:ext cx="6496685" cy="161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Georgia"/>
                <a:cs typeface="Georgia"/>
              </a:rPr>
              <a:t>Computer </a:t>
            </a:r>
            <a:r>
              <a:rPr b="1" spc="-10" dirty="0">
                <a:latin typeface="Georgia"/>
                <a:cs typeface="Georgia"/>
              </a:rPr>
              <a:t>Architecture </a:t>
            </a:r>
            <a:r>
              <a:rPr b="1" dirty="0">
                <a:latin typeface="Georgia"/>
                <a:cs typeface="Georgia"/>
              </a:rPr>
              <a:t>and </a:t>
            </a:r>
            <a:r>
              <a:rPr b="1" spc="-900" dirty="0">
                <a:latin typeface="Georgia"/>
                <a:cs typeface="Georgia"/>
              </a:rPr>
              <a:t> </a:t>
            </a:r>
            <a:r>
              <a:rPr b="1" dirty="0">
                <a:latin typeface="Georgia"/>
                <a:cs typeface="Georgia"/>
              </a:rPr>
              <a:t>Logic</a:t>
            </a:r>
            <a:r>
              <a:rPr b="1" spc="-30" dirty="0">
                <a:latin typeface="Georgia"/>
                <a:cs typeface="Georgia"/>
              </a:rPr>
              <a:t> </a:t>
            </a:r>
            <a:r>
              <a:rPr b="1" dirty="0">
                <a:latin typeface="Georgia"/>
                <a:cs typeface="Georgia"/>
              </a:rPr>
              <a:t>Design</a:t>
            </a:r>
            <a:r>
              <a:rPr b="1" spc="-5" dirty="0">
                <a:latin typeface="Georgia"/>
                <a:cs typeface="Georgia"/>
              </a:rPr>
              <a:t> </a:t>
            </a:r>
            <a:r>
              <a:rPr b="1" dirty="0">
                <a:latin typeface="Georgia"/>
                <a:cs typeface="Georgia"/>
              </a:rPr>
              <a:t>(CALD)</a:t>
            </a:r>
          </a:p>
          <a:p>
            <a:pPr marL="3810" algn="ctr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Georgia"/>
                <a:cs typeface="Georgia"/>
              </a:rPr>
              <a:t>Lecture</a:t>
            </a:r>
            <a:r>
              <a:rPr sz="3200" spc="-6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06</a:t>
            </a:r>
            <a:endParaRPr sz="320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1856" y="95217"/>
            <a:ext cx="3734494" cy="9236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518" y="235101"/>
            <a:ext cx="7904931" cy="5804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185" y="1753906"/>
            <a:ext cx="8686312" cy="31068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50063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27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160" dirty="0"/>
              <a:t>Number</a:t>
            </a:r>
            <a:r>
              <a:rPr sz="3600" spc="65" dirty="0"/>
              <a:t> </a:t>
            </a:r>
            <a:r>
              <a:rPr sz="3600" spc="50" dirty="0"/>
              <a:t>of</a:t>
            </a:r>
            <a:r>
              <a:rPr sz="3600" spc="85" dirty="0"/>
              <a:t> </a:t>
            </a:r>
            <a:r>
              <a:rPr sz="3600" spc="165" dirty="0"/>
              <a:t>Addresses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1918711"/>
            <a:ext cx="5645785" cy="217170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-20" dirty="0">
                <a:solidFill>
                  <a:srgbClr val="006FC0"/>
                </a:solidFill>
                <a:latin typeface="Cambria"/>
                <a:cs typeface="Cambria"/>
              </a:rPr>
              <a:t>3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addresses</a:t>
            </a:r>
            <a:endParaRPr sz="20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145" dirty="0">
                <a:solidFill>
                  <a:srgbClr val="585858"/>
                </a:solidFill>
                <a:latin typeface="Cambria"/>
                <a:cs typeface="Cambria"/>
              </a:rPr>
              <a:t>Ope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1,</a:t>
            </a:r>
            <a:r>
              <a:rPr sz="1800" spc="-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45" dirty="0">
                <a:solidFill>
                  <a:srgbClr val="585858"/>
                </a:solidFill>
                <a:latin typeface="Cambria"/>
                <a:cs typeface="Cambria"/>
              </a:rPr>
              <a:t>Ope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2,</a:t>
            </a:r>
            <a:r>
              <a:rPr sz="1800" spc="-10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Re</a:t>
            </a:r>
            <a:r>
              <a:rPr sz="1800" spc="10" dirty="0">
                <a:solidFill>
                  <a:srgbClr val="585858"/>
                </a:solidFill>
                <a:latin typeface="Cambria"/>
                <a:cs typeface="Cambria"/>
              </a:rPr>
              <a:t>sult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0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75" dirty="0">
                <a:solidFill>
                  <a:srgbClr val="585858"/>
                </a:solidFill>
                <a:latin typeface="Cambria"/>
                <a:cs typeface="Cambria"/>
              </a:rPr>
              <a:t>b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0" dirty="0">
                <a:solidFill>
                  <a:srgbClr val="585858"/>
                </a:solidFill>
                <a:latin typeface="Cambria"/>
                <a:cs typeface="Cambria"/>
              </a:rPr>
              <a:t>+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c;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May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65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forth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-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next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(usually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implicit)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Not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common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scheme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105" dirty="0">
                <a:solidFill>
                  <a:srgbClr val="585858"/>
                </a:solidFill>
                <a:latin typeface="Cambria"/>
                <a:cs typeface="Cambria"/>
              </a:rPr>
              <a:t>Needs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very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long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words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hold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everything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50063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27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160" dirty="0"/>
              <a:t>Number</a:t>
            </a:r>
            <a:r>
              <a:rPr sz="3600" spc="65" dirty="0"/>
              <a:t> </a:t>
            </a:r>
            <a:r>
              <a:rPr sz="3600" spc="50" dirty="0"/>
              <a:t>of</a:t>
            </a:r>
            <a:r>
              <a:rPr sz="3600" spc="85" dirty="0"/>
              <a:t> </a:t>
            </a:r>
            <a:r>
              <a:rPr sz="3600" spc="165" dirty="0"/>
              <a:t>Addresses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1918711"/>
            <a:ext cx="5048885" cy="252222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-20" dirty="0">
                <a:solidFill>
                  <a:srgbClr val="006FC0"/>
                </a:solidFill>
                <a:latin typeface="Cambria"/>
                <a:cs typeface="Cambria"/>
              </a:rPr>
              <a:t>2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addresses</a:t>
            </a:r>
            <a:endParaRPr sz="20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145" dirty="0">
                <a:solidFill>
                  <a:srgbClr val="585858"/>
                </a:solidFill>
                <a:latin typeface="Cambria"/>
                <a:cs typeface="Cambria"/>
              </a:rPr>
              <a:t>One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address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doubles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as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operand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result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0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0" dirty="0">
                <a:solidFill>
                  <a:srgbClr val="585858"/>
                </a:solidFill>
                <a:latin typeface="Cambria"/>
                <a:cs typeface="Cambria"/>
              </a:rPr>
              <a:t>+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75" dirty="0">
                <a:solidFill>
                  <a:srgbClr val="585858"/>
                </a:solidFill>
                <a:latin typeface="Cambria"/>
                <a:cs typeface="Cambria"/>
              </a:rPr>
              <a:t>b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Reduces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length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110" dirty="0">
                <a:solidFill>
                  <a:srgbClr val="585858"/>
                </a:solidFill>
                <a:latin typeface="Cambria"/>
                <a:cs typeface="Cambria"/>
              </a:rPr>
              <a:t>Common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format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most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architectures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Requires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some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extra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work</a:t>
            </a:r>
            <a:endParaRPr sz="1800">
              <a:latin typeface="Cambria"/>
              <a:cs typeface="Cambria"/>
            </a:endParaRPr>
          </a:p>
          <a:p>
            <a:pPr marL="697865" lvl="2" indent="-228600">
              <a:lnSpc>
                <a:spcPct val="100000"/>
              </a:lnSpc>
              <a:spcBef>
                <a:spcPts val="6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698500" algn="l"/>
              </a:tabLst>
            </a:pP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Temporary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storage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hold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some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results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50063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27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160" dirty="0"/>
              <a:t>Number</a:t>
            </a:r>
            <a:r>
              <a:rPr sz="3600" spc="65" dirty="0"/>
              <a:t> </a:t>
            </a:r>
            <a:r>
              <a:rPr sz="3600" spc="50" dirty="0"/>
              <a:t>of</a:t>
            </a:r>
            <a:r>
              <a:rPr sz="3600" spc="85" dirty="0"/>
              <a:t> </a:t>
            </a:r>
            <a:r>
              <a:rPr sz="3600" spc="165" dirty="0"/>
              <a:t>Addresses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1918711"/>
            <a:ext cx="3832860" cy="147066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-20" dirty="0">
                <a:solidFill>
                  <a:srgbClr val="006FC0"/>
                </a:solidFill>
                <a:latin typeface="Cambria"/>
                <a:cs typeface="Cambria"/>
              </a:rPr>
              <a:t>1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address</a:t>
            </a:r>
            <a:endParaRPr sz="20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Implicit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second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address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Usually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register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(accumulator)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105" dirty="0">
                <a:solidFill>
                  <a:srgbClr val="585858"/>
                </a:solidFill>
                <a:latin typeface="Cambria"/>
                <a:cs typeface="Cambria"/>
              </a:rPr>
              <a:t>Common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on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early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machines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50063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27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160" dirty="0"/>
              <a:t>Number</a:t>
            </a:r>
            <a:r>
              <a:rPr sz="3600" spc="65" dirty="0"/>
              <a:t> </a:t>
            </a:r>
            <a:r>
              <a:rPr sz="3600" spc="50" dirty="0"/>
              <a:t>of</a:t>
            </a:r>
            <a:r>
              <a:rPr sz="3600" spc="85" dirty="0"/>
              <a:t> </a:t>
            </a:r>
            <a:r>
              <a:rPr sz="3600" spc="165" dirty="0"/>
              <a:t>Addresses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1918711"/>
            <a:ext cx="2755265" cy="322326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-20" dirty="0">
                <a:solidFill>
                  <a:srgbClr val="006FC0"/>
                </a:solidFill>
                <a:latin typeface="Cambria"/>
                <a:cs typeface="Cambria"/>
              </a:rPr>
              <a:t>0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(zero)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addresses</a:t>
            </a:r>
            <a:endParaRPr sz="20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All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addresses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implicit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Uses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stack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110" dirty="0">
                <a:solidFill>
                  <a:srgbClr val="585858"/>
                </a:solidFill>
                <a:latin typeface="Cambria"/>
                <a:cs typeface="Cambria"/>
              </a:rPr>
              <a:t>e</a:t>
            </a:r>
            <a:r>
              <a:rPr sz="1800" spc="114" dirty="0">
                <a:solidFill>
                  <a:srgbClr val="585858"/>
                </a:solidFill>
                <a:latin typeface="Cambria"/>
                <a:cs typeface="Cambria"/>
              </a:rPr>
              <a:t>.</a:t>
            </a:r>
            <a:r>
              <a:rPr sz="1800" spc="204" dirty="0">
                <a:solidFill>
                  <a:srgbClr val="585858"/>
                </a:solidFill>
                <a:latin typeface="Cambria"/>
                <a:cs typeface="Cambria"/>
              </a:rPr>
              <a:t>g</a:t>
            </a:r>
            <a:r>
              <a:rPr sz="1800" spc="155" dirty="0">
                <a:solidFill>
                  <a:srgbClr val="585858"/>
                </a:solidFill>
                <a:latin typeface="Cambria"/>
                <a:cs typeface="Cambria"/>
              </a:rPr>
              <a:t>.</a:t>
            </a:r>
            <a:r>
              <a:rPr sz="1800" spc="-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push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endParaRPr sz="1800">
              <a:latin typeface="Cambria"/>
              <a:cs typeface="Cambria"/>
            </a:endParaRPr>
          </a:p>
          <a:p>
            <a:pPr marL="812165" lvl="1" indent="-5715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812165" algn="l"/>
                <a:tab pos="812800" algn="l"/>
              </a:tabLst>
            </a:pP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push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75" dirty="0">
                <a:solidFill>
                  <a:srgbClr val="585858"/>
                </a:solidFill>
                <a:latin typeface="Cambria"/>
                <a:cs typeface="Cambria"/>
              </a:rPr>
              <a:t>b</a:t>
            </a:r>
            <a:endParaRPr sz="1800">
              <a:latin typeface="Cambria"/>
              <a:cs typeface="Cambria"/>
            </a:endParaRPr>
          </a:p>
          <a:p>
            <a:pPr marL="812165" lvl="1" indent="-571500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812165" algn="l"/>
                <a:tab pos="812800" algn="l"/>
              </a:tabLst>
            </a:pPr>
            <a:r>
              <a:rPr sz="1800" spc="110" dirty="0">
                <a:solidFill>
                  <a:srgbClr val="585858"/>
                </a:solidFill>
                <a:latin typeface="Cambria"/>
                <a:cs typeface="Cambria"/>
              </a:rPr>
              <a:t>add</a:t>
            </a:r>
            <a:endParaRPr sz="1800">
              <a:latin typeface="Cambria"/>
              <a:cs typeface="Cambria"/>
            </a:endParaRPr>
          </a:p>
          <a:p>
            <a:pPr marL="812165" lvl="1" indent="-5715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812165" algn="l"/>
                <a:tab pos="812800" algn="l"/>
              </a:tabLst>
            </a:pPr>
            <a:r>
              <a:rPr sz="1800" spc="105" dirty="0">
                <a:solidFill>
                  <a:srgbClr val="585858"/>
                </a:solidFill>
                <a:latin typeface="Cambria"/>
                <a:cs typeface="Cambria"/>
              </a:rPr>
              <a:t>pop</a:t>
            </a:r>
            <a:r>
              <a:rPr sz="1800" spc="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40" dirty="0">
                <a:solidFill>
                  <a:srgbClr val="585858"/>
                </a:solidFill>
                <a:latin typeface="Cambria"/>
                <a:cs typeface="Cambria"/>
              </a:rPr>
              <a:t>c</a:t>
            </a:r>
            <a:endParaRPr sz="18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B86FB8"/>
              </a:buClr>
              <a:buFont typeface="Wingdings"/>
              <a:buChar char=""/>
            </a:pPr>
            <a:endParaRPr sz="285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140" dirty="0">
                <a:solidFill>
                  <a:srgbClr val="585858"/>
                </a:solidFill>
                <a:latin typeface="Cambria"/>
                <a:cs typeface="Cambria"/>
              </a:rPr>
              <a:t>c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0" dirty="0">
                <a:solidFill>
                  <a:srgbClr val="585858"/>
                </a:solidFill>
                <a:latin typeface="Cambria"/>
                <a:cs typeface="Cambria"/>
              </a:rPr>
              <a:t>=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0" dirty="0">
                <a:solidFill>
                  <a:srgbClr val="585858"/>
                </a:solidFill>
                <a:latin typeface="Cambria"/>
                <a:cs typeface="Cambria"/>
              </a:rPr>
              <a:t>+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75" dirty="0">
                <a:solidFill>
                  <a:srgbClr val="585858"/>
                </a:solidFill>
                <a:latin typeface="Cambria"/>
                <a:cs typeface="Cambria"/>
              </a:rPr>
              <a:t>b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50088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50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45" dirty="0"/>
              <a:t>Instruction</a:t>
            </a:r>
            <a:r>
              <a:rPr sz="3600" spc="55" dirty="0"/>
              <a:t> </a:t>
            </a:r>
            <a:r>
              <a:rPr sz="3600" spc="165" dirty="0"/>
              <a:t>Addresses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2005025"/>
            <a:ext cx="6992620" cy="2949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number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addresses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006FC0"/>
                </a:solidFill>
                <a:latin typeface="Cambria"/>
                <a:cs typeface="Cambria"/>
              </a:rPr>
              <a:t>per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instruction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006FC0"/>
                </a:solidFill>
                <a:latin typeface="Cambria"/>
                <a:cs typeface="Cambria"/>
              </a:rPr>
              <a:t>basic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design</a:t>
            </a:r>
            <a:endParaRPr sz="20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decision.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Fewer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addresses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006FC0"/>
                </a:solidFill>
                <a:latin typeface="Cambria"/>
                <a:cs typeface="Cambria"/>
              </a:rPr>
              <a:t>per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instruction:</a:t>
            </a:r>
            <a:endParaRPr sz="20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less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complex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processor.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instructions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shorter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length.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programs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contain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more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total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instructions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results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longer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execution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times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endParaRPr sz="18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longer,</a:t>
            </a:r>
            <a:r>
              <a:rPr sz="1800" spc="-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more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complex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programs.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50088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50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45" dirty="0"/>
              <a:t>Instruction</a:t>
            </a:r>
            <a:r>
              <a:rPr sz="3600" spc="55" dirty="0"/>
              <a:t> </a:t>
            </a:r>
            <a:r>
              <a:rPr sz="3600" spc="165" dirty="0"/>
              <a:t>Addresses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1948637"/>
            <a:ext cx="7287895" cy="4364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055"/>
              </a:lnSpc>
              <a:spcBef>
                <a:spcPts val="95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Also,</a:t>
            </a:r>
            <a:r>
              <a:rPr sz="1900" spc="-9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there 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an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0" dirty="0">
                <a:solidFill>
                  <a:srgbClr val="006FC0"/>
                </a:solidFill>
                <a:latin typeface="Cambria"/>
                <a:cs typeface="Cambria"/>
              </a:rPr>
              <a:t>important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threshold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between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one-address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endParaRPr sz="1900">
              <a:latin typeface="Cambria"/>
              <a:cs typeface="Cambria"/>
            </a:endParaRPr>
          </a:p>
          <a:p>
            <a:pPr marL="241300">
              <a:lnSpc>
                <a:spcPts val="2055"/>
              </a:lnSpc>
            </a:pP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multiple-address</a:t>
            </a: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instructions.</a:t>
            </a:r>
            <a:endParaRPr sz="1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Cambria"/>
              <a:cs typeface="Cambria"/>
            </a:endParaRPr>
          </a:p>
          <a:p>
            <a:pPr marL="241300" marR="232410" indent="-228600">
              <a:lnSpc>
                <a:spcPct val="80000"/>
              </a:lnSpc>
              <a:spcBef>
                <a:spcPts val="5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30" dirty="0">
                <a:solidFill>
                  <a:srgbClr val="006FC0"/>
                </a:solidFill>
                <a:latin typeface="Cambria"/>
                <a:cs typeface="Cambria"/>
              </a:rPr>
              <a:t>With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one-address 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instructions, 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programmer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generally 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has </a:t>
            </a:r>
            <a:r>
              <a:rPr sz="1900" spc="-4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available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only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006FC0"/>
                </a:solidFill>
                <a:latin typeface="Cambria"/>
                <a:cs typeface="Cambria"/>
              </a:rPr>
              <a:t>one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006FC0"/>
                </a:solidFill>
                <a:latin typeface="Cambria"/>
                <a:cs typeface="Cambria"/>
              </a:rPr>
              <a:t>general-purpose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register,</a:t>
            </a:r>
            <a:r>
              <a:rPr sz="1900" spc="-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accumulator.</a:t>
            </a:r>
            <a:endParaRPr sz="1900">
              <a:latin typeface="Cambria"/>
              <a:cs typeface="Cambria"/>
            </a:endParaRPr>
          </a:p>
          <a:p>
            <a:pPr marL="241300" marR="856615" indent="-228600">
              <a:lnSpc>
                <a:spcPts val="1830"/>
              </a:lnSpc>
              <a:spcBef>
                <a:spcPts val="1970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30" dirty="0">
                <a:solidFill>
                  <a:srgbClr val="006FC0"/>
                </a:solidFill>
                <a:latin typeface="Cambria"/>
                <a:cs typeface="Cambria"/>
              </a:rPr>
              <a:t>With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multiple-address</a:t>
            </a:r>
            <a:r>
              <a:rPr sz="1900" spc="8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instructions,</a:t>
            </a:r>
            <a:r>
              <a:rPr sz="1900" spc="-9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-25" dirty="0">
                <a:solidFill>
                  <a:srgbClr val="006FC0"/>
                </a:solidFill>
                <a:latin typeface="Cambria"/>
                <a:cs typeface="Cambria"/>
              </a:rPr>
              <a:t>it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0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common </a:t>
            </a:r>
            <a:r>
              <a:rPr sz="1900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 have </a:t>
            </a:r>
            <a:r>
              <a:rPr sz="1900" spc="-4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multiple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006FC0"/>
                </a:solidFill>
                <a:latin typeface="Cambria"/>
                <a:cs typeface="Cambria"/>
              </a:rPr>
              <a:t>general-purpose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registers.</a:t>
            </a:r>
            <a:endParaRPr sz="1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63366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1300" marR="988060" indent="-228600">
              <a:lnSpc>
                <a:spcPct val="80000"/>
              </a:lnSpc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20" dirty="0">
                <a:solidFill>
                  <a:srgbClr val="006FC0"/>
                </a:solidFill>
                <a:latin typeface="Cambria"/>
                <a:cs typeface="Cambria"/>
              </a:rPr>
              <a:t>This </a:t>
            </a:r>
            <a:r>
              <a:rPr sz="1900" spc="30" dirty="0">
                <a:solidFill>
                  <a:srgbClr val="006FC0"/>
                </a:solidFill>
                <a:latin typeface="Cambria"/>
                <a:cs typeface="Cambria"/>
              </a:rPr>
              <a:t>allows </a:t>
            </a:r>
            <a:r>
              <a:rPr sz="1900" spc="85" dirty="0">
                <a:solidFill>
                  <a:srgbClr val="006FC0"/>
                </a:solidFill>
                <a:latin typeface="Cambria"/>
                <a:cs typeface="Cambria"/>
              </a:rPr>
              <a:t>some 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operations </a:t>
            </a:r>
            <a:r>
              <a:rPr sz="1900" dirty="0">
                <a:solidFill>
                  <a:srgbClr val="006FC0"/>
                </a:solidFill>
                <a:latin typeface="Cambria"/>
                <a:cs typeface="Cambria"/>
              </a:rPr>
              <a:t>to </a:t>
            </a:r>
            <a:r>
              <a:rPr sz="1900" spc="170" dirty="0">
                <a:solidFill>
                  <a:srgbClr val="006FC0"/>
                </a:solidFill>
                <a:latin typeface="Cambria"/>
                <a:cs typeface="Cambria"/>
              </a:rPr>
              <a:t>be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performed </a:t>
            </a: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solely 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on </a:t>
            </a:r>
            <a:r>
              <a:rPr sz="1900" spc="-4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registers.</a:t>
            </a:r>
            <a:endParaRPr sz="1900">
              <a:latin typeface="Cambria"/>
              <a:cs typeface="Cambria"/>
            </a:endParaRPr>
          </a:p>
          <a:p>
            <a:pPr marL="241300" indent="-228600">
              <a:lnSpc>
                <a:spcPts val="2050"/>
              </a:lnSpc>
              <a:spcBef>
                <a:spcPts val="1550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Because</a:t>
            </a:r>
            <a:r>
              <a:rPr sz="1900" spc="8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register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references</a:t>
            </a:r>
            <a:r>
              <a:rPr sz="19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are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faster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15" dirty="0">
                <a:solidFill>
                  <a:srgbClr val="006FC0"/>
                </a:solidFill>
                <a:latin typeface="Cambria"/>
                <a:cs typeface="Cambria"/>
              </a:rPr>
              <a:t>than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memory</a:t>
            </a: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references,</a:t>
            </a:r>
            <a:endParaRPr sz="1900">
              <a:latin typeface="Cambria"/>
              <a:cs typeface="Cambria"/>
            </a:endParaRPr>
          </a:p>
          <a:p>
            <a:pPr marL="241300">
              <a:lnSpc>
                <a:spcPts val="2050"/>
              </a:lnSpc>
            </a:pPr>
            <a:r>
              <a:rPr sz="1900" spc="10" dirty="0">
                <a:solidFill>
                  <a:srgbClr val="006FC0"/>
                </a:solidFill>
                <a:latin typeface="Cambria"/>
                <a:cs typeface="Cambria"/>
              </a:rPr>
              <a:t>this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114" dirty="0">
                <a:solidFill>
                  <a:srgbClr val="006FC0"/>
                </a:solidFill>
                <a:latin typeface="Cambria"/>
                <a:cs typeface="Cambria"/>
              </a:rPr>
              <a:t>speeds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up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execution.</a:t>
            </a:r>
            <a:endParaRPr sz="19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700">
              <a:latin typeface="Cambria"/>
              <a:cs typeface="Cambria"/>
            </a:endParaRPr>
          </a:p>
          <a:p>
            <a:pPr marL="241300" marR="340995" indent="-228600">
              <a:lnSpc>
                <a:spcPct val="80000"/>
              </a:lnSpc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-20" dirty="0">
                <a:solidFill>
                  <a:srgbClr val="006FC0"/>
                </a:solidFill>
                <a:latin typeface="Cambria"/>
                <a:cs typeface="Cambria"/>
              </a:rPr>
              <a:t>For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reasons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flexibility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and</a:t>
            </a: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ability </a:t>
            </a:r>
            <a:r>
              <a:rPr sz="19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use 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multiple</a:t>
            </a: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registers, </a:t>
            </a:r>
            <a:r>
              <a:rPr sz="1900" spc="-4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most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 contemporary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machines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employ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mixture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dirty="0">
                <a:solidFill>
                  <a:srgbClr val="006FC0"/>
                </a:solidFill>
                <a:latin typeface="Cambria"/>
                <a:cs typeface="Cambria"/>
              </a:rPr>
              <a:t>two-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and </a:t>
            </a:r>
            <a:r>
              <a:rPr sz="1900" spc="8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three-address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instructions.</a:t>
            </a:r>
            <a:endParaRPr sz="19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511" y="284784"/>
            <a:ext cx="4613162" cy="4568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33858"/>
            <a:ext cx="4625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Instruction</a:t>
            </a:r>
            <a:r>
              <a:rPr spc="50" dirty="0"/>
              <a:t> </a:t>
            </a:r>
            <a:r>
              <a:rPr spc="100" dirty="0"/>
              <a:t>Set</a:t>
            </a:r>
            <a:r>
              <a:rPr spc="65" dirty="0"/>
              <a:t> </a:t>
            </a:r>
            <a:r>
              <a:rPr spc="204" dirty="0"/>
              <a:t>Design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48640" y="4332706"/>
            <a:ext cx="8595360" cy="2149475"/>
            <a:chOff x="548640" y="4332706"/>
            <a:chExt cx="8595360" cy="21494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640" y="4332706"/>
              <a:ext cx="8595360" cy="21489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076" y="4366260"/>
              <a:ext cx="8535924" cy="20330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81172" y="4693920"/>
              <a:ext cx="3208781" cy="500633"/>
            </a:xfrm>
            <a:prstGeom prst="rect">
              <a:avLst/>
            </a:prstGeom>
          </p:spPr>
        </p:pic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03504" y="4363211"/>
          <a:ext cx="8551545" cy="2026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5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6132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5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Fundamental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1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design</a:t>
                      </a:r>
                      <a:r>
                        <a:rPr sz="1800" spc="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5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issues: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T w="9525">
                      <a:solidFill>
                        <a:srgbClr val="663366"/>
                      </a:solidFill>
                      <a:prstDash val="solid"/>
                    </a:lnT>
                    <a:lnB w="12700">
                      <a:solidFill>
                        <a:srgbClr val="6666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358">
                <a:tc>
                  <a:txBody>
                    <a:bodyPr/>
                    <a:lstStyle/>
                    <a:p>
                      <a:pPr marL="86360">
                        <a:lnSpc>
                          <a:spcPts val="1370"/>
                        </a:lnSpc>
                      </a:pPr>
                      <a:r>
                        <a:rPr sz="1200" spc="45" dirty="0">
                          <a:latin typeface="Cambria"/>
                          <a:cs typeface="Cambria"/>
                        </a:rPr>
                        <a:t>Operation</a:t>
                      </a:r>
                      <a:r>
                        <a:rPr sz="12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25" dirty="0">
                          <a:latin typeface="Cambria"/>
                          <a:cs typeface="Cambria"/>
                        </a:rPr>
                        <a:t>repertoire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44145" marR="193040" indent="-58419">
                        <a:lnSpc>
                          <a:spcPct val="88200"/>
                        </a:lnSpc>
                        <a:spcBef>
                          <a:spcPts val="500"/>
                        </a:spcBef>
                        <a:buChar char="•"/>
                        <a:tabLst>
                          <a:tab pos="144780" algn="l"/>
                        </a:tabLst>
                      </a:pPr>
                      <a:r>
                        <a:rPr sz="900" spc="15" dirty="0">
                          <a:latin typeface="Cambria"/>
                          <a:cs typeface="Cambria"/>
                        </a:rPr>
                        <a:t>How </a:t>
                      </a:r>
                      <a:r>
                        <a:rPr sz="900" spc="30" dirty="0">
                          <a:latin typeface="Cambria"/>
                          <a:cs typeface="Cambria"/>
                        </a:rPr>
                        <a:t>many </a:t>
                      </a:r>
                      <a:r>
                        <a:rPr sz="900" spc="35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900" spc="20" dirty="0">
                          <a:latin typeface="Cambria"/>
                          <a:cs typeface="Cambria"/>
                        </a:rPr>
                        <a:t>which </a:t>
                      </a:r>
                      <a:r>
                        <a:rPr sz="900" spc="25" dirty="0">
                          <a:latin typeface="Cambria"/>
                          <a:cs typeface="Cambria"/>
                        </a:rPr>
                        <a:t> operations</a:t>
                      </a:r>
                      <a:r>
                        <a:rPr sz="900" dirty="0">
                          <a:latin typeface="Cambria"/>
                          <a:cs typeface="Cambria"/>
                        </a:rPr>
                        <a:t> to</a:t>
                      </a:r>
                      <a:r>
                        <a:rPr sz="9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40" dirty="0">
                          <a:latin typeface="Cambria"/>
                          <a:cs typeface="Cambria"/>
                        </a:rPr>
                        <a:t>provide</a:t>
                      </a:r>
                      <a:r>
                        <a:rPr sz="9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35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900" spc="-1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15" dirty="0">
                          <a:latin typeface="Cambria"/>
                          <a:cs typeface="Cambria"/>
                        </a:rPr>
                        <a:t>how </a:t>
                      </a:r>
                      <a:r>
                        <a:rPr sz="900" spc="45" dirty="0">
                          <a:latin typeface="Cambria"/>
                          <a:cs typeface="Cambria"/>
                        </a:rPr>
                        <a:t>complex </a:t>
                      </a:r>
                      <a:r>
                        <a:rPr sz="900" spc="25" dirty="0">
                          <a:latin typeface="Cambria"/>
                          <a:cs typeface="Cambria"/>
                        </a:rPr>
                        <a:t>operations </a:t>
                      </a:r>
                      <a:r>
                        <a:rPr sz="9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20" dirty="0">
                          <a:latin typeface="Cambria"/>
                          <a:cs typeface="Cambria"/>
                        </a:rPr>
                        <a:t>should </a:t>
                      </a:r>
                      <a:r>
                        <a:rPr sz="900" spc="75" dirty="0">
                          <a:latin typeface="Cambria"/>
                          <a:cs typeface="Cambria"/>
                        </a:rPr>
                        <a:t>be</a:t>
                      </a:r>
                      <a:endParaRPr sz="9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666699"/>
                      </a:solidFill>
                      <a:prstDash val="solid"/>
                    </a:lnL>
                    <a:lnR w="12700">
                      <a:solidFill>
                        <a:srgbClr val="666699"/>
                      </a:solidFill>
                      <a:prstDash val="solid"/>
                    </a:lnR>
                    <a:lnT w="12700">
                      <a:solidFill>
                        <a:srgbClr val="666699"/>
                      </a:solidFill>
                      <a:prstDash val="solid"/>
                    </a:lnT>
                    <a:lnB w="12700">
                      <a:solidFill>
                        <a:srgbClr val="666699"/>
                      </a:solidFill>
                      <a:prstDash val="solid"/>
                    </a:lnB>
                    <a:solidFill>
                      <a:srgbClr val="D6D1D6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370"/>
                        </a:lnSpc>
                      </a:pPr>
                      <a:r>
                        <a:rPr sz="1200" spc="30" dirty="0">
                          <a:latin typeface="Cambria"/>
                          <a:cs typeface="Cambria"/>
                        </a:rPr>
                        <a:t>Data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45" dirty="0">
                          <a:latin typeface="Cambria"/>
                          <a:cs typeface="Cambria"/>
                        </a:rPr>
                        <a:t>types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43510" marR="154940" indent="-58419">
                        <a:lnSpc>
                          <a:spcPts val="950"/>
                        </a:lnSpc>
                        <a:spcBef>
                          <a:spcPts val="509"/>
                        </a:spcBef>
                        <a:buChar char="•"/>
                        <a:tabLst>
                          <a:tab pos="144145" algn="l"/>
                        </a:tabLst>
                      </a:pPr>
                      <a:r>
                        <a:rPr sz="900" spc="20" dirty="0">
                          <a:latin typeface="Cambria"/>
                          <a:cs typeface="Cambria"/>
                        </a:rPr>
                        <a:t>The various </a:t>
                      </a:r>
                      <a:r>
                        <a:rPr sz="900" spc="35" dirty="0">
                          <a:latin typeface="Cambria"/>
                          <a:cs typeface="Cambria"/>
                        </a:rPr>
                        <a:t>types </a:t>
                      </a:r>
                      <a:r>
                        <a:rPr sz="900" spc="1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900" spc="25" dirty="0">
                          <a:latin typeface="Cambria"/>
                          <a:cs typeface="Cambria"/>
                        </a:rPr>
                        <a:t>data </a:t>
                      </a:r>
                      <a:r>
                        <a:rPr sz="9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25" dirty="0">
                          <a:latin typeface="Cambria"/>
                          <a:cs typeface="Cambria"/>
                        </a:rPr>
                        <a:t>upon</a:t>
                      </a:r>
                      <a:r>
                        <a:rPr sz="9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20" dirty="0">
                          <a:latin typeface="Cambria"/>
                          <a:cs typeface="Cambria"/>
                        </a:rPr>
                        <a:t>which</a:t>
                      </a:r>
                      <a:r>
                        <a:rPr sz="9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25" dirty="0">
                          <a:latin typeface="Cambria"/>
                          <a:cs typeface="Cambria"/>
                        </a:rPr>
                        <a:t>operations</a:t>
                      </a:r>
                      <a:r>
                        <a:rPr sz="9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35" dirty="0">
                          <a:latin typeface="Cambria"/>
                          <a:cs typeface="Cambria"/>
                        </a:rPr>
                        <a:t>are </a:t>
                      </a:r>
                      <a:r>
                        <a:rPr sz="900" spc="-1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35" dirty="0">
                          <a:latin typeface="Cambria"/>
                          <a:cs typeface="Cambria"/>
                        </a:rPr>
                        <a:t>performed</a:t>
                      </a:r>
                      <a:endParaRPr sz="9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666699"/>
                      </a:solidFill>
                      <a:prstDash val="solid"/>
                    </a:lnL>
                    <a:lnR w="12700">
                      <a:solidFill>
                        <a:srgbClr val="666699"/>
                      </a:solidFill>
                      <a:prstDash val="solid"/>
                    </a:lnR>
                    <a:lnT w="12700">
                      <a:solidFill>
                        <a:srgbClr val="666699"/>
                      </a:solidFill>
                      <a:prstDash val="solid"/>
                    </a:lnT>
                    <a:lnB w="12700">
                      <a:solidFill>
                        <a:srgbClr val="666699"/>
                      </a:solidFill>
                      <a:prstDash val="solid"/>
                    </a:lnB>
                    <a:solidFill>
                      <a:srgbClr val="D6D1D6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370"/>
                        </a:lnSpc>
                      </a:pPr>
                      <a:r>
                        <a:rPr sz="1200" spc="10" dirty="0">
                          <a:latin typeface="Cambria"/>
                          <a:cs typeface="Cambria"/>
                        </a:rPr>
                        <a:t>Instruction</a:t>
                      </a:r>
                      <a:r>
                        <a:rPr sz="12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15" dirty="0">
                          <a:latin typeface="Cambria"/>
                          <a:cs typeface="Cambria"/>
                        </a:rPr>
                        <a:t>format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43510" marR="179070" indent="-58419">
                        <a:lnSpc>
                          <a:spcPts val="950"/>
                        </a:lnSpc>
                        <a:spcBef>
                          <a:spcPts val="509"/>
                        </a:spcBef>
                        <a:buChar char="•"/>
                        <a:tabLst>
                          <a:tab pos="144145" algn="l"/>
                        </a:tabLst>
                      </a:pPr>
                      <a:r>
                        <a:rPr sz="900" spc="5" dirty="0">
                          <a:latin typeface="Cambria"/>
                          <a:cs typeface="Cambria"/>
                        </a:rPr>
                        <a:t>Instruction </a:t>
                      </a:r>
                      <a:r>
                        <a:rPr sz="900" spc="35" dirty="0">
                          <a:latin typeface="Cambria"/>
                          <a:cs typeface="Cambria"/>
                        </a:rPr>
                        <a:t>length </a:t>
                      </a:r>
                      <a:r>
                        <a:rPr sz="900" spc="10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900" spc="30" dirty="0">
                          <a:latin typeface="Cambria"/>
                          <a:cs typeface="Cambria"/>
                        </a:rPr>
                        <a:t>bits, </a:t>
                      </a:r>
                      <a:r>
                        <a:rPr sz="90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30" dirty="0">
                          <a:latin typeface="Cambria"/>
                          <a:cs typeface="Cambria"/>
                        </a:rPr>
                        <a:t>number</a:t>
                      </a:r>
                      <a:r>
                        <a:rPr sz="900" spc="10" dirty="0">
                          <a:latin typeface="Cambria"/>
                          <a:cs typeface="Cambria"/>
                        </a:rPr>
                        <a:t> of</a:t>
                      </a:r>
                      <a:r>
                        <a:rPr sz="9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45" dirty="0">
                          <a:latin typeface="Cambria"/>
                          <a:cs typeface="Cambria"/>
                        </a:rPr>
                        <a:t>addresses,</a:t>
                      </a:r>
                      <a:r>
                        <a:rPr sz="9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25" dirty="0">
                          <a:latin typeface="Cambria"/>
                          <a:cs typeface="Cambria"/>
                        </a:rPr>
                        <a:t>size </a:t>
                      </a:r>
                      <a:r>
                        <a:rPr sz="900" spc="-1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1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900" spc="20" dirty="0">
                          <a:latin typeface="Cambria"/>
                          <a:cs typeface="Cambria"/>
                        </a:rPr>
                        <a:t> various</a:t>
                      </a:r>
                      <a:r>
                        <a:rPr sz="9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35" dirty="0">
                          <a:latin typeface="Cambria"/>
                          <a:cs typeface="Cambria"/>
                        </a:rPr>
                        <a:t>fields,</a:t>
                      </a:r>
                      <a:r>
                        <a:rPr sz="9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40" dirty="0">
                          <a:latin typeface="Cambria"/>
                          <a:cs typeface="Cambria"/>
                        </a:rPr>
                        <a:t>etc.</a:t>
                      </a:r>
                      <a:endParaRPr sz="9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666699"/>
                      </a:solidFill>
                      <a:prstDash val="solid"/>
                    </a:lnL>
                    <a:lnR w="12700">
                      <a:solidFill>
                        <a:srgbClr val="666699"/>
                      </a:solidFill>
                      <a:prstDash val="solid"/>
                    </a:lnR>
                    <a:lnT w="12700">
                      <a:solidFill>
                        <a:srgbClr val="666699"/>
                      </a:solidFill>
                      <a:prstDash val="solid"/>
                    </a:lnT>
                    <a:lnB w="12700">
                      <a:solidFill>
                        <a:srgbClr val="666699"/>
                      </a:solidFill>
                      <a:prstDash val="solid"/>
                    </a:lnB>
                    <a:solidFill>
                      <a:srgbClr val="D6D1D6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370"/>
                        </a:lnSpc>
                      </a:pPr>
                      <a:r>
                        <a:rPr sz="1200" spc="40" dirty="0">
                          <a:latin typeface="Cambria"/>
                          <a:cs typeface="Cambria"/>
                        </a:rPr>
                        <a:t>Registers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43510" marR="163195" indent="-58419">
                        <a:lnSpc>
                          <a:spcPct val="88200"/>
                        </a:lnSpc>
                        <a:spcBef>
                          <a:spcPts val="500"/>
                        </a:spcBef>
                        <a:buChar char="•"/>
                        <a:tabLst>
                          <a:tab pos="144145" algn="l"/>
                        </a:tabLst>
                      </a:pPr>
                      <a:r>
                        <a:rPr sz="900" spc="35" dirty="0">
                          <a:latin typeface="Cambria"/>
                          <a:cs typeface="Cambria"/>
                        </a:rPr>
                        <a:t>Number </a:t>
                      </a:r>
                      <a:r>
                        <a:rPr sz="900" spc="1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900" spc="35" dirty="0">
                          <a:latin typeface="Cambria"/>
                          <a:cs typeface="Cambria"/>
                        </a:rPr>
                        <a:t>processor </a:t>
                      </a:r>
                      <a:r>
                        <a:rPr sz="9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30" dirty="0">
                          <a:latin typeface="Cambria"/>
                          <a:cs typeface="Cambria"/>
                        </a:rPr>
                        <a:t>registers </a:t>
                      </a:r>
                      <a:r>
                        <a:rPr sz="900" spc="-5" dirty="0">
                          <a:latin typeface="Cambria"/>
                          <a:cs typeface="Cambria"/>
                        </a:rPr>
                        <a:t>that </a:t>
                      </a:r>
                      <a:r>
                        <a:rPr sz="900" spc="40" dirty="0">
                          <a:latin typeface="Cambria"/>
                          <a:cs typeface="Cambria"/>
                        </a:rPr>
                        <a:t>can </a:t>
                      </a:r>
                      <a:r>
                        <a:rPr sz="900" spc="75" dirty="0">
                          <a:latin typeface="Cambria"/>
                          <a:cs typeface="Cambria"/>
                        </a:rPr>
                        <a:t>be </a:t>
                      </a:r>
                      <a:r>
                        <a:rPr sz="900" spc="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40" dirty="0">
                          <a:latin typeface="Cambria"/>
                          <a:cs typeface="Cambria"/>
                        </a:rPr>
                        <a:t>referenced</a:t>
                      </a:r>
                      <a:r>
                        <a:rPr sz="9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65" dirty="0">
                          <a:latin typeface="Cambria"/>
                          <a:cs typeface="Cambria"/>
                        </a:rPr>
                        <a:t>by</a:t>
                      </a:r>
                      <a:r>
                        <a:rPr sz="900" spc="10" dirty="0">
                          <a:latin typeface="Cambria"/>
                          <a:cs typeface="Cambria"/>
                        </a:rPr>
                        <a:t> instructions </a:t>
                      </a:r>
                      <a:r>
                        <a:rPr sz="900" spc="-1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35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9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10" dirty="0">
                          <a:latin typeface="Cambria"/>
                          <a:cs typeface="Cambria"/>
                        </a:rPr>
                        <a:t>their</a:t>
                      </a:r>
                      <a:r>
                        <a:rPr sz="9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30" dirty="0">
                          <a:latin typeface="Cambria"/>
                          <a:cs typeface="Cambria"/>
                        </a:rPr>
                        <a:t>use</a:t>
                      </a:r>
                      <a:endParaRPr sz="9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666699"/>
                      </a:solidFill>
                      <a:prstDash val="solid"/>
                    </a:lnL>
                    <a:lnR w="12700">
                      <a:solidFill>
                        <a:srgbClr val="666699"/>
                      </a:solidFill>
                      <a:prstDash val="solid"/>
                    </a:lnR>
                    <a:lnT w="12700">
                      <a:solidFill>
                        <a:srgbClr val="666699"/>
                      </a:solidFill>
                      <a:prstDash val="solid"/>
                    </a:lnT>
                    <a:lnB w="12700">
                      <a:solidFill>
                        <a:srgbClr val="666699"/>
                      </a:solidFill>
                      <a:prstDash val="solid"/>
                    </a:lnB>
                    <a:solidFill>
                      <a:srgbClr val="D6D1D6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370"/>
                        </a:lnSpc>
                      </a:pPr>
                      <a:r>
                        <a:rPr sz="1200" spc="55" dirty="0">
                          <a:latin typeface="Cambria"/>
                          <a:cs typeface="Cambria"/>
                        </a:rPr>
                        <a:t>Addressing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43510" marR="315595" indent="-58419" algn="just">
                        <a:lnSpc>
                          <a:spcPts val="950"/>
                        </a:lnSpc>
                        <a:spcBef>
                          <a:spcPts val="509"/>
                        </a:spcBef>
                        <a:buChar char="•"/>
                        <a:tabLst>
                          <a:tab pos="144145" algn="l"/>
                        </a:tabLst>
                      </a:pPr>
                      <a:r>
                        <a:rPr sz="900" spc="20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900" spc="45" dirty="0">
                          <a:latin typeface="Cambria"/>
                          <a:cs typeface="Cambria"/>
                        </a:rPr>
                        <a:t>mode </a:t>
                      </a:r>
                      <a:r>
                        <a:rPr sz="900" spc="15" dirty="0">
                          <a:latin typeface="Cambria"/>
                          <a:cs typeface="Cambria"/>
                        </a:rPr>
                        <a:t>or </a:t>
                      </a:r>
                      <a:r>
                        <a:rPr sz="900" spc="40" dirty="0">
                          <a:latin typeface="Cambria"/>
                          <a:cs typeface="Cambria"/>
                        </a:rPr>
                        <a:t>modes </a:t>
                      </a:r>
                      <a:r>
                        <a:rPr sz="900" spc="65" dirty="0">
                          <a:latin typeface="Cambria"/>
                          <a:cs typeface="Cambria"/>
                        </a:rPr>
                        <a:t>by </a:t>
                      </a:r>
                      <a:r>
                        <a:rPr sz="900" spc="-1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20" dirty="0">
                          <a:latin typeface="Cambria"/>
                          <a:cs typeface="Cambria"/>
                        </a:rPr>
                        <a:t>which</a:t>
                      </a:r>
                      <a:r>
                        <a:rPr sz="9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20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9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40" dirty="0">
                          <a:latin typeface="Cambria"/>
                          <a:cs typeface="Cambria"/>
                        </a:rPr>
                        <a:t>address</a:t>
                      </a:r>
                      <a:r>
                        <a:rPr sz="9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1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9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25" dirty="0">
                          <a:latin typeface="Cambria"/>
                          <a:cs typeface="Cambria"/>
                        </a:rPr>
                        <a:t>an </a:t>
                      </a:r>
                      <a:r>
                        <a:rPr sz="900" spc="-1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40" dirty="0">
                          <a:latin typeface="Cambria"/>
                          <a:cs typeface="Cambria"/>
                        </a:rPr>
                        <a:t>operand</a:t>
                      </a:r>
                      <a:r>
                        <a:rPr sz="9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20" dirty="0">
                          <a:latin typeface="Cambria"/>
                          <a:cs typeface="Cambria"/>
                        </a:rPr>
                        <a:t>is</a:t>
                      </a:r>
                      <a:r>
                        <a:rPr sz="9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40" dirty="0">
                          <a:latin typeface="Cambria"/>
                          <a:cs typeface="Cambria"/>
                        </a:rPr>
                        <a:t>specified</a:t>
                      </a:r>
                      <a:endParaRPr sz="9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666699"/>
                      </a:solidFill>
                      <a:prstDash val="solid"/>
                    </a:lnL>
                    <a:lnR w="12700">
                      <a:solidFill>
                        <a:srgbClr val="666699"/>
                      </a:solidFill>
                      <a:prstDash val="solid"/>
                    </a:lnR>
                    <a:lnT w="12700">
                      <a:solidFill>
                        <a:srgbClr val="666699"/>
                      </a:solidFill>
                      <a:prstDash val="solid"/>
                    </a:lnT>
                    <a:lnB w="12700">
                      <a:solidFill>
                        <a:srgbClr val="666699"/>
                      </a:solidFill>
                      <a:prstDash val="solid"/>
                    </a:lnB>
                    <a:solidFill>
                      <a:srgbClr val="D6D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4296" y="3134867"/>
            <a:ext cx="8060435" cy="1354835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909637" y="3174301"/>
            <a:ext cx="7934325" cy="1228725"/>
            <a:chOff x="909637" y="3174301"/>
            <a:chExt cx="7934325" cy="122872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2875" y="3177540"/>
              <a:ext cx="7926324" cy="12207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14400" y="3179064"/>
              <a:ext cx="7924800" cy="1219200"/>
            </a:xfrm>
            <a:custGeom>
              <a:avLst/>
              <a:gdLst/>
              <a:ahLst/>
              <a:cxnLst/>
              <a:rect l="l" t="t" r="r" b="b"/>
              <a:pathLst>
                <a:path w="7924800" h="1219200">
                  <a:moveTo>
                    <a:pt x="7924800" y="792226"/>
                  </a:moveTo>
                  <a:lnTo>
                    <a:pt x="4114800" y="792226"/>
                  </a:lnTo>
                  <a:lnTo>
                    <a:pt x="4114800" y="914400"/>
                  </a:lnTo>
                  <a:lnTo>
                    <a:pt x="4267200" y="914400"/>
                  </a:lnTo>
                  <a:lnTo>
                    <a:pt x="3962400" y="1219200"/>
                  </a:lnTo>
                  <a:lnTo>
                    <a:pt x="3657600" y="914400"/>
                  </a:lnTo>
                  <a:lnTo>
                    <a:pt x="3810000" y="914400"/>
                  </a:lnTo>
                  <a:lnTo>
                    <a:pt x="3810000" y="792226"/>
                  </a:lnTo>
                  <a:lnTo>
                    <a:pt x="0" y="792226"/>
                  </a:lnTo>
                  <a:lnTo>
                    <a:pt x="0" y="0"/>
                  </a:lnTo>
                  <a:lnTo>
                    <a:pt x="7924800" y="0"/>
                  </a:lnTo>
                  <a:lnTo>
                    <a:pt x="7924800" y="792226"/>
                  </a:lnTo>
                  <a:close/>
                </a:path>
              </a:pathLst>
            </a:custGeom>
            <a:ln w="9144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282698" y="3402583"/>
            <a:ext cx="5184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5" dirty="0">
                <a:solidFill>
                  <a:srgbClr val="331833"/>
                </a:solidFill>
                <a:latin typeface="Cambria"/>
                <a:cs typeface="Cambria"/>
              </a:rPr>
              <a:t>Programmer’s</a:t>
            </a:r>
            <a:r>
              <a:rPr sz="1800" spc="10" dirty="0">
                <a:solidFill>
                  <a:srgbClr val="331833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331833"/>
                </a:solidFill>
                <a:latin typeface="Cambria"/>
                <a:cs typeface="Cambria"/>
              </a:rPr>
              <a:t>means</a:t>
            </a:r>
            <a:r>
              <a:rPr sz="1800" spc="40" dirty="0">
                <a:solidFill>
                  <a:srgbClr val="331833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331833"/>
                </a:solidFill>
                <a:latin typeface="Cambria"/>
                <a:cs typeface="Cambria"/>
              </a:rPr>
              <a:t>of</a:t>
            </a:r>
            <a:r>
              <a:rPr sz="1800" spc="45" dirty="0">
                <a:solidFill>
                  <a:srgbClr val="331833"/>
                </a:solidFill>
                <a:latin typeface="Cambria"/>
                <a:cs typeface="Cambria"/>
              </a:rPr>
              <a:t> controlling </a:t>
            </a:r>
            <a:r>
              <a:rPr sz="1800" spc="35" dirty="0">
                <a:solidFill>
                  <a:srgbClr val="331833"/>
                </a:solidFill>
                <a:latin typeface="Cambria"/>
                <a:cs typeface="Cambria"/>
              </a:rPr>
              <a:t>the</a:t>
            </a:r>
            <a:r>
              <a:rPr sz="1800" spc="50" dirty="0">
                <a:solidFill>
                  <a:srgbClr val="331833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331833"/>
                </a:solidFill>
                <a:latin typeface="Cambria"/>
                <a:cs typeface="Cambria"/>
              </a:rPr>
              <a:t>processor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20496" y="2034539"/>
            <a:ext cx="7908290" cy="1266825"/>
            <a:chOff x="920496" y="2034539"/>
            <a:chExt cx="7908290" cy="1266825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0496" y="2034539"/>
              <a:ext cx="7908035" cy="126644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9076" y="2077211"/>
              <a:ext cx="7773924" cy="113233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90600" y="2078735"/>
              <a:ext cx="7772400" cy="1130935"/>
            </a:xfrm>
            <a:custGeom>
              <a:avLst/>
              <a:gdLst/>
              <a:ahLst/>
              <a:cxnLst/>
              <a:rect l="l" t="t" r="r" b="b"/>
              <a:pathLst>
                <a:path w="7772400" h="1130935">
                  <a:moveTo>
                    <a:pt x="7772400" y="734822"/>
                  </a:moveTo>
                  <a:lnTo>
                    <a:pt x="4027551" y="734822"/>
                  </a:lnTo>
                  <a:lnTo>
                    <a:pt x="4027551" y="848105"/>
                  </a:lnTo>
                  <a:lnTo>
                    <a:pt x="4168902" y="848105"/>
                  </a:lnTo>
                  <a:lnTo>
                    <a:pt x="3886200" y="1130808"/>
                  </a:lnTo>
                  <a:lnTo>
                    <a:pt x="3603498" y="848105"/>
                  </a:lnTo>
                  <a:lnTo>
                    <a:pt x="3744849" y="848105"/>
                  </a:lnTo>
                  <a:lnTo>
                    <a:pt x="3744849" y="734822"/>
                  </a:lnTo>
                  <a:lnTo>
                    <a:pt x="0" y="734822"/>
                  </a:lnTo>
                  <a:lnTo>
                    <a:pt x="0" y="0"/>
                  </a:lnTo>
                  <a:lnTo>
                    <a:pt x="7772400" y="0"/>
                  </a:lnTo>
                  <a:lnTo>
                    <a:pt x="7772400" y="734822"/>
                  </a:lnTo>
                  <a:close/>
                </a:path>
              </a:pathLst>
            </a:custGeom>
            <a:ln w="9144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90116" y="2223515"/>
              <a:ext cx="6392417" cy="50063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817877" y="2273046"/>
            <a:ext cx="6114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FFFFFF"/>
                </a:solidFill>
                <a:latin typeface="Cambria"/>
                <a:cs typeface="Cambria"/>
              </a:rPr>
              <a:t>Defines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many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functions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Cambria"/>
                <a:cs typeface="Cambria"/>
              </a:rPr>
              <a:t>performed</a:t>
            </a:r>
            <a:r>
              <a:rPr sz="18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Cambria"/>
                <a:cs typeface="Cambria"/>
              </a:rPr>
              <a:t>by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processor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44296" y="868680"/>
            <a:ext cx="8060690" cy="1332230"/>
            <a:chOff x="844296" y="868680"/>
            <a:chExt cx="8060690" cy="1332230"/>
          </a:xfrm>
        </p:grpSpPr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4296" y="868680"/>
              <a:ext cx="8060435" cy="133197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5632" y="1046962"/>
              <a:ext cx="8017764" cy="59590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12876" y="911352"/>
              <a:ext cx="7926324" cy="119786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14400" y="912876"/>
              <a:ext cx="7924800" cy="1196340"/>
            </a:xfrm>
            <a:custGeom>
              <a:avLst/>
              <a:gdLst/>
              <a:ahLst/>
              <a:cxnLst/>
              <a:rect l="l" t="t" r="r" b="b"/>
              <a:pathLst>
                <a:path w="7924800" h="1196339">
                  <a:moveTo>
                    <a:pt x="7924800" y="777366"/>
                  </a:moveTo>
                  <a:lnTo>
                    <a:pt x="4111879" y="777366"/>
                  </a:lnTo>
                  <a:lnTo>
                    <a:pt x="4111879" y="897254"/>
                  </a:lnTo>
                  <a:lnTo>
                    <a:pt x="4261485" y="897254"/>
                  </a:lnTo>
                  <a:lnTo>
                    <a:pt x="3962400" y="1196339"/>
                  </a:lnTo>
                  <a:lnTo>
                    <a:pt x="3663315" y="897254"/>
                  </a:lnTo>
                  <a:lnTo>
                    <a:pt x="3812794" y="897254"/>
                  </a:lnTo>
                  <a:lnTo>
                    <a:pt x="3812794" y="777366"/>
                  </a:lnTo>
                  <a:lnTo>
                    <a:pt x="0" y="777366"/>
                  </a:lnTo>
                  <a:lnTo>
                    <a:pt x="0" y="0"/>
                  </a:lnTo>
                  <a:lnTo>
                    <a:pt x="7924800" y="0"/>
                  </a:lnTo>
                  <a:lnTo>
                    <a:pt x="7924800" y="777366"/>
                  </a:lnTo>
                  <a:close/>
                </a:path>
              </a:pathLst>
            </a:custGeom>
            <a:ln w="9143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052880" y="1129029"/>
            <a:ext cx="7646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solidFill>
                  <a:srgbClr val="331833"/>
                </a:solidFill>
                <a:latin typeface="Cambria"/>
                <a:cs typeface="Cambria"/>
              </a:rPr>
              <a:t>Very</a:t>
            </a:r>
            <a:r>
              <a:rPr sz="1800" spc="40" dirty="0">
                <a:solidFill>
                  <a:srgbClr val="331833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331833"/>
                </a:solidFill>
                <a:latin typeface="Cambria"/>
                <a:cs typeface="Cambria"/>
              </a:rPr>
              <a:t>complex</a:t>
            </a:r>
            <a:r>
              <a:rPr sz="1800" spc="55" dirty="0">
                <a:solidFill>
                  <a:srgbClr val="331833"/>
                </a:solidFill>
                <a:latin typeface="Cambria"/>
                <a:cs typeface="Cambria"/>
              </a:rPr>
              <a:t> </a:t>
            </a:r>
            <a:r>
              <a:rPr sz="1800" spc="110" dirty="0">
                <a:solidFill>
                  <a:srgbClr val="331833"/>
                </a:solidFill>
                <a:latin typeface="Cambria"/>
                <a:cs typeface="Cambria"/>
              </a:rPr>
              <a:t>because</a:t>
            </a:r>
            <a:r>
              <a:rPr sz="1800" spc="50" dirty="0">
                <a:solidFill>
                  <a:srgbClr val="331833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331833"/>
                </a:solidFill>
                <a:latin typeface="Cambria"/>
                <a:cs typeface="Cambria"/>
              </a:rPr>
              <a:t>it</a:t>
            </a:r>
            <a:r>
              <a:rPr sz="1800" spc="55" dirty="0">
                <a:solidFill>
                  <a:srgbClr val="331833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331833"/>
                </a:solidFill>
                <a:latin typeface="Cambria"/>
                <a:cs typeface="Cambria"/>
              </a:rPr>
              <a:t>affects </a:t>
            </a:r>
            <a:r>
              <a:rPr sz="1800" spc="60" dirty="0">
                <a:solidFill>
                  <a:srgbClr val="331833"/>
                </a:solidFill>
                <a:latin typeface="Cambria"/>
                <a:cs typeface="Cambria"/>
              </a:rPr>
              <a:t>so</a:t>
            </a:r>
            <a:r>
              <a:rPr sz="1800" spc="55" dirty="0">
                <a:solidFill>
                  <a:srgbClr val="331833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331833"/>
                </a:solidFill>
                <a:latin typeface="Cambria"/>
                <a:cs typeface="Cambria"/>
              </a:rPr>
              <a:t>many</a:t>
            </a:r>
            <a:r>
              <a:rPr sz="1800" spc="45" dirty="0">
                <a:solidFill>
                  <a:srgbClr val="331833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331833"/>
                </a:solidFill>
                <a:latin typeface="Cambria"/>
                <a:cs typeface="Cambria"/>
              </a:rPr>
              <a:t>aspects</a:t>
            </a:r>
            <a:r>
              <a:rPr sz="1800" spc="55" dirty="0">
                <a:solidFill>
                  <a:srgbClr val="331833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331833"/>
                </a:solidFill>
                <a:latin typeface="Cambria"/>
                <a:cs typeface="Cambria"/>
              </a:rPr>
              <a:t>of</a:t>
            </a:r>
            <a:r>
              <a:rPr sz="1800" spc="50" dirty="0">
                <a:solidFill>
                  <a:srgbClr val="331833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331833"/>
                </a:solidFill>
                <a:latin typeface="Cambria"/>
                <a:cs typeface="Cambria"/>
              </a:rPr>
              <a:t>the</a:t>
            </a:r>
            <a:r>
              <a:rPr sz="1800" spc="55" dirty="0">
                <a:solidFill>
                  <a:srgbClr val="331833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331833"/>
                </a:solidFill>
                <a:latin typeface="Cambria"/>
                <a:cs typeface="Cambria"/>
              </a:rPr>
              <a:t>computer</a:t>
            </a:r>
            <a:r>
              <a:rPr sz="1800" spc="55" dirty="0">
                <a:solidFill>
                  <a:srgbClr val="331833"/>
                </a:solidFill>
                <a:latin typeface="Cambria"/>
                <a:cs typeface="Cambria"/>
              </a:rPr>
              <a:t> system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61842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12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100" dirty="0"/>
              <a:t>Fundamental</a:t>
            </a:r>
            <a:r>
              <a:rPr sz="3600" spc="85" dirty="0"/>
              <a:t> </a:t>
            </a:r>
            <a:r>
              <a:rPr sz="3600" spc="200" dirty="0"/>
              <a:t>Design</a:t>
            </a:r>
            <a:r>
              <a:rPr sz="3600" spc="95" dirty="0"/>
              <a:t> </a:t>
            </a:r>
            <a:r>
              <a:rPr sz="3600" spc="100" dirty="0"/>
              <a:t>Issues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1920436"/>
            <a:ext cx="7389495" cy="432752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20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Operation</a:t>
            </a:r>
            <a:r>
              <a:rPr sz="1900" spc="1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repertoire</a:t>
            </a:r>
            <a:endParaRPr sz="1900">
              <a:latin typeface="Cambria"/>
              <a:cs typeface="Cambria"/>
            </a:endParaRPr>
          </a:p>
          <a:p>
            <a:pPr marL="469900" marR="791845" lvl="1" indent="-228600">
              <a:lnSpc>
                <a:spcPts val="1630"/>
              </a:lnSpc>
              <a:spcBef>
                <a:spcPts val="600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10" dirty="0">
                <a:solidFill>
                  <a:srgbClr val="585858"/>
                </a:solidFill>
                <a:latin typeface="Cambria"/>
                <a:cs typeface="Cambria"/>
              </a:rPr>
              <a:t>How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many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which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operations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provide,</a:t>
            </a:r>
            <a:r>
              <a:rPr sz="1700" spc="-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how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95" dirty="0">
                <a:solidFill>
                  <a:srgbClr val="585858"/>
                </a:solidFill>
                <a:latin typeface="Cambria"/>
                <a:cs typeface="Cambria"/>
              </a:rPr>
              <a:t>complex </a:t>
            </a:r>
            <a:r>
              <a:rPr sz="1700" spc="-3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operations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should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60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555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Data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types</a:t>
            </a:r>
            <a:endParaRPr sz="19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200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various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types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data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upon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which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operations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are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performed</a:t>
            </a: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530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20" dirty="0">
                <a:solidFill>
                  <a:srgbClr val="006FC0"/>
                </a:solidFill>
                <a:latin typeface="Cambria"/>
                <a:cs typeface="Cambria"/>
              </a:rPr>
              <a:t>Instruction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format</a:t>
            </a:r>
            <a:endParaRPr sz="1900">
              <a:latin typeface="Cambria"/>
              <a:cs typeface="Cambria"/>
            </a:endParaRPr>
          </a:p>
          <a:p>
            <a:pPr marL="469900" marR="588645" lvl="1" indent="-228600">
              <a:lnSpc>
                <a:spcPts val="1630"/>
              </a:lnSpc>
              <a:spcBef>
                <a:spcPts val="595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15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length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0" dirty="0">
                <a:solidFill>
                  <a:srgbClr val="585858"/>
                </a:solidFill>
                <a:latin typeface="Cambria"/>
                <a:cs typeface="Cambria"/>
              </a:rPr>
              <a:t>(in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bits),</a:t>
            </a:r>
            <a:r>
              <a:rPr sz="1700" spc="-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number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80" dirty="0">
                <a:solidFill>
                  <a:srgbClr val="585858"/>
                </a:solidFill>
                <a:latin typeface="Cambria"/>
                <a:cs typeface="Cambria"/>
              </a:rPr>
              <a:t>addresses,</a:t>
            </a:r>
            <a:r>
              <a:rPr sz="17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size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various </a:t>
            </a:r>
            <a:r>
              <a:rPr sz="1700" spc="-3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fields,</a:t>
            </a:r>
            <a:r>
              <a:rPr sz="1700" spc="-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so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on</a:t>
            </a: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555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Registers</a:t>
            </a:r>
            <a:endParaRPr sz="1900">
              <a:latin typeface="Cambria"/>
              <a:cs typeface="Cambria"/>
            </a:endParaRPr>
          </a:p>
          <a:p>
            <a:pPr marL="469900" lvl="1" indent="-228600">
              <a:lnSpc>
                <a:spcPts val="1839"/>
              </a:lnSpc>
              <a:spcBef>
                <a:spcPts val="200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Number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processor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registers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Cambria"/>
                <a:cs typeface="Cambria"/>
              </a:rPr>
              <a:t>that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can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60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referenced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00" dirty="0">
                <a:solidFill>
                  <a:srgbClr val="585858"/>
                </a:solidFill>
                <a:latin typeface="Cambria"/>
                <a:cs typeface="Cambria"/>
              </a:rPr>
              <a:t>by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instructions,</a:t>
            </a:r>
            <a:endParaRPr sz="1700">
              <a:latin typeface="Cambria"/>
              <a:cs typeface="Cambria"/>
            </a:endParaRPr>
          </a:p>
          <a:p>
            <a:pPr marL="469900">
              <a:lnSpc>
                <a:spcPts val="1839"/>
              </a:lnSpc>
            </a:pP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their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use</a:t>
            </a: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540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80" dirty="0">
                <a:solidFill>
                  <a:srgbClr val="006FC0"/>
                </a:solidFill>
                <a:latin typeface="Cambria"/>
                <a:cs typeface="Cambria"/>
              </a:rPr>
              <a:t>Addressing</a:t>
            </a:r>
            <a:endParaRPr sz="19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200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95" dirty="0">
                <a:solidFill>
                  <a:srgbClr val="585858"/>
                </a:solidFill>
                <a:latin typeface="Cambria"/>
                <a:cs typeface="Cambria"/>
              </a:rPr>
              <a:t>mode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or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85" dirty="0">
                <a:solidFill>
                  <a:srgbClr val="585858"/>
                </a:solidFill>
                <a:latin typeface="Cambria"/>
                <a:cs typeface="Cambria"/>
              </a:rPr>
              <a:t>modes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00" dirty="0">
                <a:solidFill>
                  <a:srgbClr val="585858"/>
                </a:solidFill>
                <a:latin typeface="Cambria"/>
                <a:cs typeface="Cambria"/>
              </a:rPr>
              <a:t>by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which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address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an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operand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80" dirty="0">
                <a:solidFill>
                  <a:srgbClr val="585858"/>
                </a:solidFill>
                <a:latin typeface="Cambria"/>
                <a:cs typeface="Cambria"/>
              </a:rPr>
              <a:t>specified</a:t>
            </a:r>
            <a:endParaRPr sz="17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3216909"/>
            <a:ext cx="78447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Georgia"/>
                <a:cs typeface="Georgia"/>
              </a:rPr>
              <a:t>Instruction</a:t>
            </a:r>
            <a:r>
              <a:rPr sz="4000" b="1" dirty="0">
                <a:latin typeface="Georgia"/>
                <a:cs typeface="Georgia"/>
              </a:rPr>
              <a:t> </a:t>
            </a:r>
            <a:r>
              <a:rPr sz="4000" b="1" spc="-5" dirty="0">
                <a:latin typeface="Georgia"/>
                <a:cs typeface="Georgia"/>
              </a:rPr>
              <a:t>Sets: </a:t>
            </a:r>
            <a:r>
              <a:rPr sz="4000" b="1" dirty="0">
                <a:latin typeface="Georgia"/>
                <a:cs typeface="Georgia"/>
              </a:rPr>
              <a:t> </a:t>
            </a:r>
            <a:r>
              <a:rPr sz="4000" b="1" spc="-10" dirty="0">
                <a:latin typeface="Georgia"/>
                <a:cs typeface="Georgia"/>
              </a:rPr>
              <a:t>Characteristics</a:t>
            </a:r>
            <a:r>
              <a:rPr sz="4000" b="1" spc="15" dirty="0">
                <a:latin typeface="Georgia"/>
                <a:cs typeface="Georgia"/>
              </a:rPr>
              <a:t> </a:t>
            </a:r>
            <a:r>
              <a:rPr sz="4000" b="1" spc="-5" dirty="0">
                <a:latin typeface="Georgia"/>
                <a:cs typeface="Georgia"/>
              </a:rPr>
              <a:t>and</a:t>
            </a:r>
            <a:r>
              <a:rPr sz="4000" b="1" spc="-10" dirty="0">
                <a:latin typeface="Georgia"/>
                <a:cs typeface="Georgia"/>
              </a:rPr>
              <a:t> Functions</a:t>
            </a:r>
            <a:endParaRPr sz="4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3776" y="382523"/>
            <a:ext cx="4311015" cy="1009650"/>
            <a:chOff x="2573776" y="382523"/>
            <a:chExt cx="4311015" cy="1009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3776" y="652068"/>
              <a:ext cx="1840831" cy="4522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0999" y="382523"/>
              <a:ext cx="2693670" cy="10096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61589" y="500888"/>
            <a:ext cx="402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5" dirty="0"/>
              <a:t>Types</a:t>
            </a:r>
            <a:r>
              <a:rPr spc="70" dirty="0"/>
              <a:t> </a:t>
            </a:r>
            <a:r>
              <a:rPr spc="50" dirty="0"/>
              <a:t>of</a:t>
            </a:r>
            <a:r>
              <a:rPr spc="85" dirty="0"/>
              <a:t> </a:t>
            </a:r>
            <a:r>
              <a:rPr spc="195" dirty="0"/>
              <a:t>Operands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320897" y="1726686"/>
            <a:ext cx="7471409" cy="4680585"/>
            <a:chOff x="1320897" y="1726686"/>
            <a:chExt cx="7471409" cy="468058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38978" y="1726686"/>
              <a:ext cx="4671071" cy="46802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9276" y="1751075"/>
              <a:ext cx="4573524" cy="45735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590800" y="1752599"/>
              <a:ext cx="4572000" cy="4572000"/>
            </a:xfrm>
            <a:custGeom>
              <a:avLst/>
              <a:gdLst/>
              <a:ahLst/>
              <a:cxnLst/>
              <a:rect l="l" t="t" r="r" b="b"/>
              <a:pathLst>
                <a:path w="4572000" h="4572000">
                  <a:moveTo>
                    <a:pt x="0" y="4572000"/>
                  </a:moveTo>
                  <a:lnTo>
                    <a:pt x="2286000" y="0"/>
                  </a:lnTo>
                  <a:lnTo>
                    <a:pt x="4572000" y="4572000"/>
                  </a:lnTo>
                  <a:lnTo>
                    <a:pt x="0" y="4572000"/>
                  </a:lnTo>
                  <a:close/>
                </a:path>
              </a:pathLst>
            </a:custGeom>
            <a:ln w="9144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0897" y="1778097"/>
              <a:ext cx="3029896" cy="15379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62202" y="2379824"/>
              <a:ext cx="3029795" cy="153931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4508" y="3909108"/>
              <a:ext cx="3034440" cy="14666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58109" y="4515158"/>
              <a:ext cx="3036496" cy="1363750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46869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35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155" dirty="0"/>
              <a:t>Types</a:t>
            </a:r>
            <a:r>
              <a:rPr sz="3600" spc="85" dirty="0"/>
              <a:t> </a:t>
            </a:r>
            <a:r>
              <a:rPr sz="3600" spc="50" dirty="0"/>
              <a:t>of</a:t>
            </a:r>
            <a:r>
              <a:rPr sz="3600" spc="80" dirty="0"/>
              <a:t> </a:t>
            </a:r>
            <a:r>
              <a:rPr sz="3600" spc="140" dirty="0"/>
              <a:t>Operations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392" y="2005025"/>
            <a:ext cx="2395220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Data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transfer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Arithmetic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99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Logical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Conversion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I/O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989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System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control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Transfer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of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control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1549" y="46460"/>
            <a:ext cx="7317000" cy="655093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3336" y="68580"/>
            <a:ext cx="7595870" cy="6418580"/>
            <a:chOff x="783336" y="68580"/>
            <a:chExt cx="7595870" cy="6418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0061" y="2828544"/>
              <a:ext cx="7570602" cy="36583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336" y="68580"/>
              <a:ext cx="7595616" cy="276606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41859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42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105" dirty="0"/>
              <a:t>Processor</a:t>
            </a:r>
            <a:r>
              <a:rPr sz="3600" spc="85" dirty="0"/>
              <a:t> </a:t>
            </a:r>
            <a:r>
              <a:rPr sz="3600" spc="105" dirty="0"/>
              <a:t>Actions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175" y="1595624"/>
            <a:ext cx="7867650" cy="47144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586" y="452424"/>
            <a:ext cx="2828168" cy="3609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9727" y="301878"/>
            <a:ext cx="2830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Data</a:t>
            </a:r>
            <a:r>
              <a:rPr spc="-85" dirty="0"/>
              <a:t> </a:t>
            </a:r>
            <a:r>
              <a:rPr spc="60" dirty="0"/>
              <a:t>Transfer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86498" y="1812003"/>
            <a:ext cx="4209415" cy="4199255"/>
            <a:chOff x="286498" y="1812003"/>
            <a:chExt cx="4209415" cy="41992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498" y="1812003"/>
              <a:ext cx="4209327" cy="41986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196" y="3489947"/>
              <a:ext cx="3299460" cy="9067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376" y="1831848"/>
              <a:ext cx="4111752" cy="41102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9204" y="3529583"/>
              <a:ext cx="3173730" cy="52349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7052" y="3785616"/>
              <a:ext cx="2498598" cy="52349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24636" y="3580003"/>
            <a:ext cx="2825115" cy="57086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20040" marR="5080" indent="-307975">
              <a:lnSpc>
                <a:spcPts val="2020"/>
              </a:lnSpc>
              <a:spcBef>
                <a:spcPts val="380"/>
              </a:spcBef>
            </a:pPr>
            <a:r>
              <a:rPr sz="1900" spc="40" dirty="0">
                <a:solidFill>
                  <a:srgbClr val="FFFFFF"/>
                </a:solidFill>
                <a:latin typeface="Cambria"/>
                <a:cs typeface="Cambria"/>
              </a:rPr>
              <a:t>Most </a:t>
            </a:r>
            <a:r>
              <a:rPr sz="1900" spc="45" dirty="0">
                <a:solidFill>
                  <a:srgbClr val="FFFFFF"/>
                </a:solidFill>
                <a:latin typeface="Cambria"/>
                <a:cs typeface="Cambria"/>
              </a:rPr>
              <a:t>fundamental </a:t>
            </a:r>
            <a:r>
              <a:rPr sz="1900" spc="80" dirty="0">
                <a:solidFill>
                  <a:srgbClr val="FFFFFF"/>
                </a:solidFill>
                <a:latin typeface="Cambria"/>
                <a:cs typeface="Cambria"/>
              </a:rPr>
              <a:t>type </a:t>
            </a:r>
            <a:r>
              <a:rPr sz="1900" spc="2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1900" spc="-4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FFFFFF"/>
                </a:solidFill>
                <a:latin typeface="Cambria"/>
                <a:cs typeface="Cambria"/>
              </a:rPr>
              <a:t>machine</a:t>
            </a:r>
            <a:r>
              <a:rPr sz="19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FFFFFF"/>
                </a:solidFill>
                <a:latin typeface="Cambria"/>
                <a:cs typeface="Cambria"/>
              </a:rPr>
              <a:t>instruction</a:t>
            </a:r>
            <a:endParaRPr sz="1900">
              <a:latin typeface="Cambria"/>
              <a:cs typeface="Cambr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643601" y="1821130"/>
            <a:ext cx="4209415" cy="4189729"/>
            <a:chOff x="4643601" y="1821130"/>
            <a:chExt cx="4209415" cy="4189729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43601" y="1821130"/>
              <a:ext cx="4209327" cy="418955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34000" y="2852927"/>
              <a:ext cx="3448811" cy="19949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89348" y="1831847"/>
              <a:ext cx="4111752" cy="41102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98008" y="2891040"/>
              <a:ext cx="1774697" cy="52500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26964" y="3265944"/>
              <a:ext cx="319265" cy="41984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41264" y="3265944"/>
              <a:ext cx="2585466" cy="4198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41264" y="3467112"/>
              <a:ext cx="2099310" cy="41984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26964" y="3701808"/>
              <a:ext cx="319265" cy="41984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41264" y="3701808"/>
              <a:ext cx="2370582" cy="41984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41264" y="3902976"/>
              <a:ext cx="2849117" cy="4198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26964" y="4137672"/>
              <a:ext cx="319265" cy="41984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41264" y="4137672"/>
              <a:ext cx="3179826" cy="41984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41264" y="4340364"/>
              <a:ext cx="2594610" cy="419849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533390" y="2849355"/>
            <a:ext cx="3018155" cy="178498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900" spc="20" dirty="0">
                <a:solidFill>
                  <a:srgbClr val="FFFFFF"/>
                </a:solidFill>
                <a:latin typeface="Cambria"/>
                <a:cs typeface="Cambria"/>
              </a:rPr>
              <a:t>Must</a:t>
            </a:r>
            <a:r>
              <a:rPr sz="19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FFFFFF"/>
                </a:solidFill>
                <a:latin typeface="Cambria"/>
                <a:cs typeface="Cambria"/>
              </a:rPr>
              <a:t>specify:</a:t>
            </a:r>
            <a:endParaRPr sz="1900">
              <a:latin typeface="Cambria"/>
              <a:cs typeface="Cambria"/>
            </a:endParaRPr>
          </a:p>
          <a:p>
            <a:pPr marL="127000" marR="599440" indent="-114300">
              <a:lnSpc>
                <a:spcPts val="1580"/>
              </a:lnSpc>
              <a:spcBef>
                <a:spcPts val="815"/>
              </a:spcBef>
              <a:buChar char="•"/>
              <a:tabLst>
                <a:tab pos="127000" algn="l"/>
              </a:tabLst>
            </a:pPr>
            <a:r>
              <a:rPr sz="1500" spc="30" dirty="0">
                <a:solidFill>
                  <a:srgbClr val="FFFFFF"/>
                </a:solidFill>
                <a:latin typeface="Cambria"/>
                <a:cs typeface="Cambria"/>
              </a:rPr>
              <a:t>Location </a:t>
            </a:r>
            <a:r>
              <a:rPr sz="1500" spc="2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1500" spc="3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500" spc="50" dirty="0">
                <a:solidFill>
                  <a:srgbClr val="FFFFFF"/>
                </a:solidFill>
                <a:latin typeface="Cambria"/>
                <a:cs typeface="Cambria"/>
              </a:rPr>
              <a:t>source </a:t>
            </a:r>
            <a:r>
              <a:rPr sz="1500" spc="55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1500" spc="-3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30" dirty="0">
                <a:solidFill>
                  <a:srgbClr val="FFFFFF"/>
                </a:solidFill>
                <a:latin typeface="Cambria"/>
                <a:cs typeface="Cambria"/>
              </a:rPr>
              <a:t>destination</a:t>
            </a:r>
            <a:r>
              <a:rPr sz="15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Cambria"/>
                <a:cs typeface="Cambria"/>
              </a:rPr>
              <a:t>operands</a:t>
            </a:r>
            <a:endParaRPr sz="1500">
              <a:latin typeface="Cambria"/>
              <a:cs typeface="Cambria"/>
            </a:endParaRPr>
          </a:p>
          <a:p>
            <a:pPr marL="127000" marR="287020" indent="-114300">
              <a:lnSpc>
                <a:spcPts val="1580"/>
              </a:lnSpc>
              <a:spcBef>
                <a:spcPts val="275"/>
              </a:spcBef>
              <a:buChar char="•"/>
              <a:tabLst>
                <a:tab pos="127000" algn="l"/>
              </a:tabLst>
            </a:pPr>
            <a:r>
              <a:rPr sz="1500" spc="5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5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Cambria"/>
                <a:cs typeface="Cambria"/>
              </a:rPr>
              <a:t>length</a:t>
            </a:r>
            <a:r>
              <a:rPr sz="15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5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40" dirty="0">
                <a:solidFill>
                  <a:srgbClr val="FFFFFF"/>
                </a:solidFill>
                <a:latin typeface="Cambria"/>
                <a:cs typeface="Cambria"/>
              </a:rPr>
              <a:t>data</a:t>
            </a:r>
            <a:r>
              <a:rPr sz="15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15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135" dirty="0">
                <a:solidFill>
                  <a:srgbClr val="FFFFFF"/>
                </a:solidFill>
                <a:latin typeface="Cambria"/>
                <a:cs typeface="Cambria"/>
              </a:rPr>
              <a:t>be </a:t>
            </a:r>
            <a:r>
              <a:rPr sz="1500" spc="1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30" dirty="0">
                <a:solidFill>
                  <a:srgbClr val="FFFFFF"/>
                </a:solidFill>
                <a:latin typeface="Cambria"/>
                <a:cs typeface="Cambria"/>
              </a:rPr>
              <a:t>transferred</a:t>
            </a:r>
            <a:r>
              <a:rPr sz="15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Cambria"/>
                <a:cs typeface="Cambria"/>
              </a:rPr>
              <a:t>must</a:t>
            </a:r>
            <a:r>
              <a:rPr sz="15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135" dirty="0">
                <a:solidFill>
                  <a:srgbClr val="FFFFFF"/>
                </a:solidFill>
                <a:latin typeface="Cambria"/>
                <a:cs typeface="Cambria"/>
              </a:rPr>
              <a:t>be</a:t>
            </a:r>
            <a:r>
              <a:rPr sz="15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Cambria"/>
                <a:cs typeface="Cambria"/>
              </a:rPr>
              <a:t>indicated</a:t>
            </a:r>
            <a:endParaRPr sz="1500">
              <a:latin typeface="Cambria"/>
              <a:cs typeface="Cambria"/>
            </a:endParaRPr>
          </a:p>
          <a:p>
            <a:pPr marL="127000" marR="5080" indent="-114300">
              <a:lnSpc>
                <a:spcPts val="1600"/>
              </a:lnSpc>
              <a:spcBef>
                <a:spcPts val="254"/>
              </a:spcBef>
              <a:buChar char="•"/>
              <a:tabLst>
                <a:tab pos="127000" algn="l"/>
              </a:tabLst>
            </a:pPr>
            <a:r>
              <a:rPr sz="1500" spc="5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500" spc="80" dirty="0">
                <a:solidFill>
                  <a:srgbClr val="FFFFFF"/>
                </a:solidFill>
                <a:latin typeface="Cambria"/>
                <a:cs typeface="Cambria"/>
              </a:rPr>
              <a:t>mode </a:t>
            </a:r>
            <a:r>
              <a:rPr sz="1500" spc="2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1500" spc="60" dirty="0">
                <a:solidFill>
                  <a:srgbClr val="FFFFFF"/>
                </a:solidFill>
                <a:latin typeface="Cambria"/>
                <a:cs typeface="Cambria"/>
              </a:rPr>
              <a:t>addressing </a:t>
            </a:r>
            <a:r>
              <a:rPr sz="1500" spc="20" dirty="0">
                <a:solidFill>
                  <a:srgbClr val="FFFFFF"/>
                </a:solidFill>
                <a:latin typeface="Cambria"/>
                <a:cs typeface="Cambria"/>
              </a:rPr>
              <a:t>for </a:t>
            </a:r>
            <a:r>
              <a:rPr sz="1500" spc="80" dirty="0">
                <a:solidFill>
                  <a:srgbClr val="FFFFFF"/>
                </a:solidFill>
                <a:latin typeface="Cambria"/>
                <a:cs typeface="Cambria"/>
              </a:rPr>
              <a:t>each </a:t>
            </a:r>
            <a:r>
              <a:rPr sz="1500" spc="-3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Cambria"/>
                <a:cs typeface="Cambria"/>
              </a:rPr>
              <a:t>operand</a:t>
            </a:r>
            <a:r>
              <a:rPr sz="15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Cambria"/>
                <a:cs typeface="Cambria"/>
              </a:rPr>
              <a:t>must</a:t>
            </a:r>
            <a:r>
              <a:rPr sz="15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135" dirty="0">
                <a:solidFill>
                  <a:srgbClr val="FFFFFF"/>
                </a:solidFill>
                <a:latin typeface="Cambria"/>
                <a:cs typeface="Cambria"/>
              </a:rPr>
              <a:t>be</a:t>
            </a:r>
            <a:r>
              <a:rPr sz="15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Cambria"/>
                <a:cs typeface="Cambria"/>
              </a:rPr>
              <a:t>specified</a:t>
            </a:r>
            <a:endParaRPr sz="1500">
              <a:latin typeface="Cambria"/>
              <a:cs typeface="Cambri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215384" y="2947416"/>
            <a:ext cx="1579245" cy="2082164"/>
            <a:chOff x="4215384" y="2947416"/>
            <a:chExt cx="1579245" cy="2082164"/>
          </a:xfrm>
        </p:grpSpPr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15384" y="2947416"/>
              <a:ext cx="1578990" cy="208165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08932" y="3140964"/>
              <a:ext cx="1009650" cy="1512570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413" y="200355"/>
            <a:ext cx="286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8001" y="633366"/>
            <a:ext cx="1868128" cy="30093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40353" y="503935"/>
            <a:ext cx="187261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75" dirty="0"/>
              <a:t>Arithmetic</a:t>
            </a:r>
            <a:endParaRPr sz="3000"/>
          </a:p>
        </p:txBody>
      </p:sp>
      <p:sp>
        <p:nvSpPr>
          <p:cNvPr id="5" name="object 5"/>
          <p:cNvSpPr txBox="1"/>
          <p:nvPr/>
        </p:nvSpPr>
        <p:spPr>
          <a:xfrm>
            <a:off x="576478" y="2003882"/>
            <a:ext cx="3773170" cy="3060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45" dirty="0">
                <a:solidFill>
                  <a:srgbClr val="006FC0"/>
                </a:solidFill>
                <a:latin typeface="Cambria"/>
                <a:cs typeface="Cambria"/>
              </a:rPr>
              <a:t>Ad</a:t>
            </a:r>
            <a:r>
              <a:rPr sz="2000" spc="130" dirty="0">
                <a:solidFill>
                  <a:srgbClr val="006FC0"/>
                </a:solidFill>
                <a:latin typeface="Cambria"/>
                <a:cs typeface="Cambria"/>
              </a:rPr>
              <a:t>d</a:t>
            </a:r>
            <a:r>
              <a:rPr sz="2000" spc="175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2000" spc="-10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Subt</a:t>
            </a:r>
            <a:r>
              <a:rPr sz="2000" spc="-10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act,</a:t>
            </a:r>
            <a:r>
              <a:rPr sz="2000" spc="-1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Mul</a:t>
            </a:r>
            <a:r>
              <a:rPr sz="2000" spc="10" dirty="0">
                <a:solidFill>
                  <a:srgbClr val="006FC0"/>
                </a:solidFill>
                <a:latin typeface="Cambria"/>
                <a:cs typeface="Cambria"/>
              </a:rPr>
              <a:t>t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ip</a:t>
            </a:r>
            <a:r>
              <a:rPr sz="2000" spc="10" dirty="0">
                <a:solidFill>
                  <a:srgbClr val="006FC0"/>
                </a:solidFill>
                <a:latin typeface="Cambria"/>
                <a:cs typeface="Cambria"/>
              </a:rPr>
              <a:t>l</a:t>
            </a:r>
            <a:r>
              <a:rPr sz="2000" spc="-85" dirty="0">
                <a:solidFill>
                  <a:srgbClr val="006FC0"/>
                </a:solidFill>
                <a:latin typeface="Cambria"/>
                <a:cs typeface="Cambria"/>
              </a:rPr>
              <a:t>y</a:t>
            </a:r>
            <a:r>
              <a:rPr sz="2000" spc="175" dirty="0">
                <a:solidFill>
                  <a:srgbClr val="006FC0"/>
                </a:solidFill>
                <a:latin typeface="Cambria"/>
                <a:cs typeface="Cambria"/>
              </a:rPr>
              <a:t>,</a:t>
            </a:r>
            <a:r>
              <a:rPr sz="2000" spc="-1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D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i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vi</a:t>
            </a:r>
            <a:r>
              <a:rPr sz="2000" spc="155" dirty="0">
                <a:solidFill>
                  <a:srgbClr val="006FC0"/>
                </a:solidFill>
                <a:latin typeface="Cambria"/>
                <a:cs typeface="Cambria"/>
              </a:rPr>
              <a:t>de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Signed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Integer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99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Floating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point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?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May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include</a:t>
            </a:r>
            <a:endParaRPr sz="20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1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Increment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(a++)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Decrement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(a--)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Negate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(-a)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60975" y="378759"/>
            <a:ext cx="1908175" cy="1728470"/>
            <a:chOff x="6860975" y="378759"/>
            <a:chExt cx="1908175" cy="1728470"/>
          </a:xfrm>
        </p:grpSpPr>
        <p:sp>
          <p:nvSpPr>
            <p:cNvPr id="7" name="object 7"/>
            <p:cNvSpPr/>
            <p:nvPr/>
          </p:nvSpPr>
          <p:spPr>
            <a:xfrm>
              <a:off x="6860975" y="378817"/>
              <a:ext cx="1908175" cy="1728470"/>
            </a:xfrm>
            <a:custGeom>
              <a:avLst/>
              <a:gdLst/>
              <a:ahLst/>
              <a:cxnLst/>
              <a:rect l="l" t="t" r="r" b="b"/>
              <a:pathLst>
                <a:path w="1908175" h="1728470">
                  <a:moveTo>
                    <a:pt x="1907546" y="0"/>
                  </a:moveTo>
                  <a:lnTo>
                    <a:pt x="0" y="0"/>
                  </a:lnTo>
                  <a:lnTo>
                    <a:pt x="0" y="1728379"/>
                  </a:lnTo>
                  <a:lnTo>
                    <a:pt x="1907547" y="1728379"/>
                  </a:lnTo>
                  <a:lnTo>
                    <a:pt x="1907546" y="0"/>
                  </a:lnTo>
                  <a:close/>
                </a:path>
              </a:pathLst>
            </a:custGeom>
            <a:solidFill>
              <a:srgbClr val="B7C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1092" y="378759"/>
              <a:ext cx="1797658" cy="1728437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197738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95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160" dirty="0"/>
              <a:t>Logical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446" y="3158185"/>
            <a:ext cx="7474550" cy="18184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1905" y="112271"/>
            <a:ext cx="3585018" cy="63353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197738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95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160" dirty="0"/>
              <a:t>Logical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1644" y="2188290"/>
            <a:ext cx="6622121" cy="32373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413" y="200355"/>
            <a:ext cx="286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68451" y="700836"/>
            <a:ext cx="4474210" cy="1289050"/>
            <a:chOff x="568451" y="700836"/>
            <a:chExt cx="4474210" cy="12890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0922" y="700836"/>
              <a:ext cx="4181415" cy="3609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451" y="979932"/>
              <a:ext cx="3772662" cy="10096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9825" y="550290"/>
            <a:ext cx="41821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Machine</a:t>
            </a:r>
            <a:r>
              <a:rPr spc="35" dirty="0"/>
              <a:t> </a:t>
            </a:r>
            <a:r>
              <a:rPr spc="45" dirty="0"/>
              <a:t>Instruction </a:t>
            </a:r>
            <a:r>
              <a:rPr spc="-780" dirty="0"/>
              <a:t> </a:t>
            </a:r>
            <a:r>
              <a:rPr spc="130" dirty="0"/>
              <a:t>Characteristics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6478" y="2385441"/>
            <a:ext cx="7377430" cy="2667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marR="50800" indent="-228600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operation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processor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is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determined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by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instructions </a:t>
            </a:r>
            <a:r>
              <a:rPr sz="2000" spc="-25" dirty="0">
                <a:solidFill>
                  <a:srgbClr val="006FC0"/>
                </a:solidFill>
                <a:latin typeface="Cambria"/>
                <a:cs typeface="Cambria"/>
              </a:rPr>
              <a:t>it 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executes, 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referred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as </a:t>
            </a:r>
            <a:r>
              <a:rPr sz="2000" i="1" spc="75" dirty="0">
                <a:solidFill>
                  <a:srgbClr val="FF0000"/>
                </a:solidFill>
                <a:latin typeface="Cambria"/>
                <a:cs typeface="Cambria"/>
              </a:rPr>
              <a:t>machine </a:t>
            </a:r>
            <a:r>
              <a:rPr sz="2000" i="1" spc="30" dirty="0">
                <a:solidFill>
                  <a:srgbClr val="FF0000"/>
                </a:solidFill>
                <a:latin typeface="Cambria"/>
                <a:cs typeface="Cambria"/>
              </a:rPr>
              <a:t>instructions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or </a:t>
            </a:r>
            <a:r>
              <a:rPr sz="2000" spc="-4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75" dirty="0">
                <a:solidFill>
                  <a:srgbClr val="FF0000"/>
                </a:solidFill>
                <a:latin typeface="Cambria"/>
                <a:cs typeface="Cambria"/>
              </a:rPr>
              <a:t>computer</a:t>
            </a:r>
            <a:r>
              <a:rPr sz="2000" i="1" spc="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i="1" spc="30" dirty="0">
                <a:solidFill>
                  <a:srgbClr val="FF0000"/>
                </a:solidFill>
                <a:latin typeface="Cambria"/>
                <a:cs typeface="Cambria"/>
              </a:rPr>
              <a:t>instructions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collection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different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instructions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ambria"/>
                <a:cs typeface="Cambria"/>
              </a:rPr>
              <a:t>that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the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processor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can</a:t>
            </a:r>
            <a:endParaRPr sz="2000">
              <a:latin typeface="Cambria"/>
              <a:cs typeface="Cambria"/>
            </a:endParaRPr>
          </a:p>
          <a:p>
            <a:pPr marL="240665">
              <a:lnSpc>
                <a:spcPct val="100000"/>
              </a:lnSpc>
              <a:spcBef>
                <a:spcPts val="5"/>
              </a:spcBef>
            </a:pP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execute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referred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as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processor’s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25" dirty="0">
                <a:solidFill>
                  <a:srgbClr val="FF0000"/>
                </a:solidFill>
                <a:latin typeface="Cambria"/>
                <a:cs typeface="Cambria"/>
              </a:rPr>
              <a:t>instruction</a:t>
            </a:r>
            <a:r>
              <a:rPr sz="2000" i="1" spc="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i="1" spc="55" dirty="0">
                <a:solidFill>
                  <a:srgbClr val="FF0000"/>
                </a:solidFill>
                <a:latin typeface="Cambria"/>
                <a:cs typeface="Cambria"/>
              </a:rPr>
              <a:t>set</a:t>
            </a:r>
            <a:endParaRPr sz="2000">
              <a:latin typeface="Cambria"/>
              <a:cs typeface="Cambria"/>
            </a:endParaRPr>
          </a:p>
          <a:p>
            <a:pPr marL="240665" marR="5080" indent="-228600">
              <a:lnSpc>
                <a:spcPct val="100000"/>
              </a:lnSpc>
              <a:spcBef>
                <a:spcPts val="1989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95" dirty="0">
                <a:solidFill>
                  <a:srgbClr val="006FC0"/>
                </a:solidFill>
                <a:latin typeface="Cambria"/>
                <a:cs typeface="Cambria"/>
              </a:rPr>
              <a:t>Each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instruction </a:t>
            </a:r>
            <a:r>
              <a:rPr sz="2000" spc="10" dirty="0">
                <a:solidFill>
                  <a:srgbClr val="006FC0"/>
                </a:solidFill>
                <a:latin typeface="Cambria"/>
                <a:cs typeface="Cambria"/>
              </a:rPr>
              <a:t>must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contain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information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required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by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-4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processor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for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execution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6709" y="4904171"/>
            <a:ext cx="1328730" cy="160732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4335" y="1363776"/>
            <a:ext cx="2431689" cy="3609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314313" y="1213865"/>
            <a:ext cx="2444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50" dirty="0">
                <a:solidFill>
                  <a:srgbClr val="FF0000"/>
                </a:solidFill>
                <a:latin typeface="Cambria"/>
                <a:cs typeface="Cambria"/>
              </a:rPr>
              <a:t>Conversion</a:t>
            </a:r>
            <a:endParaRPr sz="36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0327" y="137151"/>
            <a:ext cx="3107690" cy="3106420"/>
            <a:chOff x="370327" y="137151"/>
            <a:chExt cx="3107690" cy="31064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327" y="137151"/>
              <a:ext cx="3107444" cy="31059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852" y="804672"/>
              <a:ext cx="2491740" cy="18379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9767" y="170688"/>
              <a:ext cx="2991611" cy="29900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1291" y="172211"/>
              <a:ext cx="2990215" cy="2988945"/>
            </a:xfrm>
            <a:custGeom>
              <a:avLst/>
              <a:gdLst/>
              <a:ahLst/>
              <a:cxnLst/>
              <a:rect l="l" t="t" r="r" b="b"/>
              <a:pathLst>
                <a:path w="2990215" h="2988945">
                  <a:moveTo>
                    <a:pt x="0" y="1494282"/>
                  </a:moveTo>
                  <a:lnTo>
                    <a:pt x="768" y="1445922"/>
                  </a:lnTo>
                  <a:lnTo>
                    <a:pt x="3057" y="1397945"/>
                  </a:lnTo>
                  <a:lnTo>
                    <a:pt x="6843" y="1350376"/>
                  </a:lnTo>
                  <a:lnTo>
                    <a:pt x="12105" y="1303236"/>
                  </a:lnTo>
                  <a:lnTo>
                    <a:pt x="18817" y="1256550"/>
                  </a:lnTo>
                  <a:lnTo>
                    <a:pt x="26957" y="1210339"/>
                  </a:lnTo>
                  <a:lnTo>
                    <a:pt x="36503" y="1164629"/>
                  </a:lnTo>
                  <a:lnTo>
                    <a:pt x="47430" y="1119441"/>
                  </a:lnTo>
                  <a:lnTo>
                    <a:pt x="59715" y="1074799"/>
                  </a:lnTo>
                  <a:lnTo>
                    <a:pt x="73335" y="1030726"/>
                  </a:lnTo>
                  <a:lnTo>
                    <a:pt x="88268" y="987245"/>
                  </a:lnTo>
                  <a:lnTo>
                    <a:pt x="104490" y="944380"/>
                  </a:lnTo>
                  <a:lnTo>
                    <a:pt x="121977" y="902154"/>
                  </a:lnTo>
                  <a:lnTo>
                    <a:pt x="140706" y="860589"/>
                  </a:lnTo>
                  <a:lnTo>
                    <a:pt x="160655" y="819710"/>
                  </a:lnTo>
                  <a:lnTo>
                    <a:pt x="181799" y="779539"/>
                  </a:lnTo>
                  <a:lnTo>
                    <a:pt x="204117" y="740099"/>
                  </a:lnTo>
                  <a:lnTo>
                    <a:pt x="227584" y="701414"/>
                  </a:lnTo>
                  <a:lnTo>
                    <a:pt x="252177" y="663507"/>
                  </a:lnTo>
                  <a:lnTo>
                    <a:pt x="277874" y="626401"/>
                  </a:lnTo>
                  <a:lnTo>
                    <a:pt x="304650" y="590119"/>
                  </a:lnTo>
                  <a:lnTo>
                    <a:pt x="332484" y="554685"/>
                  </a:lnTo>
                  <a:lnTo>
                    <a:pt x="361351" y="520121"/>
                  </a:lnTo>
                  <a:lnTo>
                    <a:pt x="391228" y="486451"/>
                  </a:lnTo>
                  <a:lnTo>
                    <a:pt x="422092" y="453698"/>
                  </a:lnTo>
                  <a:lnTo>
                    <a:pt x="453921" y="421886"/>
                  </a:lnTo>
                  <a:lnTo>
                    <a:pt x="486690" y="391037"/>
                  </a:lnTo>
                  <a:lnTo>
                    <a:pt x="520377" y="361174"/>
                  </a:lnTo>
                  <a:lnTo>
                    <a:pt x="554958" y="332322"/>
                  </a:lnTo>
                  <a:lnTo>
                    <a:pt x="590410" y="304502"/>
                  </a:lnTo>
                  <a:lnTo>
                    <a:pt x="626710" y="277739"/>
                  </a:lnTo>
                  <a:lnTo>
                    <a:pt x="663835" y="252055"/>
                  </a:lnTo>
                  <a:lnTo>
                    <a:pt x="701761" y="227473"/>
                  </a:lnTo>
                  <a:lnTo>
                    <a:pt x="740466" y="204018"/>
                  </a:lnTo>
                  <a:lnTo>
                    <a:pt x="779926" y="181711"/>
                  </a:lnTo>
                  <a:lnTo>
                    <a:pt x="820117" y="160577"/>
                  </a:lnTo>
                  <a:lnTo>
                    <a:pt x="861018" y="140638"/>
                  </a:lnTo>
                  <a:lnTo>
                    <a:pt x="902604" y="121918"/>
                  </a:lnTo>
                  <a:lnTo>
                    <a:pt x="944852" y="104439"/>
                  </a:lnTo>
                  <a:lnTo>
                    <a:pt x="987739" y="88226"/>
                  </a:lnTo>
                  <a:lnTo>
                    <a:pt x="1031243" y="73300"/>
                  </a:lnTo>
                  <a:lnTo>
                    <a:pt x="1075338" y="59686"/>
                  </a:lnTo>
                  <a:lnTo>
                    <a:pt x="1120004" y="47407"/>
                  </a:lnTo>
                  <a:lnTo>
                    <a:pt x="1165215" y="36485"/>
                  </a:lnTo>
                  <a:lnTo>
                    <a:pt x="1210950" y="26944"/>
                  </a:lnTo>
                  <a:lnTo>
                    <a:pt x="1257185" y="18808"/>
                  </a:lnTo>
                  <a:lnTo>
                    <a:pt x="1303896" y="12099"/>
                  </a:lnTo>
                  <a:lnTo>
                    <a:pt x="1351061" y="6840"/>
                  </a:lnTo>
                  <a:lnTo>
                    <a:pt x="1398656" y="3055"/>
                  </a:lnTo>
                  <a:lnTo>
                    <a:pt x="1446658" y="767"/>
                  </a:lnTo>
                  <a:lnTo>
                    <a:pt x="1495044" y="0"/>
                  </a:lnTo>
                  <a:lnTo>
                    <a:pt x="1543426" y="767"/>
                  </a:lnTo>
                  <a:lnTo>
                    <a:pt x="1591424" y="3055"/>
                  </a:lnTo>
                  <a:lnTo>
                    <a:pt x="1639016" y="6840"/>
                  </a:lnTo>
                  <a:lnTo>
                    <a:pt x="1686178" y="12099"/>
                  </a:lnTo>
                  <a:lnTo>
                    <a:pt x="1732887" y="18808"/>
                  </a:lnTo>
                  <a:lnTo>
                    <a:pt x="1779119" y="26944"/>
                  </a:lnTo>
                  <a:lnTo>
                    <a:pt x="1824852" y="36485"/>
                  </a:lnTo>
                  <a:lnTo>
                    <a:pt x="1870062" y="47407"/>
                  </a:lnTo>
                  <a:lnTo>
                    <a:pt x="1914726" y="59686"/>
                  </a:lnTo>
                  <a:lnTo>
                    <a:pt x="1958820" y="73300"/>
                  </a:lnTo>
                  <a:lnTo>
                    <a:pt x="2002322" y="88226"/>
                  </a:lnTo>
                  <a:lnTo>
                    <a:pt x="2045209" y="104439"/>
                  </a:lnTo>
                  <a:lnTo>
                    <a:pt x="2087456" y="121918"/>
                  </a:lnTo>
                  <a:lnTo>
                    <a:pt x="2129042" y="140638"/>
                  </a:lnTo>
                  <a:lnTo>
                    <a:pt x="2169942" y="160577"/>
                  </a:lnTo>
                  <a:lnTo>
                    <a:pt x="2210133" y="181711"/>
                  </a:lnTo>
                  <a:lnTo>
                    <a:pt x="2249593" y="204018"/>
                  </a:lnTo>
                  <a:lnTo>
                    <a:pt x="2288298" y="227473"/>
                  </a:lnTo>
                  <a:lnTo>
                    <a:pt x="2326224" y="252055"/>
                  </a:lnTo>
                  <a:lnTo>
                    <a:pt x="2363349" y="277739"/>
                  </a:lnTo>
                  <a:lnTo>
                    <a:pt x="2399650" y="304502"/>
                  </a:lnTo>
                  <a:lnTo>
                    <a:pt x="2435103" y="332322"/>
                  </a:lnTo>
                  <a:lnTo>
                    <a:pt x="2469684" y="361174"/>
                  </a:lnTo>
                  <a:lnTo>
                    <a:pt x="2503372" y="391037"/>
                  </a:lnTo>
                  <a:lnTo>
                    <a:pt x="2536142" y="421886"/>
                  </a:lnTo>
                  <a:lnTo>
                    <a:pt x="2567971" y="453698"/>
                  </a:lnTo>
                  <a:lnTo>
                    <a:pt x="2598837" y="486451"/>
                  </a:lnTo>
                  <a:lnTo>
                    <a:pt x="2628715" y="520121"/>
                  </a:lnTo>
                  <a:lnTo>
                    <a:pt x="2657583" y="554685"/>
                  </a:lnTo>
                  <a:lnTo>
                    <a:pt x="2685418" y="590119"/>
                  </a:lnTo>
                  <a:lnTo>
                    <a:pt x="2712195" y="626401"/>
                  </a:lnTo>
                  <a:lnTo>
                    <a:pt x="2737893" y="663507"/>
                  </a:lnTo>
                  <a:lnTo>
                    <a:pt x="2762488" y="701414"/>
                  </a:lnTo>
                  <a:lnTo>
                    <a:pt x="2785956" y="740099"/>
                  </a:lnTo>
                  <a:lnTo>
                    <a:pt x="2808275" y="779539"/>
                  </a:lnTo>
                  <a:lnTo>
                    <a:pt x="2829421" y="819710"/>
                  </a:lnTo>
                  <a:lnTo>
                    <a:pt x="2849371" y="860589"/>
                  </a:lnTo>
                  <a:lnTo>
                    <a:pt x="2868101" y="902154"/>
                  </a:lnTo>
                  <a:lnTo>
                    <a:pt x="2885589" y="944380"/>
                  </a:lnTo>
                  <a:lnTo>
                    <a:pt x="2901812" y="987245"/>
                  </a:lnTo>
                  <a:lnTo>
                    <a:pt x="2916746" y="1030726"/>
                  </a:lnTo>
                  <a:lnTo>
                    <a:pt x="2930367" y="1074799"/>
                  </a:lnTo>
                  <a:lnTo>
                    <a:pt x="2942653" y="1119441"/>
                  </a:lnTo>
                  <a:lnTo>
                    <a:pt x="2953581" y="1164629"/>
                  </a:lnTo>
                  <a:lnTo>
                    <a:pt x="2963127" y="1210339"/>
                  </a:lnTo>
                  <a:lnTo>
                    <a:pt x="2971268" y="1256550"/>
                  </a:lnTo>
                  <a:lnTo>
                    <a:pt x="2977981" y="1303236"/>
                  </a:lnTo>
                  <a:lnTo>
                    <a:pt x="2983243" y="1350376"/>
                  </a:lnTo>
                  <a:lnTo>
                    <a:pt x="2987030" y="1397945"/>
                  </a:lnTo>
                  <a:lnTo>
                    <a:pt x="2989319" y="1445922"/>
                  </a:lnTo>
                  <a:lnTo>
                    <a:pt x="2990087" y="1494282"/>
                  </a:lnTo>
                  <a:lnTo>
                    <a:pt x="2989319" y="1542641"/>
                  </a:lnTo>
                  <a:lnTo>
                    <a:pt x="2987030" y="1590618"/>
                  </a:lnTo>
                  <a:lnTo>
                    <a:pt x="2983243" y="1638187"/>
                  </a:lnTo>
                  <a:lnTo>
                    <a:pt x="2977981" y="1685327"/>
                  </a:lnTo>
                  <a:lnTo>
                    <a:pt x="2971268" y="1732013"/>
                  </a:lnTo>
                  <a:lnTo>
                    <a:pt x="2963127" y="1778224"/>
                  </a:lnTo>
                  <a:lnTo>
                    <a:pt x="2953581" y="1823934"/>
                  </a:lnTo>
                  <a:lnTo>
                    <a:pt x="2942653" y="1869122"/>
                  </a:lnTo>
                  <a:lnTo>
                    <a:pt x="2930367" y="1913764"/>
                  </a:lnTo>
                  <a:lnTo>
                    <a:pt x="2916746" y="1957837"/>
                  </a:lnTo>
                  <a:lnTo>
                    <a:pt x="2901812" y="2001318"/>
                  </a:lnTo>
                  <a:lnTo>
                    <a:pt x="2885589" y="2044183"/>
                  </a:lnTo>
                  <a:lnTo>
                    <a:pt x="2868101" y="2086409"/>
                  </a:lnTo>
                  <a:lnTo>
                    <a:pt x="2849371" y="2127974"/>
                  </a:lnTo>
                  <a:lnTo>
                    <a:pt x="2829421" y="2168853"/>
                  </a:lnTo>
                  <a:lnTo>
                    <a:pt x="2808275" y="2209024"/>
                  </a:lnTo>
                  <a:lnTo>
                    <a:pt x="2785956" y="2248464"/>
                  </a:lnTo>
                  <a:lnTo>
                    <a:pt x="2762488" y="2287149"/>
                  </a:lnTo>
                  <a:lnTo>
                    <a:pt x="2737893" y="2325056"/>
                  </a:lnTo>
                  <a:lnTo>
                    <a:pt x="2712195" y="2362162"/>
                  </a:lnTo>
                  <a:lnTo>
                    <a:pt x="2685418" y="2398444"/>
                  </a:lnTo>
                  <a:lnTo>
                    <a:pt x="2657583" y="2433878"/>
                  </a:lnTo>
                  <a:lnTo>
                    <a:pt x="2628715" y="2468442"/>
                  </a:lnTo>
                  <a:lnTo>
                    <a:pt x="2598837" y="2502112"/>
                  </a:lnTo>
                  <a:lnTo>
                    <a:pt x="2567971" y="2534865"/>
                  </a:lnTo>
                  <a:lnTo>
                    <a:pt x="2536142" y="2566677"/>
                  </a:lnTo>
                  <a:lnTo>
                    <a:pt x="2503372" y="2597526"/>
                  </a:lnTo>
                  <a:lnTo>
                    <a:pt x="2469684" y="2627389"/>
                  </a:lnTo>
                  <a:lnTo>
                    <a:pt x="2435103" y="2656241"/>
                  </a:lnTo>
                  <a:lnTo>
                    <a:pt x="2399650" y="2684061"/>
                  </a:lnTo>
                  <a:lnTo>
                    <a:pt x="2363349" y="2710824"/>
                  </a:lnTo>
                  <a:lnTo>
                    <a:pt x="2326224" y="2736508"/>
                  </a:lnTo>
                  <a:lnTo>
                    <a:pt x="2288298" y="2761090"/>
                  </a:lnTo>
                  <a:lnTo>
                    <a:pt x="2249593" y="2784545"/>
                  </a:lnTo>
                  <a:lnTo>
                    <a:pt x="2210133" y="2806852"/>
                  </a:lnTo>
                  <a:lnTo>
                    <a:pt x="2169942" y="2827986"/>
                  </a:lnTo>
                  <a:lnTo>
                    <a:pt x="2129042" y="2847925"/>
                  </a:lnTo>
                  <a:lnTo>
                    <a:pt x="2087456" y="2866645"/>
                  </a:lnTo>
                  <a:lnTo>
                    <a:pt x="2045209" y="2884124"/>
                  </a:lnTo>
                  <a:lnTo>
                    <a:pt x="2002322" y="2900337"/>
                  </a:lnTo>
                  <a:lnTo>
                    <a:pt x="1958820" y="2915263"/>
                  </a:lnTo>
                  <a:lnTo>
                    <a:pt x="1914726" y="2928877"/>
                  </a:lnTo>
                  <a:lnTo>
                    <a:pt x="1870062" y="2941156"/>
                  </a:lnTo>
                  <a:lnTo>
                    <a:pt x="1824852" y="2952078"/>
                  </a:lnTo>
                  <a:lnTo>
                    <a:pt x="1779119" y="2961619"/>
                  </a:lnTo>
                  <a:lnTo>
                    <a:pt x="1732887" y="2969755"/>
                  </a:lnTo>
                  <a:lnTo>
                    <a:pt x="1686178" y="2976464"/>
                  </a:lnTo>
                  <a:lnTo>
                    <a:pt x="1639016" y="2981723"/>
                  </a:lnTo>
                  <a:lnTo>
                    <a:pt x="1591424" y="2985508"/>
                  </a:lnTo>
                  <a:lnTo>
                    <a:pt x="1543426" y="2987796"/>
                  </a:lnTo>
                  <a:lnTo>
                    <a:pt x="1495044" y="2988564"/>
                  </a:lnTo>
                  <a:lnTo>
                    <a:pt x="1446658" y="2987796"/>
                  </a:lnTo>
                  <a:lnTo>
                    <a:pt x="1398656" y="2985508"/>
                  </a:lnTo>
                  <a:lnTo>
                    <a:pt x="1351061" y="2981723"/>
                  </a:lnTo>
                  <a:lnTo>
                    <a:pt x="1303896" y="2976464"/>
                  </a:lnTo>
                  <a:lnTo>
                    <a:pt x="1257185" y="2969755"/>
                  </a:lnTo>
                  <a:lnTo>
                    <a:pt x="1210950" y="2961619"/>
                  </a:lnTo>
                  <a:lnTo>
                    <a:pt x="1165215" y="2952078"/>
                  </a:lnTo>
                  <a:lnTo>
                    <a:pt x="1120004" y="2941156"/>
                  </a:lnTo>
                  <a:lnTo>
                    <a:pt x="1075338" y="2928877"/>
                  </a:lnTo>
                  <a:lnTo>
                    <a:pt x="1031243" y="2915263"/>
                  </a:lnTo>
                  <a:lnTo>
                    <a:pt x="987739" y="2900337"/>
                  </a:lnTo>
                  <a:lnTo>
                    <a:pt x="944852" y="2884124"/>
                  </a:lnTo>
                  <a:lnTo>
                    <a:pt x="902604" y="2866645"/>
                  </a:lnTo>
                  <a:lnTo>
                    <a:pt x="861018" y="2847925"/>
                  </a:lnTo>
                  <a:lnTo>
                    <a:pt x="820117" y="2827986"/>
                  </a:lnTo>
                  <a:lnTo>
                    <a:pt x="779926" y="2806852"/>
                  </a:lnTo>
                  <a:lnTo>
                    <a:pt x="740466" y="2784545"/>
                  </a:lnTo>
                  <a:lnTo>
                    <a:pt x="701761" y="2761090"/>
                  </a:lnTo>
                  <a:lnTo>
                    <a:pt x="663835" y="2736508"/>
                  </a:lnTo>
                  <a:lnTo>
                    <a:pt x="626710" y="2710824"/>
                  </a:lnTo>
                  <a:lnTo>
                    <a:pt x="590410" y="2684061"/>
                  </a:lnTo>
                  <a:lnTo>
                    <a:pt x="554958" y="2656241"/>
                  </a:lnTo>
                  <a:lnTo>
                    <a:pt x="520377" y="2627389"/>
                  </a:lnTo>
                  <a:lnTo>
                    <a:pt x="486690" y="2597526"/>
                  </a:lnTo>
                  <a:lnTo>
                    <a:pt x="453921" y="2566677"/>
                  </a:lnTo>
                  <a:lnTo>
                    <a:pt x="422092" y="2534865"/>
                  </a:lnTo>
                  <a:lnTo>
                    <a:pt x="391228" y="2502112"/>
                  </a:lnTo>
                  <a:lnTo>
                    <a:pt x="361351" y="2468442"/>
                  </a:lnTo>
                  <a:lnTo>
                    <a:pt x="332484" y="2433878"/>
                  </a:lnTo>
                  <a:lnTo>
                    <a:pt x="304650" y="2398444"/>
                  </a:lnTo>
                  <a:lnTo>
                    <a:pt x="277874" y="2362162"/>
                  </a:lnTo>
                  <a:lnTo>
                    <a:pt x="252177" y="2325056"/>
                  </a:lnTo>
                  <a:lnTo>
                    <a:pt x="227584" y="2287149"/>
                  </a:lnTo>
                  <a:lnTo>
                    <a:pt x="204117" y="2248464"/>
                  </a:lnTo>
                  <a:lnTo>
                    <a:pt x="181799" y="2209024"/>
                  </a:lnTo>
                  <a:lnTo>
                    <a:pt x="160655" y="2168853"/>
                  </a:lnTo>
                  <a:lnTo>
                    <a:pt x="140706" y="2127974"/>
                  </a:lnTo>
                  <a:lnTo>
                    <a:pt x="121977" y="2086409"/>
                  </a:lnTo>
                  <a:lnTo>
                    <a:pt x="104490" y="2044183"/>
                  </a:lnTo>
                  <a:lnTo>
                    <a:pt x="88268" y="2001318"/>
                  </a:lnTo>
                  <a:lnTo>
                    <a:pt x="73335" y="1957837"/>
                  </a:lnTo>
                  <a:lnTo>
                    <a:pt x="59715" y="1913764"/>
                  </a:lnTo>
                  <a:lnTo>
                    <a:pt x="47430" y="1869122"/>
                  </a:lnTo>
                  <a:lnTo>
                    <a:pt x="36503" y="1823934"/>
                  </a:lnTo>
                  <a:lnTo>
                    <a:pt x="26957" y="1778224"/>
                  </a:lnTo>
                  <a:lnTo>
                    <a:pt x="18817" y="1732013"/>
                  </a:lnTo>
                  <a:lnTo>
                    <a:pt x="12105" y="1685327"/>
                  </a:lnTo>
                  <a:lnTo>
                    <a:pt x="6843" y="1638187"/>
                  </a:lnTo>
                  <a:lnTo>
                    <a:pt x="3057" y="1590618"/>
                  </a:lnTo>
                  <a:lnTo>
                    <a:pt x="768" y="1542641"/>
                  </a:lnTo>
                  <a:lnTo>
                    <a:pt x="0" y="1494282"/>
                  </a:lnTo>
                  <a:close/>
                </a:path>
              </a:pathLst>
            </a:custGeom>
            <a:ln w="9144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4859" y="844296"/>
              <a:ext cx="2366010" cy="5829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5087" y="1126235"/>
              <a:ext cx="1768602" cy="5829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6340" y="1408176"/>
              <a:ext cx="1546098" cy="5829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3251" y="1690115"/>
              <a:ext cx="2192274" cy="58292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4400" y="1972055"/>
              <a:ext cx="2042922" cy="582929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37056" y="902970"/>
            <a:ext cx="1978025" cy="14738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algn="ctr">
              <a:lnSpc>
                <a:spcPct val="88100"/>
              </a:lnSpc>
              <a:spcBef>
                <a:spcPts val="400"/>
              </a:spcBef>
            </a:pPr>
            <a:r>
              <a:rPr sz="2100" spc="25" dirty="0">
                <a:solidFill>
                  <a:srgbClr val="FFFFFF"/>
                </a:solidFill>
              </a:rPr>
              <a:t>Instructions</a:t>
            </a:r>
            <a:r>
              <a:rPr sz="2100" spc="10" dirty="0">
                <a:solidFill>
                  <a:srgbClr val="FFFFFF"/>
                </a:solidFill>
              </a:rPr>
              <a:t> </a:t>
            </a:r>
            <a:r>
              <a:rPr sz="2100" spc="-5" dirty="0">
                <a:solidFill>
                  <a:srgbClr val="FFFFFF"/>
                </a:solidFill>
              </a:rPr>
              <a:t>that </a:t>
            </a:r>
            <a:r>
              <a:rPr sz="2100" spc="-445" dirty="0">
                <a:solidFill>
                  <a:srgbClr val="FFFFFF"/>
                </a:solidFill>
              </a:rPr>
              <a:t> </a:t>
            </a:r>
            <a:r>
              <a:rPr sz="2100" spc="120" dirty="0">
                <a:solidFill>
                  <a:srgbClr val="FFFFFF"/>
                </a:solidFill>
              </a:rPr>
              <a:t>change </a:t>
            </a:r>
            <a:r>
              <a:rPr sz="2100" spc="50" dirty="0">
                <a:solidFill>
                  <a:srgbClr val="FFFFFF"/>
                </a:solidFill>
              </a:rPr>
              <a:t>the </a:t>
            </a:r>
            <a:r>
              <a:rPr sz="2100" spc="55" dirty="0">
                <a:solidFill>
                  <a:srgbClr val="FFFFFF"/>
                </a:solidFill>
              </a:rPr>
              <a:t> </a:t>
            </a:r>
            <a:r>
              <a:rPr sz="2100" spc="25" dirty="0">
                <a:solidFill>
                  <a:srgbClr val="FFFFFF"/>
                </a:solidFill>
              </a:rPr>
              <a:t>format</a:t>
            </a:r>
            <a:r>
              <a:rPr sz="2100" spc="65" dirty="0">
                <a:solidFill>
                  <a:srgbClr val="FFFFFF"/>
                </a:solidFill>
              </a:rPr>
              <a:t> </a:t>
            </a:r>
            <a:r>
              <a:rPr sz="2100" spc="40" dirty="0">
                <a:solidFill>
                  <a:srgbClr val="FFFFFF"/>
                </a:solidFill>
              </a:rPr>
              <a:t>or </a:t>
            </a:r>
            <a:r>
              <a:rPr sz="2100" spc="45" dirty="0">
                <a:solidFill>
                  <a:srgbClr val="FFFFFF"/>
                </a:solidFill>
              </a:rPr>
              <a:t> </a:t>
            </a:r>
            <a:r>
              <a:rPr sz="2100" spc="75" dirty="0">
                <a:solidFill>
                  <a:srgbClr val="FFFFFF"/>
                </a:solidFill>
              </a:rPr>
              <a:t>operate </a:t>
            </a:r>
            <a:r>
              <a:rPr sz="2100" spc="55" dirty="0">
                <a:solidFill>
                  <a:srgbClr val="FFFFFF"/>
                </a:solidFill>
              </a:rPr>
              <a:t>on </a:t>
            </a:r>
            <a:r>
              <a:rPr sz="2100" spc="45" dirty="0">
                <a:solidFill>
                  <a:srgbClr val="FFFFFF"/>
                </a:solidFill>
              </a:rPr>
              <a:t>the </a:t>
            </a:r>
            <a:r>
              <a:rPr sz="2100" spc="50" dirty="0">
                <a:solidFill>
                  <a:srgbClr val="FFFFFF"/>
                </a:solidFill>
              </a:rPr>
              <a:t> </a:t>
            </a:r>
            <a:r>
              <a:rPr sz="2100" spc="25" dirty="0">
                <a:solidFill>
                  <a:srgbClr val="FFFFFF"/>
                </a:solidFill>
              </a:rPr>
              <a:t>format</a:t>
            </a:r>
            <a:r>
              <a:rPr sz="2100" spc="60" dirty="0">
                <a:solidFill>
                  <a:srgbClr val="FFFFFF"/>
                </a:solidFill>
              </a:rPr>
              <a:t> </a:t>
            </a:r>
            <a:r>
              <a:rPr sz="2100" spc="30" dirty="0">
                <a:solidFill>
                  <a:srgbClr val="FFFFFF"/>
                </a:solidFill>
              </a:rPr>
              <a:t>of</a:t>
            </a:r>
            <a:r>
              <a:rPr sz="2100" spc="50" dirty="0">
                <a:solidFill>
                  <a:srgbClr val="FFFFFF"/>
                </a:solidFill>
              </a:rPr>
              <a:t> </a:t>
            </a:r>
            <a:r>
              <a:rPr sz="2100" spc="60" dirty="0">
                <a:solidFill>
                  <a:srgbClr val="FFFFFF"/>
                </a:solidFill>
              </a:rPr>
              <a:t>data</a:t>
            </a:r>
            <a:endParaRPr sz="2100"/>
          </a:p>
        </p:txBody>
      </p:sp>
      <p:grpSp>
        <p:nvGrpSpPr>
          <p:cNvPr id="15" name="object 15"/>
          <p:cNvGrpSpPr/>
          <p:nvPr/>
        </p:nvGrpSpPr>
        <p:grpSpPr>
          <a:xfrm>
            <a:off x="1938527" y="3169932"/>
            <a:ext cx="1127760" cy="940435"/>
            <a:chOff x="1938527" y="3169932"/>
            <a:chExt cx="1127760" cy="940435"/>
          </a:xfrm>
        </p:grpSpPr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38527" y="3169932"/>
              <a:ext cx="1127760" cy="94029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07107" y="3214115"/>
              <a:ext cx="993140" cy="80518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008885" y="3215512"/>
              <a:ext cx="991869" cy="803910"/>
            </a:xfrm>
            <a:custGeom>
              <a:avLst/>
              <a:gdLst/>
              <a:ahLst/>
              <a:cxnLst/>
              <a:rect l="l" t="t" r="r" b="b"/>
              <a:pathLst>
                <a:path w="991869" h="803910">
                  <a:moveTo>
                    <a:pt x="991362" y="0"/>
                  </a:moveTo>
                  <a:lnTo>
                    <a:pt x="710183" y="803782"/>
                  </a:lnTo>
                  <a:lnTo>
                    <a:pt x="0" y="334010"/>
                  </a:lnTo>
                  <a:lnTo>
                    <a:pt x="991362" y="0"/>
                  </a:lnTo>
                  <a:close/>
                </a:path>
              </a:pathLst>
            </a:custGeom>
            <a:ln w="9525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068061" y="4197076"/>
            <a:ext cx="2111375" cy="2111375"/>
            <a:chOff x="2068061" y="4197076"/>
            <a:chExt cx="2111375" cy="2111375"/>
          </a:xfrm>
        </p:grpSpPr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68061" y="4197076"/>
              <a:ext cx="2110753" cy="211075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41803" y="4485144"/>
              <a:ext cx="1844040" cy="159258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27503" y="4230624"/>
              <a:ext cx="1994916" cy="199491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129027" y="4232148"/>
              <a:ext cx="1993900" cy="1993900"/>
            </a:xfrm>
            <a:custGeom>
              <a:avLst/>
              <a:gdLst/>
              <a:ahLst/>
              <a:cxnLst/>
              <a:rect l="l" t="t" r="r" b="b"/>
              <a:pathLst>
                <a:path w="1993900" h="1993900">
                  <a:moveTo>
                    <a:pt x="0" y="996695"/>
                  </a:moveTo>
                  <a:lnTo>
                    <a:pt x="1149" y="948408"/>
                  </a:lnTo>
                  <a:lnTo>
                    <a:pt x="4563" y="900714"/>
                  </a:lnTo>
                  <a:lnTo>
                    <a:pt x="10188" y="853664"/>
                  </a:lnTo>
                  <a:lnTo>
                    <a:pt x="17973" y="807312"/>
                  </a:lnTo>
                  <a:lnTo>
                    <a:pt x="27865" y="761709"/>
                  </a:lnTo>
                  <a:lnTo>
                    <a:pt x="39813" y="716907"/>
                  </a:lnTo>
                  <a:lnTo>
                    <a:pt x="53764" y="672960"/>
                  </a:lnTo>
                  <a:lnTo>
                    <a:pt x="69665" y="629919"/>
                  </a:lnTo>
                  <a:lnTo>
                    <a:pt x="87465" y="587836"/>
                  </a:lnTo>
                  <a:lnTo>
                    <a:pt x="107111" y="546763"/>
                  </a:lnTo>
                  <a:lnTo>
                    <a:pt x="128551" y="506754"/>
                  </a:lnTo>
                  <a:lnTo>
                    <a:pt x="151733" y="467859"/>
                  </a:lnTo>
                  <a:lnTo>
                    <a:pt x="176604" y="430132"/>
                  </a:lnTo>
                  <a:lnTo>
                    <a:pt x="203113" y="393625"/>
                  </a:lnTo>
                  <a:lnTo>
                    <a:pt x="231207" y="358389"/>
                  </a:lnTo>
                  <a:lnTo>
                    <a:pt x="260833" y="324477"/>
                  </a:lnTo>
                  <a:lnTo>
                    <a:pt x="291941" y="291941"/>
                  </a:lnTo>
                  <a:lnTo>
                    <a:pt x="324477" y="260833"/>
                  </a:lnTo>
                  <a:lnTo>
                    <a:pt x="358389" y="231207"/>
                  </a:lnTo>
                  <a:lnTo>
                    <a:pt x="393625" y="203113"/>
                  </a:lnTo>
                  <a:lnTo>
                    <a:pt x="430132" y="176604"/>
                  </a:lnTo>
                  <a:lnTo>
                    <a:pt x="467859" y="151733"/>
                  </a:lnTo>
                  <a:lnTo>
                    <a:pt x="506754" y="128551"/>
                  </a:lnTo>
                  <a:lnTo>
                    <a:pt x="546763" y="107111"/>
                  </a:lnTo>
                  <a:lnTo>
                    <a:pt x="587836" y="87465"/>
                  </a:lnTo>
                  <a:lnTo>
                    <a:pt x="629919" y="69665"/>
                  </a:lnTo>
                  <a:lnTo>
                    <a:pt x="672960" y="53764"/>
                  </a:lnTo>
                  <a:lnTo>
                    <a:pt x="716907" y="39813"/>
                  </a:lnTo>
                  <a:lnTo>
                    <a:pt x="761709" y="27865"/>
                  </a:lnTo>
                  <a:lnTo>
                    <a:pt x="807312" y="17973"/>
                  </a:lnTo>
                  <a:lnTo>
                    <a:pt x="853664" y="10188"/>
                  </a:lnTo>
                  <a:lnTo>
                    <a:pt x="900714" y="4563"/>
                  </a:lnTo>
                  <a:lnTo>
                    <a:pt x="948408" y="1149"/>
                  </a:lnTo>
                  <a:lnTo>
                    <a:pt x="996696" y="0"/>
                  </a:lnTo>
                  <a:lnTo>
                    <a:pt x="1044983" y="1149"/>
                  </a:lnTo>
                  <a:lnTo>
                    <a:pt x="1092677" y="4563"/>
                  </a:lnTo>
                  <a:lnTo>
                    <a:pt x="1139727" y="10188"/>
                  </a:lnTo>
                  <a:lnTo>
                    <a:pt x="1186079" y="17973"/>
                  </a:lnTo>
                  <a:lnTo>
                    <a:pt x="1231682" y="27865"/>
                  </a:lnTo>
                  <a:lnTo>
                    <a:pt x="1276484" y="39813"/>
                  </a:lnTo>
                  <a:lnTo>
                    <a:pt x="1320431" y="53764"/>
                  </a:lnTo>
                  <a:lnTo>
                    <a:pt x="1363472" y="69665"/>
                  </a:lnTo>
                  <a:lnTo>
                    <a:pt x="1405555" y="87465"/>
                  </a:lnTo>
                  <a:lnTo>
                    <a:pt x="1446628" y="107111"/>
                  </a:lnTo>
                  <a:lnTo>
                    <a:pt x="1486637" y="128551"/>
                  </a:lnTo>
                  <a:lnTo>
                    <a:pt x="1525532" y="151733"/>
                  </a:lnTo>
                  <a:lnTo>
                    <a:pt x="1563259" y="176604"/>
                  </a:lnTo>
                  <a:lnTo>
                    <a:pt x="1599766" y="203113"/>
                  </a:lnTo>
                  <a:lnTo>
                    <a:pt x="1635002" y="231207"/>
                  </a:lnTo>
                  <a:lnTo>
                    <a:pt x="1668914" y="260833"/>
                  </a:lnTo>
                  <a:lnTo>
                    <a:pt x="1701450" y="291941"/>
                  </a:lnTo>
                  <a:lnTo>
                    <a:pt x="1732558" y="324477"/>
                  </a:lnTo>
                  <a:lnTo>
                    <a:pt x="1762184" y="358389"/>
                  </a:lnTo>
                  <a:lnTo>
                    <a:pt x="1790278" y="393625"/>
                  </a:lnTo>
                  <a:lnTo>
                    <a:pt x="1816787" y="430132"/>
                  </a:lnTo>
                  <a:lnTo>
                    <a:pt x="1841658" y="467859"/>
                  </a:lnTo>
                  <a:lnTo>
                    <a:pt x="1864840" y="506754"/>
                  </a:lnTo>
                  <a:lnTo>
                    <a:pt x="1886280" y="546763"/>
                  </a:lnTo>
                  <a:lnTo>
                    <a:pt x="1905926" y="587836"/>
                  </a:lnTo>
                  <a:lnTo>
                    <a:pt x="1923726" y="629919"/>
                  </a:lnTo>
                  <a:lnTo>
                    <a:pt x="1939627" y="672960"/>
                  </a:lnTo>
                  <a:lnTo>
                    <a:pt x="1953578" y="716907"/>
                  </a:lnTo>
                  <a:lnTo>
                    <a:pt x="1965526" y="761709"/>
                  </a:lnTo>
                  <a:lnTo>
                    <a:pt x="1975418" y="807312"/>
                  </a:lnTo>
                  <a:lnTo>
                    <a:pt x="1983203" y="853664"/>
                  </a:lnTo>
                  <a:lnTo>
                    <a:pt x="1988828" y="900714"/>
                  </a:lnTo>
                  <a:lnTo>
                    <a:pt x="1992242" y="948408"/>
                  </a:lnTo>
                  <a:lnTo>
                    <a:pt x="1993392" y="996695"/>
                  </a:lnTo>
                  <a:lnTo>
                    <a:pt x="1992242" y="1044986"/>
                  </a:lnTo>
                  <a:lnTo>
                    <a:pt x="1988828" y="1092683"/>
                  </a:lnTo>
                  <a:lnTo>
                    <a:pt x="1983203" y="1139735"/>
                  </a:lnTo>
                  <a:lnTo>
                    <a:pt x="1975418" y="1186090"/>
                  </a:lnTo>
                  <a:lnTo>
                    <a:pt x="1965526" y="1231695"/>
                  </a:lnTo>
                  <a:lnTo>
                    <a:pt x="1953578" y="1276497"/>
                  </a:lnTo>
                  <a:lnTo>
                    <a:pt x="1939627" y="1320446"/>
                  </a:lnTo>
                  <a:lnTo>
                    <a:pt x="1923726" y="1363488"/>
                  </a:lnTo>
                  <a:lnTo>
                    <a:pt x="1905926" y="1405572"/>
                  </a:lnTo>
                  <a:lnTo>
                    <a:pt x="1886280" y="1446644"/>
                  </a:lnTo>
                  <a:lnTo>
                    <a:pt x="1864840" y="1486654"/>
                  </a:lnTo>
                  <a:lnTo>
                    <a:pt x="1841658" y="1525548"/>
                  </a:lnTo>
                  <a:lnTo>
                    <a:pt x="1816787" y="1563275"/>
                  </a:lnTo>
                  <a:lnTo>
                    <a:pt x="1790278" y="1599783"/>
                  </a:lnTo>
                  <a:lnTo>
                    <a:pt x="1762184" y="1635018"/>
                  </a:lnTo>
                  <a:lnTo>
                    <a:pt x="1732558" y="1668930"/>
                  </a:lnTo>
                  <a:lnTo>
                    <a:pt x="1701450" y="1701465"/>
                  </a:lnTo>
                  <a:lnTo>
                    <a:pt x="1668914" y="1732571"/>
                  </a:lnTo>
                  <a:lnTo>
                    <a:pt x="1635002" y="1762197"/>
                  </a:lnTo>
                  <a:lnTo>
                    <a:pt x="1599766" y="1790290"/>
                  </a:lnTo>
                  <a:lnTo>
                    <a:pt x="1563259" y="1816797"/>
                  </a:lnTo>
                  <a:lnTo>
                    <a:pt x="1525532" y="1841668"/>
                  </a:lnTo>
                  <a:lnTo>
                    <a:pt x="1486637" y="1864848"/>
                  </a:lnTo>
                  <a:lnTo>
                    <a:pt x="1446628" y="1886287"/>
                  </a:lnTo>
                  <a:lnTo>
                    <a:pt x="1405555" y="1905932"/>
                  </a:lnTo>
                  <a:lnTo>
                    <a:pt x="1363472" y="1923731"/>
                  </a:lnTo>
                  <a:lnTo>
                    <a:pt x="1320431" y="1939631"/>
                  </a:lnTo>
                  <a:lnTo>
                    <a:pt x="1276484" y="1953581"/>
                  </a:lnTo>
                  <a:lnTo>
                    <a:pt x="1231682" y="1965528"/>
                  </a:lnTo>
                  <a:lnTo>
                    <a:pt x="1186079" y="1975419"/>
                  </a:lnTo>
                  <a:lnTo>
                    <a:pt x="1139727" y="1983204"/>
                  </a:lnTo>
                  <a:lnTo>
                    <a:pt x="1092677" y="1988829"/>
                  </a:lnTo>
                  <a:lnTo>
                    <a:pt x="1044983" y="1992242"/>
                  </a:lnTo>
                  <a:lnTo>
                    <a:pt x="996696" y="1993391"/>
                  </a:lnTo>
                  <a:lnTo>
                    <a:pt x="948408" y="1992242"/>
                  </a:lnTo>
                  <a:lnTo>
                    <a:pt x="900714" y="1988829"/>
                  </a:lnTo>
                  <a:lnTo>
                    <a:pt x="853664" y="1983204"/>
                  </a:lnTo>
                  <a:lnTo>
                    <a:pt x="807312" y="1975419"/>
                  </a:lnTo>
                  <a:lnTo>
                    <a:pt x="761709" y="1965528"/>
                  </a:lnTo>
                  <a:lnTo>
                    <a:pt x="716907" y="1953581"/>
                  </a:lnTo>
                  <a:lnTo>
                    <a:pt x="672960" y="1939631"/>
                  </a:lnTo>
                  <a:lnTo>
                    <a:pt x="629919" y="1923731"/>
                  </a:lnTo>
                  <a:lnTo>
                    <a:pt x="587836" y="1905932"/>
                  </a:lnTo>
                  <a:lnTo>
                    <a:pt x="546763" y="1886287"/>
                  </a:lnTo>
                  <a:lnTo>
                    <a:pt x="506754" y="1864848"/>
                  </a:lnTo>
                  <a:lnTo>
                    <a:pt x="467859" y="1841668"/>
                  </a:lnTo>
                  <a:lnTo>
                    <a:pt x="430132" y="1816797"/>
                  </a:lnTo>
                  <a:lnTo>
                    <a:pt x="393625" y="1790290"/>
                  </a:lnTo>
                  <a:lnTo>
                    <a:pt x="358389" y="1762197"/>
                  </a:lnTo>
                  <a:lnTo>
                    <a:pt x="324477" y="1732571"/>
                  </a:lnTo>
                  <a:lnTo>
                    <a:pt x="291941" y="1701465"/>
                  </a:lnTo>
                  <a:lnTo>
                    <a:pt x="260833" y="1668930"/>
                  </a:lnTo>
                  <a:lnTo>
                    <a:pt x="231207" y="1635018"/>
                  </a:lnTo>
                  <a:lnTo>
                    <a:pt x="203113" y="1599783"/>
                  </a:lnTo>
                  <a:lnTo>
                    <a:pt x="176604" y="1563275"/>
                  </a:lnTo>
                  <a:lnTo>
                    <a:pt x="151733" y="1525548"/>
                  </a:lnTo>
                  <a:lnTo>
                    <a:pt x="128551" y="1486654"/>
                  </a:lnTo>
                  <a:lnTo>
                    <a:pt x="107111" y="1446644"/>
                  </a:lnTo>
                  <a:lnTo>
                    <a:pt x="87465" y="1405572"/>
                  </a:lnTo>
                  <a:lnTo>
                    <a:pt x="69665" y="1363488"/>
                  </a:lnTo>
                  <a:lnTo>
                    <a:pt x="53764" y="1320446"/>
                  </a:lnTo>
                  <a:lnTo>
                    <a:pt x="39813" y="1276497"/>
                  </a:lnTo>
                  <a:lnTo>
                    <a:pt x="27865" y="1231695"/>
                  </a:lnTo>
                  <a:lnTo>
                    <a:pt x="17973" y="1186090"/>
                  </a:lnTo>
                  <a:lnTo>
                    <a:pt x="10188" y="1139735"/>
                  </a:lnTo>
                  <a:lnTo>
                    <a:pt x="4563" y="1092683"/>
                  </a:lnTo>
                  <a:lnTo>
                    <a:pt x="1149" y="1044986"/>
                  </a:lnTo>
                  <a:lnTo>
                    <a:pt x="0" y="996695"/>
                  </a:lnTo>
                  <a:close/>
                </a:path>
              </a:pathLst>
            </a:custGeom>
            <a:ln w="9143">
              <a:solidFill>
                <a:srgbClr val="99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53055" y="4523231"/>
              <a:ext cx="1619249" cy="50063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305811" y="4765548"/>
              <a:ext cx="1718310" cy="50063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44723" y="5006340"/>
              <a:ext cx="838962" cy="50063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35351" y="5248655"/>
              <a:ext cx="1459229" cy="50063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38043" y="5489447"/>
              <a:ext cx="994409" cy="500634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2433573" y="4572761"/>
            <a:ext cx="1386205" cy="126619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indent="-2540" algn="ctr">
              <a:lnSpc>
                <a:spcPct val="88100"/>
              </a:lnSpc>
              <a:spcBef>
                <a:spcPts val="355"/>
              </a:spcBef>
            </a:pPr>
            <a:r>
              <a:rPr sz="1800" spc="75" dirty="0">
                <a:solidFill>
                  <a:srgbClr val="2B132C"/>
                </a:solidFill>
                <a:latin typeface="Cambria"/>
                <a:cs typeface="Cambria"/>
              </a:rPr>
              <a:t>An </a:t>
            </a:r>
            <a:r>
              <a:rPr sz="1800" spc="100" dirty="0">
                <a:solidFill>
                  <a:srgbClr val="2B132C"/>
                </a:solidFill>
                <a:latin typeface="Cambria"/>
                <a:cs typeface="Cambria"/>
              </a:rPr>
              <a:t>example </a:t>
            </a:r>
            <a:r>
              <a:rPr sz="1800" spc="105" dirty="0">
                <a:solidFill>
                  <a:srgbClr val="2B132C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2B132C"/>
                </a:solidFill>
                <a:latin typeface="Cambria"/>
                <a:cs typeface="Cambria"/>
              </a:rPr>
              <a:t>is</a:t>
            </a:r>
            <a:r>
              <a:rPr sz="1800" spc="-25" dirty="0">
                <a:solidFill>
                  <a:srgbClr val="2B132C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2B132C"/>
                </a:solidFill>
                <a:latin typeface="Cambria"/>
                <a:cs typeface="Cambria"/>
              </a:rPr>
              <a:t>converting </a:t>
            </a:r>
            <a:r>
              <a:rPr sz="1800" spc="-385" dirty="0">
                <a:solidFill>
                  <a:srgbClr val="2B132C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2B132C"/>
                </a:solidFill>
                <a:latin typeface="Cambria"/>
                <a:cs typeface="Cambria"/>
              </a:rPr>
              <a:t>from </a:t>
            </a:r>
            <a:r>
              <a:rPr sz="1800" spc="15" dirty="0">
                <a:solidFill>
                  <a:srgbClr val="2B132C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2B132C"/>
                </a:solidFill>
                <a:latin typeface="Cambria"/>
                <a:cs typeface="Cambria"/>
              </a:rPr>
              <a:t>decimal </a:t>
            </a:r>
            <a:r>
              <a:rPr sz="1800" spc="5" dirty="0">
                <a:solidFill>
                  <a:srgbClr val="2B132C"/>
                </a:solidFill>
                <a:latin typeface="Cambria"/>
                <a:cs typeface="Cambria"/>
              </a:rPr>
              <a:t>to </a:t>
            </a:r>
            <a:r>
              <a:rPr sz="1800" spc="10" dirty="0">
                <a:solidFill>
                  <a:srgbClr val="2B132C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2B132C"/>
                </a:solidFill>
                <a:latin typeface="Cambria"/>
                <a:cs typeface="Cambria"/>
              </a:rPr>
              <a:t>binary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512379" y="4382892"/>
            <a:ext cx="860425" cy="1126490"/>
            <a:chOff x="4512379" y="4382892"/>
            <a:chExt cx="860425" cy="1126490"/>
          </a:xfrm>
        </p:grpSpPr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12379" y="4382892"/>
              <a:ext cx="859929" cy="112648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62855" y="4408932"/>
              <a:ext cx="762000" cy="102692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563871" y="4409821"/>
              <a:ext cx="761365" cy="1026160"/>
            </a:xfrm>
            <a:custGeom>
              <a:avLst/>
              <a:gdLst/>
              <a:ahLst/>
              <a:cxnLst/>
              <a:rect l="l" t="t" r="r" b="b"/>
              <a:pathLst>
                <a:path w="761364" h="1026160">
                  <a:moveTo>
                    <a:pt x="0" y="0"/>
                  </a:moveTo>
                  <a:lnTo>
                    <a:pt x="760983" y="382269"/>
                  </a:lnTo>
                  <a:lnTo>
                    <a:pt x="203580" y="10260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99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5759187" y="2868159"/>
            <a:ext cx="3106420" cy="3106420"/>
            <a:chOff x="5759187" y="2868159"/>
            <a:chExt cx="3106420" cy="3106420"/>
          </a:xfrm>
        </p:grpSpPr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59187" y="2868159"/>
              <a:ext cx="3105929" cy="310592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076188" y="3253739"/>
              <a:ext cx="2561843" cy="240182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18632" y="2901695"/>
              <a:ext cx="2990088" cy="299008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820156" y="2903219"/>
              <a:ext cx="2988945" cy="2988945"/>
            </a:xfrm>
            <a:custGeom>
              <a:avLst/>
              <a:gdLst/>
              <a:ahLst/>
              <a:cxnLst/>
              <a:rect l="l" t="t" r="r" b="b"/>
              <a:pathLst>
                <a:path w="2988945" h="2988945">
                  <a:moveTo>
                    <a:pt x="0" y="1494281"/>
                  </a:moveTo>
                  <a:lnTo>
                    <a:pt x="767" y="1445922"/>
                  </a:lnTo>
                  <a:lnTo>
                    <a:pt x="3055" y="1397945"/>
                  </a:lnTo>
                  <a:lnTo>
                    <a:pt x="6840" y="1350376"/>
                  </a:lnTo>
                  <a:lnTo>
                    <a:pt x="12099" y="1303236"/>
                  </a:lnTo>
                  <a:lnTo>
                    <a:pt x="18808" y="1256550"/>
                  </a:lnTo>
                  <a:lnTo>
                    <a:pt x="26944" y="1210339"/>
                  </a:lnTo>
                  <a:lnTo>
                    <a:pt x="36485" y="1164629"/>
                  </a:lnTo>
                  <a:lnTo>
                    <a:pt x="47407" y="1119441"/>
                  </a:lnTo>
                  <a:lnTo>
                    <a:pt x="59686" y="1074799"/>
                  </a:lnTo>
                  <a:lnTo>
                    <a:pt x="73300" y="1030726"/>
                  </a:lnTo>
                  <a:lnTo>
                    <a:pt x="88226" y="987245"/>
                  </a:lnTo>
                  <a:lnTo>
                    <a:pt x="104439" y="944380"/>
                  </a:lnTo>
                  <a:lnTo>
                    <a:pt x="121918" y="902154"/>
                  </a:lnTo>
                  <a:lnTo>
                    <a:pt x="140638" y="860589"/>
                  </a:lnTo>
                  <a:lnTo>
                    <a:pt x="160577" y="819710"/>
                  </a:lnTo>
                  <a:lnTo>
                    <a:pt x="181711" y="779539"/>
                  </a:lnTo>
                  <a:lnTo>
                    <a:pt x="204018" y="740099"/>
                  </a:lnTo>
                  <a:lnTo>
                    <a:pt x="227473" y="701414"/>
                  </a:lnTo>
                  <a:lnTo>
                    <a:pt x="252055" y="663507"/>
                  </a:lnTo>
                  <a:lnTo>
                    <a:pt x="277739" y="626401"/>
                  </a:lnTo>
                  <a:lnTo>
                    <a:pt x="304502" y="590119"/>
                  </a:lnTo>
                  <a:lnTo>
                    <a:pt x="332322" y="554685"/>
                  </a:lnTo>
                  <a:lnTo>
                    <a:pt x="361174" y="520121"/>
                  </a:lnTo>
                  <a:lnTo>
                    <a:pt x="391037" y="486451"/>
                  </a:lnTo>
                  <a:lnTo>
                    <a:pt x="421886" y="453698"/>
                  </a:lnTo>
                  <a:lnTo>
                    <a:pt x="453698" y="421886"/>
                  </a:lnTo>
                  <a:lnTo>
                    <a:pt x="486451" y="391037"/>
                  </a:lnTo>
                  <a:lnTo>
                    <a:pt x="520121" y="361174"/>
                  </a:lnTo>
                  <a:lnTo>
                    <a:pt x="554685" y="332322"/>
                  </a:lnTo>
                  <a:lnTo>
                    <a:pt x="590119" y="304502"/>
                  </a:lnTo>
                  <a:lnTo>
                    <a:pt x="626401" y="277739"/>
                  </a:lnTo>
                  <a:lnTo>
                    <a:pt x="663507" y="252055"/>
                  </a:lnTo>
                  <a:lnTo>
                    <a:pt x="701414" y="227473"/>
                  </a:lnTo>
                  <a:lnTo>
                    <a:pt x="740099" y="204018"/>
                  </a:lnTo>
                  <a:lnTo>
                    <a:pt x="779539" y="181711"/>
                  </a:lnTo>
                  <a:lnTo>
                    <a:pt x="819710" y="160577"/>
                  </a:lnTo>
                  <a:lnTo>
                    <a:pt x="860589" y="140638"/>
                  </a:lnTo>
                  <a:lnTo>
                    <a:pt x="902154" y="121918"/>
                  </a:lnTo>
                  <a:lnTo>
                    <a:pt x="944380" y="104439"/>
                  </a:lnTo>
                  <a:lnTo>
                    <a:pt x="987245" y="88226"/>
                  </a:lnTo>
                  <a:lnTo>
                    <a:pt x="1030726" y="73300"/>
                  </a:lnTo>
                  <a:lnTo>
                    <a:pt x="1074799" y="59686"/>
                  </a:lnTo>
                  <a:lnTo>
                    <a:pt x="1119441" y="47407"/>
                  </a:lnTo>
                  <a:lnTo>
                    <a:pt x="1164629" y="36485"/>
                  </a:lnTo>
                  <a:lnTo>
                    <a:pt x="1210339" y="26944"/>
                  </a:lnTo>
                  <a:lnTo>
                    <a:pt x="1256550" y="18808"/>
                  </a:lnTo>
                  <a:lnTo>
                    <a:pt x="1303236" y="12099"/>
                  </a:lnTo>
                  <a:lnTo>
                    <a:pt x="1350376" y="6840"/>
                  </a:lnTo>
                  <a:lnTo>
                    <a:pt x="1397945" y="3055"/>
                  </a:lnTo>
                  <a:lnTo>
                    <a:pt x="1445922" y="767"/>
                  </a:lnTo>
                  <a:lnTo>
                    <a:pt x="1494282" y="0"/>
                  </a:lnTo>
                  <a:lnTo>
                    <a:pt x="1542641" y="767"/>
                  </a:lnTo>
                  <a:lnTo>
                    <a:pt x="1590618" y="3055"/>
                  </a:lnTo>
                  <a:lnTo>
                    <a:pt x="1638187" y="6840"/>
                  </a:lnTo>
                  <a:lnTo>
                    <a:pt x="1685327" y="12099"/>
                  </a:lnTo>
                  <a:lnTo>
                    <a:pt x="1732013" y="18808"/>
                  </a:lnTo>
                  <a:lnTo>
                    <a:pt x="1778224" y="26944"/>
                  </a:lnTo>
                  <a:lnTo>
                    <a:pt x="1823934" y="36485"/>
                  </a:lnTo>
                  <a:lnTo>
                    <a:pt x="1869122" y="47407"/>
                  </a:lnTo>
                  <a:lnTo>
                    <a:pt x="1913764" y="59686"/>
                  </a:lnTo>
                  <a:lnTo>
                    <a:pt x="1957837" y="73300"/>
                  </a:lnTo>
                  <a:lnTo>
                    <a:pt x="2001318" y="88226"/>
                  </a:lnTo>
                  <a:lnTo>
                    <a:pt x="2044183" y="104439"/>
                  </a:lnTo>
                  <a:lnTo>
                    <a:pt x="2086409" y="121918"/>
                  </a:lnTo>
                  <a:lnTo>
                    <a:pt x="2127974" y="140638"/>
                  </a:lnTo>
                  <a:lnTo>
                    <a:pt x="2168853" y="160577"/>
                  </a:lnTo>
                  <a:lnTo>
                    <a:pt x="2209024" y="181711"/>
                  </a:lnTo>
                  <a:lnTo>
                    <a:pt x="2248464" y="204018"/>
                  </a:lnTo>
                  <a:lnTo>
                    <a:pt x="2287149" y="227473"/>
                  </a:lnTo>
                  <a:lnTo>
                    <a:pt x="2325056" y="252055"/>
                  </a:lnTo>
                  <a:lnTo>
                    <a:pt x="2362162" y="277739"/>
                  </a:lnTo>
                  <a:lnTo>
                    <a:pt x="2398444" y="304502"/>
                  </a:lnTo>
                  <a:lnTo>
                    <a:pt x="2433878" y="332322"/>
                  </a:lnTo>
                  <a:lnTo>
                    <a:pt x="2468442" y="361174"/>
                  </a:lnTo>
                  <a:lnTo>
                    <a:pt x="2502112" y="391037"/>
                  </a:lnTo>
                  <a:lnTo>
                    <a:pt x="2534865" y="421886"/>
                  </a:lnTo>
                  <a:lnTo>
                    <a:pt x="2566677" y="453698"/>
                  </a:lnTo>
                  <a:lnTo>
                    <a:pt x="2597526" y="486451"/>
                  </a:lnTo>
                  <a:lnTo>
                    <a:pt x="2627389" y="520121"/>
                  </a:lnTo>
                  <a:lnTo>
                    <a:pt x="2656241" y="554685"/>
                  </a:lnTo>
                  <a:lnTo>
                    <a:pt x="2684061" y="590119"/>
                  </a:lnTo>
                  <a:lnTo>
                    <a:pt x="2710824" y="626401"/>
                  </a:lnTo>
                  <a:lnTo>
                    <a:pt x="2736508" y="663507"/>
                  </a:lnTo>
                  <a:lnTo>
                    <a:pt x="2761090" y="701414"/>
                  </a:lnTo>
                  <a:lnTo>
                    <a:pt x="2784545" y="740099"/>
                  </a:lnTo>
                  <a:lnTo>
                    <a:pt x="2806852" y="779539"/>
                  </a:lnTo>
                  <a:lnTo>
                    <a:pt x="2827986" y="819710"/>
                  </a:lnTo>
                  <a:lnTo>
                    <a:pt x="2847925" y="860589"/>
                  </a:lnTo>
                  <a:lnTo>
                    <a:pt x="2866645" y="902154"/>
                  </a:lnTo>
                  <a:lnTo>
                    <a:pt x="2884124" y="944380"/>
                  </a:lnTo>
                  <a:lnTo>
                    <a:pt x="2900337" y="987245"/>
                  </a:lnTo>
                  <a:lnTo>
                    <a:pt x="2915263" y="1030726"/>
                  </a:lnTo>
                  <a:lnTo>
                    <a:pt x="2928877" y="1074799"/>
                  </a:lnTo>
                  <a:lnTo>
                    <a:pt x="2941156" y="1119441"/>
                  </a:lnTo>
                  <a:lnTo>
                    <a:pt x="2952078" y="1164629"/>
                  </a:lnTo>
                  <a:lnTo>
                    <a:pt x="2961619" y="1210339"/>
                  </a:lnTo>
                  <a:lnTo>
                    <a:pt x="2969755" y="1256550"/>
                  </a:lnTo>
                  <a:lnTo>
                    <a:pt x="2976464" y="1303236"/>
                  </a:lnTo>
                  <a:lnTo>
                    <a:pt x="2981723" y="1350376"/>
                  </a:lnTo>
                  <a:lnTo>
                    <a:pt x="2985508" y="1397945"/>
                  </a:lnTo>
                  <a:lnTo>
                    <a:pt x="2987796" y="1445922"/>
                  </a:lnTo>
                  <a:lnTo>
                    <a:pt x="2988564" y="1494281"/>
                  </a:lnTo>
                  <a:lnTo>
                    <a:pt x="2987796" y="1542641"/>
                  </a:lnTo>
                  <a:lnTo>
                    <a:pt x="2985508" y="1590618"/>
                  </a:lnTo>
                  <a:lnTo>
                    <a:pt x="2981723" y="1638187"/>
                  </a:lnTo>
                  <a:lnTo>
                    <a:pt x="2976464" y="1685327"/>
                  </a:lnTo>
                  <a:lnTo>
                    <a:pt x="2969755" y="1732013"/>
                  </a:lnTo>
                  <a:lnTo>
                    <a:pt x="2961619" y="1778224"/>
                  </a:lnTo>
                  <a:lnTo>
                    <a:pt x="2952078" y="1823934"/>
                  </a:lnTo>
                  <a:lnTo>
                    <a:pt x="2941156" y="1869122"/>
                  </a:lnTo>
                  <a:lnTo>
                    <a:pt x="2928877" y="1913764"/>
                  </a:lnTo>
                  <a:lnTo>
                    <a:pt x="2915263" y="1957837"/>
                  </a:lnTo>
                  <a:lnTo>
                    <a:pt x="2900337" y="2001318"/>
                  </a:lnTo>
                  <a:lnTo>
                    <a:pt x="2884124" y="2044183"/>
                  </a:lnTo>
                  <a:lnTo>
                    <a:pt x="2866645" y="2086409"/>
                  </a:lnTo>
                  <a:lnTo>
                    <a:pt x="2847925" y="2127974"/>
                  </a:lnTo>
                  <a:lnTo>
                    <a:pt x="2827986" y="2168853"/>
                  </a:lnTo>
                  <a:lnTo>
                    <a:pt x="2806852" y="2209024"/>
                  </a:lnTo>
                  <a:lnTo>
                    <a:pt x="2784545" y="2248464"/>
                  </a:lnTo>
                  <a:lnTo>
                    <a:pt x="2761090" y="2287149"/>
                  </a:lnTo>
                  <a:lnTo>
                    <a:pt x="2736508" y="2325056"/>
                  </a:lnTo>
                  <a:lnTo>
                    <a:pt x="2710824" y="2362162"/>
                  </a:lnTo>
                  <a:lnTo>
                    <a:pt x="2684061" y="2398444"/>
                  </a:lnTo>
                  <a:lnTo>
                    <a:pt x="2656241" y="2433878"/>
                  </a:lnTo>
                  <a:lnTo>
                    <a:pt x="2627389" y="2468442"/>
                  </a:lnTo>
                  <a:lnTo>
                    <a:pt x="2597526" y="2502112"/>
                  </a:lnTo>
                  <a:lnTo>
                    <a:pt x="2566677" y="2534865"/>
                  </a:lnTo>
                  <a:lnTo>
                    <a:pt x="2534865" y="2566677"/>
                  </a:lnTo>
                  <a:lnTo>
                    <a:pt x="2502112" y="2597526"/>
                  </a:lnTo>
                  <a:lnTo>
                    <a:pt x="2468442" y="2627389"/>
                  </a:lnTo>
                  <a:lnTo>
                    <a:pt x="2433878" y="2656241"/>
                  </a:lnTo>
                  <a:lnTo>
                    <a:pt x="2398444" y="2684061"/>
                  </a:lnTo>
                  <a:lnTo>
                    <a:pt x="2362162" y="2710824"/>
                  </a:lnTo>
                  <a:lnTo>
                    <a:pt x="2325056" y="2736508"/>
                  </a:lnTo>
                  <a:lnTo>
                    <a:pt x="2287149" y="2761090"/>
                  </a:lnTo>
                  <a:lnTo>
                    <a:pt x="2248464" y="2784545"/>
                  </a:lnTo>
                  <a:lnTo>
                    <a:pt x="2209024" y="2806852"/>
                  </a:lnTo>
                  <a:lnTo>
                    <a:pt x="2168853" y="2827986"/>
                  </a:lnTo>
                  <a:lnTo>
                    <a:pt x="2127974" y="2847925"/>
                  </a:lnTo>
                  <a:lnTo>
                    <a:pt x="2086409" y="2866645"/>
                  </a:lnTo>
                  <a:lnTo>
                    <a:pt x="2044183" y="2884124"/>
                  </a:lnTo>
                  <a:lnTo>
                    <a:pt x="2001318" y="2900337"/>
                  </a:lnTo>
                  <a:lnTo>
                    <a:pt x="1957837" y="2915263"/>
                  </a:lnTo>
                  <a:lnTo>
                    <a:pt x="1913764" y="2928877"/>
                  </a:lnTo>
                  <a:lnTo>
                    <a:pt x="1869122" y="2941156"/>
                  </a:lnTo>
                  <a:lnTo>
                    <a:pt x="1823934" y="2952078"/>
                  </a:lnTo>
                  <a:lnTo>
                    <a:pt x="1778224" y="2961619"/>
                  </a:lnTo>
                  <a:lnTo>
                    <a:pt x="1732013" y="2969755"/>
                  </a:lnTo>
                  <a:lnTo>
                    <a:pt x="1685327" y="2976464"/>
                  </a:lnTo>
                  <a:lnTo>
                    <a:pt x="1638187" y="2981723"/>
                  </a:lnTo>
                  <a:lnTo>
                    <a:pt x="1590618" y="2985508"/>
                  </a:lnTo>
                  <a:lnTo>
                    <a:pt x="1542641" y="2987796"/>
                  </a:lnTo>
                  <a:lnTo>
                    <a:pt x="1494282" y="2988564"/>
                  </a:lnTo>
                  <a:lnTo>
                    <a:pt x="1445922" y="2987796"/>
                  </a:lnTo>
                  <a:lnTo>
                    <a:pt x="1397945" y="2985508"/>
                  </a:lnTo>
                  <a:lnTo>
                    <a:pt x="1350376" y="2981723"/>
                  </a:lnTo>
                  <a:lnTo>
                    <a:pt x="1303236" y="2976464"/>
                  </a:lnTo>
                  <a:lnTo>
                    <a:pt x="1256550" y="2969755"/>
                  </a:lnTo>
                  <a:lnTo>
                    <a:pt x="1210339" y="2961619"/>
                  </a:lnTo>
                  <a:lnTo>
                    <a:pt x="1164629" y="2952078"/>
                  </a:lnTo>
                  <a:lnTo>
                    <a:pt x="1119441" y="2941156"/>
                  </a:lnTo>
                  <a:lnTo>
                    <a:pt x="1074799" y="2928877"/>
                  </a:lnTo>
                  <a:lnTo>
                    <a:pt x="1030726" y="2915263"/>
                  </a:lnTo>
                  <a:lnTo>
                    <a:pt x="987245" y="2900337"/>
                  </a:lnTo>
                  <a:lnTo>
                    <a:pt x="944380" y="2884124"/>
                  </a:lnTo>
                  <a:lnTo>
                    <a:pt x="902154" y="2866645"/>
                  </a:lnTo>
                  <a:lnTo>
                    <a:pt x="860589" y="2847925"/>
                  </a:lnTo>
                  <a:lnTo>
                    <a:pt x="819710" y="2827986"/>
                  </a:lnTo>
                  <a:lnTo>
                    <a:pt x="779539" y="2806852"/>
                  </a:lnTo>
                  <a:lnTo>
                    <a:pt x="740099" y="2784545"/>
                  </a:lnTo>
                  <a:lnTo>
                    <a:pt x="701414" y="2761090"/>
                  </a:lnTo>
                  <a:lnTo>
                    <a:pt x="663507" y="2736508"/>
                  </a:lnTo>
                  <a:lnTo>
                    <a:pt x="626401" y="2710824"/>
                  </a:lnTo>
                  <a:lnTo>
                    <a:pt x="590119" y="2684061"/>
                  </a:lnTo>
                  <a:lnTo>
                    <a:pt x="554685" y="2656241"/>
                  </a:lnTo>
                  <a:lnTo>
                    <a:pt x="520121" y="2627389"/>
                  </a:lnTo>
                  <a:lnTo>
                    <a:pt x="486451" y="2597526"/>
                  </a:lnTo>
                  <a:lnTo>
                    <a:pt x="453698" y="2566677"/>
                  </a:lnTo>
                  <a:lnTo>
                    <a:pt x="421886" y="2534865"/>
                  </a:lnTo>
                  <a:lnTo>
                    <a:pt x="391037" y="2502112"/>
                  </a:lnTo>
                  <a:lnTo>
                    <a:pt x="361174" y="2468442"/>
                  </a:lnTo>
                  <a:lnTo>
                    <a:pt x="332322" y="2433878"/>
                  </a:lnTo>
                  <a:lnTo>
                    <a:pt x="304502" y="2398444"/>
                  </a:lnTo>
                  <a:lnTo>
                    <a:pt x="277739" y="2362162"/>
                  </a:lnTo>
                  <a:lnTo>
                    <a:pt x="252055" y="2325056"/>
                  </a:lnTo>
                  <a:lnTo>
                    <a:pt x="227473" y="2287149"/>
                  </a:lnTo>
                  <a:lnTo>
                    <a:pt x="204018" y="2248464"/>
                  </a:lnTo>
                  <a:lnTo>
                    <a:pt x="181711" y="2209024"/>
                  </a:lnTo>
                  <a:lnTo>
                    <a:pt x="160577" y="2168853"/>
                  </a:lnTo>
                  <a:lnTo>
                    <a:pt x="140638" y="2127974"/>
                  </a:lnTo>
                  <a:lnTo>
                    <a:pt x="121918" y="2086409"/>
                  </a:lnTo>
                  <a:lnTo>
                    <a:pt x="104439" y="2044183"/>
                  </a:lnTo>
                  <a:lnTo>
                    <a:pt x="88226" y="2001318"/>
                  </a:lnTo>
                  <a:lnTo>
                    <a:pt x="73300" y="1957837"/>
                  </a:lnTo>
                  <a:lnTo>
                    <a:pt x="59686" y="1913764"/>
                  </a:lnTo>
                  <a:lnTo>
                    <a:pt x="47407" y="1869122"/>
                  </a:lnTo>
                  <a:lnTo>
                    <a:pt x="36485" y="1823934"/>
                  </a:lnTo>
                  <a:lnTo>
                    <a:pt x="26944" y="1778224"/>
                  </a:lnTo>
                  <a:lnTo>
                    <a:pt x="18808" y="1732013"/>
                  </a:lnTo>
                  <a:lnTo>
                    <a:pt x="12099" y="1685327"/>
                  </a:lnTo>
                  <a:lnTo>
                    <a:pt x="6840" y="1638187"/>
                  </a:lnTo>
                  <a:lnTo>
                    <a:pt x="3055" y="1590618"/>
                  </a:lnTo>
                  <a:lnTo>
                    <a:pt x="767" y="1542641"/>
                  </a:lnTo>
                  <a:lnTo>
                    <a:pt x="0" y="1494281"/>
                  </a:lnTo>
                  <a:close/>
                </a:path>
              </a:pathLst>
            </a:custGeom>
            <a:ln w="9144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161532" y="3293363"/>
              <a:ext cx="2393441" cy="58293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268212" y="3575303"/>
              <a:ext cx="2180082" cy="58293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713220" y="3857243"/>
              <a:ext cx="1290066" cy="58293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40196" y="4139183"/>
              <a:ext cx="2436113" cy="58293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627876" y="4421123"/>
              <a:ext cx="1459229" cy="58293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295644" y="4703063"/>
              <a:ext cx="2122170" cy="58293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499860" y="4985003"/>
              <a:ext cx="1649730" cy="582929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6292977" y="3352927"/>
            <a:ext cx="2047239" cy="2037714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-1270" algn="ctr">
              <a:lnSpc>
                <a:spcPct val="88100"/>
              </a:lnSpc>
              <a:spcBef>
                <a:spcPts val="400"/>
              </a:spcBef>
            </a:pPr>
            <a:r>
              <a:rPr sz="2100" spc="90" dirty="0">
                <a:solidFill>
                  <a:srgbClr val="FFFFFF"/>
                </a:solidFill>
                <a:latin typeface="Cambria"/>
                <a:cs typeface="Cambria"/>
              </a:rPr>
              <a:t>An </a:t>
            </a:r>
            <a:r>
              <a:rPr sz="2100" spc="114" dirty="0">
                <a:solidFill>
                  <a:srgbClr val="FFFFFF"/>
                </a:solidFill>
                <a:latin typeface="Cambria"/>
                <a:cs typeface="Cambria"/>
              </a:rPr>
              <a:t>example </a:t>
            </a:r>
            <a:r>
              <a:rPr sz="2100" spc="3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100" spc="85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100" spc="-4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55" dirty="0">
                <a:solidFill>
                  <a:srgbClr val="FFFFFF"/>
                </a:solidFill>
                <a:latin typeface="Cambria"/>
                <a:cs typeface="Cambria"/>
              </a:rPr>
              <a:t>more </a:t>
            </a:r>
            <a:r>
              <a:rPr sz="2100" spc="110" dirty="0">
                <a:solidFill>
                  <a:srgbClr val="FFFFFF"/>
                </a:solidFill>
                <a:latin typeface="Cambria"/>
                <a:cs typeface="Cambria"/>
              </a:rPr>
              <a:t>complex </a:t>
            </a:r>
            <a:r>
              <a:rPr sz="21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80" dirty="0">
                <a:solidFill>
                  <a:srgbClr val="FFFFFF"/>
                </a:solidFill>
                <a:latin typeface="Cambria"/>
                <a:cs typeface="Cambria"/>
              </a:rPr>
              <a:t>editing </a:t>
            </a:r>
            <a:r>
              <a:rPr sz="21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30" dirty="0">
                <a:solidFill>
                  <a:srgbClr val="FFFFFF"/>
                </a:solidFill>
                <a:latin typeface="Cambria"/>
                <a:cs typeface="Cambria"/>
              </a:rPr>
              <a:t>instruction</a:t>
            </a:r>
            <a:r>
              <a:rPr sz="21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40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1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4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100" spc="-4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20" dirty="0">
                <a:solidFill>
                  <a:srgbClr val="FFFFFF"/>
                </a:solidFill>
                <a:latin typeface="Cambria"/>
                <a:cs typeface="Cambria"/>
              </a:rPr>
              <a:t>EAS/390</a:t>
            </a:r>
            <a:endParaRPr sz="2100">
              <a:latin typeface="Cambria"/>
              <a:cs typeface="Cambria"/>
            </a:endParaRPr>
          </a:p>
          <a:p>
            <a:pPr marL="167640" marR="162560" algn="ctr">
              <a:lnSpc>
                <a:spcPts val="2220"/>
              </a:lnSpc>
              <a:spcBef>
                <a:spcPts val="20"/>
              </a:spcBef>
            </a:pPr>
            <a:r>
              <a:rPr sz="2100" spc="35" dirty="0">
                <a:solidFill>
                  <a:srgbClr val="FFFFFF"/>
                </a:solidFill>
                <a:latin typeface="Cambria"/>
                <a:cs typeface="Cambria"/>
              </a:rPr>
              <a:t>Translate</a:t>
            </a:r>
            <a:r>
              <a:rPr sz="21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-30" dirty="0">
                <a:solidFill>
                  <a:srgbClr val="FFFFFF"/>
                </a:solidFill>
                <a:latin typeface="Cambria"/>
                <a:cs typeface="Cambria"/>
              </a:rPr>
              <a:t>(TR) </a:t>
            </a:r>
            <a:r>
              <a:rPr sz="2100" spc="-4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30" dirty="0">
                <a:solidFill>
                  <a:srgbClr val="FFFFFF"/>
                </a:solidFill>
                <a:latin typeface="Cambria"/>
                <a:cs typeface="Cambria"/>
              </a:rPr>
              <a:t>instruction</a:t>
            </a:r>
            <a:endParaRPr sz="2100">
              <a:latin typeface="Cambria"/>
              <a:cs typeface="Cambria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413" y="200355"/>
            <a:ext cx="286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8393" y="652068"/>
            <a:ext cx="2742572" cy="4522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96870" y="500888"/>
            <a:ext cx="2757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Input/Output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478" y="1917710"/>
            <a:ext cx="7134859" cy="298894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Variety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of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approaches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taken:</a:t>
            </a:r>
            <a:endParaRPr sz="20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Isolated</a:t>
            </a:r>
            <a:r>
              <a:rPr sz="1800" spc="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programmed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I/O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90" dirty="0">
                <a:solidFill>
                  <a:srgbClr val="585858"/>
                </a:solidFill>
                <a:latin typeface="Cambria"/>
                <a:cs typeface="Cambria"/>
              </a:rPr>
              <a:t>Memory-mapped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programmed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I/O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114" dirty="0">
                <a:solidFill>
                  <a:srgbClr val="585858"/>
                </a:solidFill>
                <a:latin typeface="Cambria"/>
                <a:cs typeface="Cambria"/>
              </a:rPr>
              <a:t>DMA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Use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an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I/O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processor</a:t>
            </a:r>
            <a:endParaRPr sz="18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B86FB8"/>
              </a:buClr>
              <a:buFont typeface="Wingdings"/>
              <a:buChar char=""/>
            </a:pPr>
            <a:endParaRPr sz="1700">
              <a:latin typeface="Cambria"/>
              <a:cs typeface="Cambria"/>
            </a:endParaRPr>
          </a:p>
          <a:p>
            <a:pPr marL="240665" marR="5080" indent="-228600" algn="just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Many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implementations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provide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only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a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few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I/O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instructions, </a:t>
            </a:r>
            <a:r>
              <a:rPr sz="2000" spc="-4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mbria"/>
                <a:cs typeface="Cambria"/>
              </a:rPr>
              <a:t>with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specific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actions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specified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585858"/>
                </a:solidFill>
                <a:latin typeface="Cambria"/>
                <a:cs typeface="Cambria"/>
              </a:rPr>
              <a:t>by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585858"/>
                </a:solidFill>
                <a:latin typeface="Cambria"/>
                <a:cs typeface="Cambria"/>
              </a:rPr>
              <a:t>parameters,</a:t>
            </a:r>
            <a:r>
              <a:rPr sz="2000" spc="-1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rgbClr val="585858"/>
                </a:solidFill>
                <a:latin typeface="Cambria"/>
                <a:cs typeface="Cambria"/>
              </a:rPr>
              <a:t>codes,</a:t>
            </a:r>
            <a:r>
              <a:rPr sz="2000" spc="-114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or </a:t>
            </a:r>
            <a:r>
              <a:rPr sz="2000" spc="-4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585858"/>
                </a:solidFill>
                <a:latin typeface="Cambria"/>
                <a:cs typeface="Cambria"/>
              </a:rPr>
              <a:t>command</a:t>
            </a:r>
            <a:r>
              <a:rPr sz="2000" spc="25" dirty="0">
                <a:solidFill>
                  <a:srgbClr val="585858"/>
                </a:solidFill>
                <a:latin typeface="Cambria"/>
                <a:cs typeface="Cambria"/>
              </a:rPr>
              <a:t> words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9799" y="5053972"/>
            <a:ext cx="1947932" cy="144400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193" y="202692"/>
            <a:ext cx="3494404" cy="1009650"/>
            <a:chOff x="109193" y="202692"/>
            <a:chExt cx="3494404" cy="1009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193" y="472236"/>
              <a:ext cx="1519612" cy="4522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6464" y="202692"/>
              <a:ext cx="2177034" cy="10096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825" y="321005"/>
            <a:ext cx="32245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0" dirty="0"/>
              <a:t>System</a:t>
            </a:r>
            <a:r>
              <a:rPr spc="35" dirty="0"/>
              <a:t> </a:t>
            </a:r>
            <a:r>
              <a:rPr spc="125" dirty="0"/>
              <a:t>Control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4762" y="1299958"/>
            <a:ext cx="8291195" cy="4994275"/>
            <a:chOff x="-4762" y="1299958"/>
            <a:chExt cx="8291195" cy="499427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99958"/>
              <a:ext cx="8286006" cy="49941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391412"/>
              <a:ext cx="7581899" cy="3581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333500"/>
              <a:ext cx="8229600" cy="48783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1335024"/>
              <a:ext cx="8229600" cy="4876800"/>
            </a:xfrm>
            <a:custGeom>
              <a:avLst/>
              <a:gdLst/>
              <a:ahLst/>
              <a:cxnLst/>
              <a:rect l="l" t="t" r="r" b="b"/>
              <a:pathLst>
                <a:path w="8229600" h="4876800">
                  <a:moveTo>
                    <a:pt x="0" y="414527"/>
                  </a:moveTo>
                  <a:lnTo>
                    <a:pt x="2788" y="366177"/>
                  </a:lnTo>
                  <a:lnTo>
                    <a:pt x="10948" y="319466"/>
                  </a:lnTo>
                  <a:lnTo>
                    <a:pt x="24167" y="274707"/>
                  </a:lnTo>
                  <a:lnTo>
                    <a:pt x="42134" y="232210"/>
                  </a:lnTo>
                  <a:lnTo>
                    <a:pt x="64538" y="192285"/>
                  </a:lnTo>
                  <a:lnTo>
                    <a:pt x="91069" y="155243"/>
                  </a:lnTo>
                  <a:lnTo>
                    <a:pt x="121415" y="121396"/>
                  </a:lnTo>
                  <a:lnTo>
                    <a:pt x="155264" y="91053"/>
                  </a:lnTo>
                  <a:lnTo>
                    <a:pt x="192307" y="64526"/>
                  </a:lnTo>
                  <a:lnTo>
                    <a:pt x="232232" y="42125"/>
                  </a:lnTo>
                  <a:lnTo>
                    <a:pt x="274727" y="24161"/>
                  </a:lnTo>
                  <a:lnTo>
                    <a:pt x="319482" y="10945"/>
                  </a:lnTo>
                  <a:lnTo>
                    <a:pt x="366186" y="2788"/>
                  </a:lnTo>
                  <a:lnTo>
                    <a:pt x="414528" y="0"/>
                  </a:lnTo>
                  <a:lnTo>
                    <a:pt x="7815072" y="0"/>
                  </a:lnTo>
                  <a:lnTo>
                    <a:pt x="7863422" y="2788"/>
                  </a:lnTo>
                  <a:lnTo>
                    <a:pt x="7910133" y="10945"/>
                  </a:lnTo>
                  <a:lnTo>
                    <a:pt x="7954892" y="24161"/>
                  </a:lnTo>
                  <a:lnTo>
                    <a:pt x="7997389" y="42125"/>
                  </a:lnTo>
                  <a:lnTo>
                    <a:pt x="8037314" y="64526"/>
                  </a:lnTo>
                  <a:lnTo>
                    <a:pt x="8074356" y="91053"/>
                  </a:lnTo>
                  <a:lnTo>
                    <a:pt x="8108203" y="121396"/>
                  </a:lnTo>
                  <a:lnTo>
                    <a:pt x="8138546" y="155243"/>
                  </a:lnTo>
                  <a:lnTo>
                    <a:pt x="8165073" y="192285"/>
                  </a:lnTo>
                  <a:lnTo>
                    <a:pt x="8187474" y="232210"/>
                  </a:lnTo>
                  <a:lnTo>
                    <a:pt x="8205438" y="274707"/>
                  </a:lnTo>
                  <a:lnTo>
                    <a:pt x="8218654" y="319466"/>
                  </a:lnTo>
                  <a:lnTo>
                    <a:pt x="8226811" y="366177"/>
                  </a:lnTo>
                  <a:lnTo>
                    <a:pt x="8229600" y="414527"/>
                  </a:lnTo>
                  <a:lnTo>
                    <a:pt x="8229600" y="4462272"/>
                  </a:lnTo>
                  <a:lnTo>
                    <a:pt x="8226811" y="4510613"/>
                  </a:lnTo>
                  <a:lnTo>
                    <a:pt x="8218654" y="4557317"/>
                  </a:lnTo>
                  <a:lnTo>
                    <a:pt x="8205438" y="4602072"/>
                  </a:lnTo>
                  <a:lnTo>
                    <a:pt x="8187474" y="4644567"/>
                  </a:lnTo>
                  <a:lnTo>
                    <a:pt x="8165073" y="4684492"/>
                  </a:lnTo>
                  <a:lnTo>
                    <a:pt x="8138546" y="4721535"/>
                  </a:lnTo>
                  <a:lnTo>
                    <a:pt x="8108203" y="4755384"/>
                  </a:lnTo>
                  <a:lnTo>
                    <a:pt x="8074356" y="4785730"/>
                  </a:lnTo>
                  <a:lnTo>
                    <a:pt x="8037314" y="4812261"/>
                  </a:lnTo>
                  <a:lnTo>
                    <a:pt x="7997389" y="4834665"/>
                  </a:lnTo>
                  <a:lnTo>
                    <a:pt x="7954892" y="4852632"/>
                  </a:lnTo>
                  <a:lnTo>
                    <a:pt x="7910133" y="4865851"/>
                  </a:lnTo>
                  <a:lnTo>
                    <a:pt x="7863422" y="4874011"/>
                  </a:lnTo>
                  <a:lnTo>
                    <a:pt x="7815072" y="4876800"/>
                  </a:lnTo>
                  <a:lnTo>
                    <a:pt x="414528" y="4876800"/>
                  </a:lnTo>
                  <a:lnTo>
                    <a:pt x="366186" y="4874011"/>
                  </a:lnTo>
                  <a:lnTo>
                    <a:pt x="319482" y="4865851"/>
                  </a:lnTo>
                  <a:lnTo>
                    <a:pt x="274727" y="4852632"/>
                  </a:lnTo>
                  <a:lnTo>
                    <a:pt x="232232" y="4834665"/>
                  </a:lnTo>
                  <a:lnTo>
                    <a:pt x="192307" y="4812261"/>
                  </a:lnTo>
                  <a:lnTo>
                    <a:pt x="155264" y="4785730"/>
                  </a:lnTo>
                  <a:lnTo>
                    <a:pt x="121415" y="4755384"/>
                  </a:lnTo>
                  <a:lnTo>
                    <a:pt x="91069" y="4721535"/>
                  </a:lnTo>
                  <a:lnTo>
                    <a:pt x="64538" y="4684492"/>
                  </a:lnTo>
                  <a:lnTo>
                    <a:pt x="42134" y="4644567"/>
                  </a:lnTo>
                  <a:lnTo>
                    <a:pt x="24167" y="4602072"/>
                  </a:lnTo>
                  <a:lnTo>
                    <a:pt x="10948" y="4557317"/>
                  </a:lnTo>
                  <a:lnTo>
                    <a:pt x="2788" y="4510613"/>
                  </a:lnTo>
                  <a:lnTo>
                    <a:pt x="0" y="4462272"/>
                  </a:lnTo>
                  <a:lnTo>
                    <a:pt x="0" y="414527"/>
                  </a:lnTo>
                  <a:close/>
                </a:path>
              </a:pathLst>
            </a:custGeom>
            <a:ln w="9144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636" y="2510027"/>
              <a:ext cx="7953756" cy="35493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6784" y="2593860"/>
              <a:ext cx="6874764" cy="8762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4215" y="2552700"/>
              <a:ext cx="7819643" cy="341528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05740" y="2554224"/>
              <a:ext cx="7818120" cy="3413760"/>
            </a:xfrm>
            <a:custGeom>
              <a:avLst/>
              <a:gdLst/>
              <a:ahLst/>
              <a:cxnLst/>
              <a:rect l="l" t="t" r="r" b="b"/>
              <a:pathLst>
                <a:path w="7818120" h="3413760">
                  <a:moveTo>
                    <a:pt x="0" y="358393"/>
                  </a:moveTo>
                  <a:lnTo>
                    <a:pt x="3272" y="309776"/>
                  </a:lnTo>
                  <a:lnTo>
                    <a:pt x="12803" y="263142"/>
                  </a:lnTo>
                  <a:lnTo>
                    <a:pt x="28167" y="218920"/>
                  </a:lnTo>
                  <a:lnTo>
                    <a:pt x="48937" y="177536"/>
                  </a:lnTo>
                  <a:lnTo>
                    <a:pt x="74685" y="139419"/>
                  </a:lnTo>
                  <a:lnTo>
                    <a:pt x="104984" y="104997"/>
                  </a:lnTo>
                  <a:lnTo>
                    <a:pt x="139408" y="74697"/>
                  </a:lnTo>
                  <a:lnTo>
                    <a:pt x="177529" y="48946"/>
                  </a:lnTo>
                  <a:lnTo>
                    <a:pt x="218920" y="28174"/>
                  </a:lnTo>
                  <a:lnTo>
                    <a:pt x="263154" y="12807"/>
                  </a:lnTo>
                  <a:lnTo>
                    <a:pt x="309805" y="3273"/>
                  </a:lnTo>
                  <a:lnTo>
                    <a:pt x="358444" y="0"/>
                  </a:lnTo>
                  <a:lnTo>
                    <a:pt x="7459726" y="0"/>
                  </a:lnTo>
                  <a:lnTo>
                    <a:pt x="7508343" y="3273"/>
                  </a:lnTo>
                  <a:lnTo>
                    <a:pt x="7554977" y="12807"/>
                  </a:lnTo>
                  <a:lnTo>
                    <a:pt x="7599199" y="28174"/>
                  </a:lnTo>
                  <a:lnTo>
                    <a:pt x="7640583" y="48946"/>
                  </a:lnTo>
                  <a:lnTo>
                    <a:pt x="7678700" y="74697"/>
                  </a:lnTo>
                  <a:lnTo>
                    <a:pt x="7713122" y="104997"/>
                  </a:lnTo>
                  <a:lnTo>
                    <a:pt x="7743422" y="139419"/>
                  </a:lnTo>
                  <a:lnTo>
                    <a:pt x="7769173" y="177536"/>
                  </a:lnTo>
                  <a:lnTo>
                    <a:pt x="7789945" y="218920"/>
                  </a:lnTo>
                  <a:lnTo>
                    <a:pt x="7805312" y="263142"/>
                  </a:lnTo>
                  <a:lnTo>
                    <a:pt x="7814846" y="309776"/>
                  </a:lnTo>
                  <a:lnTo>
                    <a:pt x="7818119" y="358393"/>
                  </a:lnTo>
                  <a:lnTo>
                    <a:pt x="7818119" y="3055315"/>
                  </a:lnTo>
                  <a:lnTo>
                    <a:pt x="7814846" y="3103954"/>
                  </a:lnTo>
                  <a:lnTo>
                    <a:pt x="7805312" y="3150605"/>
                  </a:lnTo>
                  <a:lnTo>
                    <a:pt x="7789945" y="3194839"/>
                  </a:lnTo>
                  <a:lnTo>
                    <a:pt x="7769173" y="3236230"/>
                  </a:lnTo>
                  <a:lnTo>
                    <a:pt x="7743422" y="3274351"/>
                  </a:lnTo>
                  <a:lnTo>
                    <a:pt x="7713122" y="3308775"/>
                  </a:lnTo>
                  <a:lnTo>
                    <a:pt x="7678700" y="3339074"/>
                  </a:lnTo>
                  <a:lnTo>
                    <a:pt x="7640583" y="3364822"/>
                  </a:lnTo>
                  <a:lnTo>
                    <a:pt x="7599199" y="3385592"/>
                  </a:lnTo>
                  <a:lnTo>
                    <a:pt x="7554977" y="3400956"/>
                  </a:lnTo>
                  <a:lnTo>
                    <a:pt x="7508343" y="3410487"/>
                  </a:lnTo>
                  <a:lnTo>
                    <a:pt x="7459726" y="3413760"/>
                  </a:lnTo>
                  <a:lnTo>
                    <a:pt x="358444" y="3413760"/>
                  </a:lnTo>
                  <a:lnTo>
                    <a:pt x="309805" y="3410487"/>
                  </a:lnTo>
                  <a:lnTo>
                    <a:pt x="263154" y="3400956"/>
                  </a:lnTo>
                  <a:lnTo>
                    <a:pt x="218920" y="3385592"/>
                  </a:lnTo>
                  <a:lnTo>
                    <a:pt x="177529" y="3364822"/>
                  </a:lnTo>
                  <a:lnTo>
                    <a:pt x="139408" y="3339074"/>
                  </a:lnTo>
                  <a:lnTo>
                    <a:pt x="104984" y="3308775"/>
                  </a:lnTo>
                  <a:lnTo>
                    <a:pt x="74685" y="3274351"/>
                  </a:lnTo>
                  <a:lnTo>
                    <a:pt x="48937" y="3236230"/>
                  </a:lnTo>
                  <a:lnTo>
                    <a:pt x="28167" y="3194839"/>
                  </a:lnTo>
                  <a:lnTo>
                    <a:pt x="12803" y="3150605"/>
                  </a:lnTo>
                  <a:lnTo>
                    <a:pt x="3272" y="3103954"/>
                  </a:lnTo>
                  <a:lnTo>
                    <a:pt x="0" y="3055315"/>
                  </a:lnTo>
                  <a:lnTo>
                    <a:pt x="0" y="358393"/>
                  </a:lnTo>
                  <a:close/>
                </a:path>
              </a:pathLst>
            </a:custGeom>
            <a:ln w="9144">
              <a:solidFill>
                <a:srgbClr val="99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5947" y="3733800"/>
              <a:ext cx="7533132" cy="20772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6804" y="3767353"/>
              <a:ext cx="4751832" cy="6202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9955" y="3771900"/>
              <a:ext cx="7408164" cy="195224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81152" y="1475359"/>
            <a:ext cx="7146290" cy="269240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88200"/>
              </a:lnSpc>
              <a:spcBef>
                <a:spcPts val="365"/>
              </a:spcBef>
            </a:pPr>
            <a:r>
              <a:rPr sz="1900" spc="20" dirty="0">
                <a:solidFill>
                  <a:srgbClr val="FFFFFF"/>
                </a:solidFill>
                <a:latin typeface="Cambria"/>
                <a:cs typeface="Cambria"/>
              </a:rPr>
              <a:t>Instructions</a:t>
            </a:r>
            <a:r>
              <a:rPr sz="19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mbria"/>
                <a:cs typeface="Cambria"/>
              </a:rPr>
              <a:t>that</a:t>
            </a:r>
            <a:r>
              <a:rPr sz="19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Cambria"/>
                <a:cs typeface="Cambria"/>
              </a:rPr>
              <a:t>can</a:t>
            </a:r>
            <a:r>
              <a:rPr sz="19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170" dirty="0">
                <a:solidFill>
                  <a:srgbClr val="FFFFFF"/>
                </a:solidFill>
                <a:latin typeface="Cambria"/>
                <a:cs typeface="Cambria"/>
              </a:rPr>
              <a:t>be</a:t>
            </a:r>
            <a:r>
              <a:rPr sz="19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Cambria"/>
                <a:cs typeface="Cambria"/>
              </a:rPr>
              <a:t>executed</a:t>
            </a:r>
            <a:r>
              <a:rPr sz="19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FFFFFF"/>
                </a:solidFill>
                <a:latin typeface="Cambria"/>
                <a:cs typeface="Cambria"/>
              </a:rPr>
              <a:t>only</a:t>
            </a:r>
            <a:r>
              <a:rPr sz="19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FFFFFF"/>
                </a:solidFill>
                <a:latin typeface="Cambria"/>
                <a:cs typeface="Cambria"/>
              </a:rPr>
              <a:t>while</a:t>
            </a:r>
            <a:r>
              <a:rPr sz="19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9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FFFFFF"/>
                </a:solidFill>
                <a:latin typeface="Cambria"/>
                <a:cs typeface="Cambria"/>
              </a:rPr>
              <a:t>processor</a:t>
            </a:r>
            <a:r>
              <a:rPr sz="19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19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19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1900" spc="-4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FFFFFF"/>
                </a:solidFill>
                <a:latin typeface="Cambria"/>
                <a:cs typeface="Cambria"/>
              </a:rPr>
              <a:t>certain</a:t>
            </a:r>
            <a:r>
              <a:rPr sz="19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95" dirty="0">
                <a:solidFill>
                  <a:srgbClr val="FFFFFF"/>
                </a:solidFill>
                <a:latin typeface="Cambria"/>
                <a:cs typeface="Cambria"/>
              </a:rPr>
              <a:t>privileged</a:t>
            </a:r>
            <a:r>
              <a:rPr sz="19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FFFFFF"/>
                </a:solidFill>
                <a:latin typeface="Cambria"/>
                <a:cs typeface="Cambria"/>
              </a:rPr>
              <a:t>state</a:t>
            </a:r>
            <a:r>
              <a:rPr sz="19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FFFFFF"/>
                </a:solidFill>
                <a:latin typeface="Cambria"/>
                <a:cs typeface="Cambria"/>
              </a:rPr>
              <a:t>or</a:t>
            </a:r>
            <a:r>
              <a:rPr sz="19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19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FFFFFF"/>
                </a:solidFill>
                <a:latin typeface="Cambria"/>
                <a:cs typeface="Cambria"/>
              </a:rPr>
              <a:t>executing</a:t>
            </a:r>
            <a:r>
              <a:rPr sz="19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9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FFFFFF"/>
                </a:solidFill>
                <a:latin typeface="Cambria"/>
                <a:cs typeface="Cambria"/>
              </a:rPr>
              <a:t>program</a:t>
            </a:r>
            <a:r>
              <a:rPr sz="19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19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9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90" dirty="0">
                <a:solidFill>
                  <a:srgbClr val="FFFFFF"/>
                </a:solidFill>
                <a:latin typeface="Cambria"/>
                <a:cs typeface="Cambria"/>
              </a:rPr>
              <a:t>special </a:t>
            </a:r>
            <a:r>
              <a:rPr sz="1900" spc="95" dirty="0">
                <a:solidFill>
                  <a:srgbClr val="FFFFFF"/>
                </a:solidFill>
                <a:latin typeface="Cambria"/>
                <a:cs typeface="Cambria"/>
              </a:rPr>
              <a:t> privileged</a:t>
            </a:r>
            <a:r>
              <a:rPr sz="19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FFFFFF"/>
                </a:solidFill>
                <a:latin typeface="Cambria"/>
                <a:cs typeface="Cambria"/>
              </a:rPr>
              <a:t>area</a:t>
            </a:r>
            <a:r>
              <a:rPr sz="19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9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80" dirty="0">
                <a:solidFill>
                  <a:srgbClr val="FFFFFF"/>
                </a:solidFill>
                <a:latin typeface="Cambria"/>
                <a:cs typeface="Cambria"/>
              </a:rPr>
              <a:t>memory</a:t>
            </a:r>
            <a:endParaRPr sz="1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00">
              <a:latin typeface="Cambria"/>
              <a:cs typeface="Cambria"/>
            </a:endParaRPr>
          </a:p>
          <a:p>
            <a:pPr marL="201930" marR="533400">
              <a:lnSpc>
                <a:spcPts val="2020"/>
              </a:lnSpc>
            </a:pPr>
            <a:r>
              <a:rPr sz="1900" spc="65" dirty="0">
                <a:solidFill>
                  <a:srgbClr val="FFFFFF"/>
                </a:solidFill>
                <a:latin typeface="Cambria"/>
                <a:cs typeface="Cambria"/>
              </a:rPr>
              <a:t>Typically</a:t>
            </a:r>
            <a:r>
              <a:rPr sz="19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FFFFFF"/>
                </a:solidFill>
                <a:latin typeface="Cambria"/>
                <a:cs typeface="Cambria"/>
              </a:rPr>
              <a:t>these</a:t>
            </a:r>
            <a:r>
              <a:rPr sz="19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FFFFFF"/>
                </a:solidFill>
                <a:latin typeface="Cambria"/>
                <a:cs typeface="Cambria"/>
              </a:rPr>
              <a:t>instructions</a:t>
            </a:r>
            <a:r>
              <a:rPr sz="19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45" dirty="0">
                <a:solidFill>
                  <a:srgbClr val="FFFFFF"/>
                </a:solidFill>
                <a:latin typeface="Cambria"/>
                <a:cs typeface="Cambria"/>
              </a:rPr>
              <a:t>are</a:t>
            </a:r>
            <a:r>
              <a:rPr sz="19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FFFFFF"/>
                </a:solidFill>
                <a:latin typeface="Cambria"/>
                <a:cs typeface="Cambria"/>
              </a:rPr>
              <a:t>reserved</a:t>
            </a:r>
            <a:r>
              <a:rPr sz="19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FFFFFF"/>
                </a:solidFill>
                <a:latin typeface="Cambria"/>
                <a:cs typeface="Cambria"/>
              </a:rPr>
              <a:t>for</a:t>
            </a:r>
            <a:r>
              <a:rPr sz="19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9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FFFFFF"/>
                </a:solidFill>
                <a:latin typeface="Cambria"/>
                <a:cs typeface="Cambria"/>
              </a:rPr>
              <a:t>use</a:t>
            </a:r>
            <a:r>
              <a:rPr sz="19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9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4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900" spc="-4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FFFFFF"/>
                </a:solidFill>
                <a:latin typeface="Cambria"/>
                <a:cs typeface="Cambria"/>
              </a:rPr>
              <a:t>operating</a:t>
            </a:r>
            <a:r>
              <a:rPr sz="19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55" dirty="0">
                <a:solidFill>
                  <a:srgbClr val="FFFFFF"/>
                </a:solidFill>
                <a:latin typeface="Cambria"/>
                <a:cs typeface="Cambria"/>
              </a:rPr>
              <a:t>system</a:t>
            </a:r>
            <a:endParaRPr sz="19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50">
              <a:latin typeface="Cambria"/>
              <a:cs typeface="Cambria"/>
            </a:endParaRPr>
          </a:p>
          <a:p>
            <a:pPr marL="362585">
              <a:lnSpc>
                <a:spcPct val="100000"/>
              </a:lnSpc>
            </a:pPr>
            <a:r>
              <a:rPr sz="1900" spc="90" dirty="0">
                <a:solidFill>
                  <a:srgbClr val="FFFFFF"/>
                </a:solidFill>
                <a:latin typeface="Cambria"/>
                <a:cs typeface="Cambria"/>
              </a:rPr>
              <a:t>Examples</a:t>
            </a:r>
            <a:r>
              <a:rPr sz="19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3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9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60" dirty="0">
                <a:solidFill>
                  <a:srgbClr val="FFFFFF"/>
                </a:solidFill>
                <a:latin typeface="Cambria"/>
                <a:cs typeface="Cambria"/>
              </a:rPr>
              <a:t>system</a:t>
            </a:r>
            <a:r>
              <a:rPr sz="19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30" dirty="0">
                <a:solidFill>
                  <a:srgbClr val="FFFFFF"/>
                </a:solidFill>
                <a:latin typeface="Cambria"/>
                <a:cs typeface="Cambria"/>
              </a:rPr>
              <a:t>control</a:t>
            </a:r>
            <a:r>
              <a:rPr sz="19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spc="50" dirty="0">
                <a:solidFill>
                  <a:srgbClr val="FFFFFF"/>
                </a:solidFill>
                <a:latin typeface="Cambria"/>
                <a:cs typeface="Cambria"/>
              </a:rPr>
              <a:t>operations:</a:t>
            </a:r>
            <a:endParaRPr sz="1900">
              <a:latin typeface="Cambria"/>
              <a:cs typeface="Cambr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91058" y="4644897"/>
            <a:ext cx="2327910" cy="890905"/>
            <a:chOff x="591058" y="4644897"/>
            <a:chExt cx="2327910" cy="890905"/>
          </a:xfrm>
        </p:grpSpPr>
        <p:sp>
          <p:nvSpPr>
            <p:cNvPr id="20" name="object 20"/>
            <p:cNvSpPr/>
            <p:nvPr/>
          </p:nvSpPr>
          <p:spPr>
            <a:xfrm>
              <a:off x="597408" y="4651247"/>
              <a:ext cx="2315210" cy="878205"/>
            </a:xfrm>
            <a:custGeom>
              <a:avLst/>
              <a:gdLst/>
              <a:ahLst/>
              <a:cxnLst/>
              <a:rect l="l" t="t" r="r" b="b"/>
              <a:pathLst>
                <a:path w="2315210" h="878204">
                  <a:moveTo>
                    <a:pt x="2222754" y="0"/>
                  </a:moveTo>
                  <a:lnTo>
                    <a:pt x="92176" y="0"/>
                  </a:lnTo>
                  <a:lnTo>
                    <a:pt x="56294" y="7244"/>
                  </a:lnTo>
                  <a:lnTo>
                    <a:pt x="26995" y="27003"/>
                  </a:lnTo>
                  <a:lnTo>
                    <a:pt x="7242" y="56310"/>
                  </a:lnTo>
                  <a:lnTo>
                    <a:pt x="0" y="92201"/>
                  </a:lnTo>
                  <a:lnTo>
                    <a:pt x="0" y="785621"/>
                  </a:lnTo>
                  <a:lnTo>
                    <a:pt x="7242" y="821513"/>
                  </a:lnTo>
                  <a:lnTo>
                    <a:pt x="26995" y="850820"/>
                  </a:lnTo>
                  <a:lnTo>
                    <a:pt x="56294" y="870579"/>
                  </a:lnTo>
                  <a:lnTo>
                    <a:pt x="92176" y="877823"/>
                  </a:lnTo>
                  <a:lnTo>
                    <a:pt x="2222754" y="877823"/>
                  </a:lnTo>
                  <a:lnTo>
                    <a:pt x="2258645" y="870579"/>
                  </a:lnTo>
                  <a:lnTo>
                    <a:pt x="2287952" y="850820"/>
                  </a:lnTo>
                  <a:lnTo>
                    <a:pt x="2307711" y="821513"/>
                  </a:lnTo>
                  <a:lnTo>
                    <a:pt x="2314956" y="785621"/>
                  </a:lnTo>
                  <a:lnTo>
                    <a:pt x="2314956" y="92201"/>
                  </a:lnTo>
                  <a:lnTo>
                    <a:pt x="2307711" y="56310"/>
                  </a:lnTo>
                  <a:lnTo>
                    <a:pt x="2287952" y="27003"/>
                  </a:lnTo>
                  <a:lnTo>
                    <a:pt x="2258645" y="7244"/>
                  </a:lnTo>
                  <a:lnTo>
                    <a:pt x="222275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7408" y="4651247"/>
              <a:ext cx="2315210" cy="878205"/>
            </a:xfrm>
            <a:custGeom>
              <a:avLst/>
              <a:gdLst/>
              <a:ahLst/>
              <a:cxnLst/>
              <a:rect l="l" t="t" r="r" b="b"/>
              <a:pathLst>
                <a:path w="2315210" h="878204">
                  <a:moveTo>
                    <a:pt x="0" y="92201"/>
                  </a:moveTo>
                  <a:lnTo>
                    <a:pt x="7242" y="56310"/>
                  </a:lnTo>
                  <a:lnTo>
                    <a:pt x="26995" y="27003"/>
                  </a:lnTo>
                  <a:lnTo>
                    <a:pt x="56294" y="7244"/>
                  </a:lnTo>
                  <a:lnTo>
                    <a:pt x="92176" y="0"/>
                  </a:lnTo>
                  <a:lnTo>
                    <a:pt x="2222754" y="0"/>
                  </a:lnTo>
                  <a:lnTo>
                    <a:pt x="2258645" y="7244"/>
                  </a:lnTo>
                  <a:lnTo>
                    <a:pt x="2287952" y="27003"/>
                  </a:lnTo>
                  <a:lnTo>
                    <a:pt x="2307711" y="56310"/>
                  </a:lnTo>
                  <a:lnTo>
                    <a:pt x="2314956" y="92201"/>
                  </a:lnTo>
                  <a:lnTo>
                    <a:pt x="2314956" y="785621"/>
                  </a:lnTo>
                  <a:lnTo>
                    <a:pt x="2307711" y="821513"/>
                  </a:lnTo>
                  <a:lnTo>
                    <a:pt x="2287952" y="850820"/>
                  </a:lnTo>
                  <a:lnTo>
                    <a:pt x="2258645" y="870579"/>
                  </a:lnTo>
                  <a:lnTo>
                    <a:pt x="2222754" y="877823"/>
                  </a:lnTo>
                  <a:lnTo>
                    <a:pt x="92176" y="877823"/>
                  </a:lnTo>
                  <a:lnTo>
                    <a:pt x="56294" y="870579"/>
                  </a:lnTo>
                  <a:lnTo>
                    <a:pt x="26995" y="850820"/>
                  </a:lnTo>
                  <a:lnTo>
                    <a:pt x="7242" y="821513"/>
                  </a:lnTo>
                  <a:lnTo>
                    <a:pt x="0" y="785621"/>
                  </a:lnTo>
                  <a:lnTo>
                    <a:pt x="0" y="92201"/>
                  </a:lnTo>
                  <a:close/>
                </a:path>
              </a:pathLst>
            </a:custGeom>
            <a:ln w="12192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88035" y="4789423"/>
            <a:ext cx="2131695" cy="5721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065" marR="5080" algn="ctr">
              <a:lnSpc>
                <a:spcPct val="88100"/>
              </a:lnSpc>
              <a:spcBef>
                <a:spcPts val="280"/>
              </a:spcBef>
            </a:pPr>
            <a:r>
              <a:rPr sz="1300" spc="95" dirty="0">
                <a:latin typeface="Cambria"/>
                <a:cs typeface="Cambria"/>
              </a:rPr>
              <a:t>A</a:t>
            </a:r>
            <a:r>
              <a:rPr sz="1300" spc="20" dirty="0">
                <a:latin typeface="Cambria"/>
                <a:cs typeface="Cambria"/>
              </a:rPr>
              <a:t> </a:t>
            </a:r>
            <a:r>
              <a:rPr sz="1300" spc="35" dirty="0">
                <a:latin typeface="Cambria"/>
                <a:cs typeface="Cambria"/>
              </a:rPr>
              <a:t>system</a:t>
            </a:r>
            <a:r>
              <a:rPr sz="1300" spc="40" dirty="0">
                <a:latin typeface="Cambria"/>
                <a:cs typeface="Cambria"/>
              </a:rPr>
              <a:t> </a:t>
            </a:r>
            <a:r>
              <a:rPr sz="1300" spc="20" dirty="0">
                <a:latin typeface="Cambria"/>
                <a:cs typeface="Cambria"/>
              </a:rPr>
              <a:t>control</a:t>
            </a:r>
            <a:r>
              <a:rPr sz="1300" spc="25" dirty="0">
                <a:latin typeface="Cambria"/>
                <a:cs typeface="Cambria"/>
              </a:rPr>
              <a:t> </a:t>
            </a:r>
            <a:r>
              <a:rPr sz="1300" spc="15" dirty="0">
                <a:latin typeface="Cambria"/>
                <a:cs typeface="Cambria"/>
              </a:rPr>
              <a:t>instruction </a:t>
            </a:r>
            <a:r>
              <a:rPr sz="1300" spc="-270" dirty="0">
                <a:latin typeface="Cambria"/>
                <a:cs typeface="Cambria"/>
              </a:rPr>
              <a:t> </a:t>
            </a:r>
            <a:r>
              <a:rPr sz="1300" spc="40" dirty="0">
                <a:latin typeface="Cambria"/>
                <a:cs typeface="Cambria"/>
              </a:rPr>
              <a:t>may read </a:t>
            </a:r>
            <a:r>
              <a:rPr sz="1300" spc="25" dirty="0">
                <a:latin typeface="Cambria"/>
                <a:cs typeface="Cambria"/>
              </a:rPr>
              <a:t>or alter </a:t>
            </a:r>
            <a:r>
              <a:rPr sz="1300" spc="50" dirty="0">
                <a:latin typeface="Cambria"/>
                <a:cs typeface="Cambria"/>
              </a:rPr>
              <a:t>a </a:t>
            </a:r>
            <a:r>
              <a:rPr sz="1300" spc="15" dirty="0">
                <a:latin typeface="Cambria"/>
                <a:cs typeface="Cambria"/>
              </a:rPr>
              <a:t>control </a:t>
            </a:r>
            <a:r>
              <a:rPr sz="1300" spc="20" dirty="0">
                <a:latin typeface="Cambria"/>
                <a:cs typeface="Cambria"/>
              </a:rPr>
              <a:t> </a:t>
            </a:r>
            <a:r>
              <a:rPr sz="1300" spc="35" dirty="0">
                <a:latin typeface="Cambria"/>
                <a:cs typeface="Cambria"/>
              </a:rPr>
              <a:t>register</a:t>
            </a:r>
            <a:endParaRPr sz="1300">
              <a:latin typeface="Cambria"/>
              <a:cs typeface="Cambr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947161" y="4644897"/>
            <a:ext cx="2327910" cy="890905"/>
            <a:chOff x="2947161" y="4644897"/>
            <a:chExt cx="2327910" cy="890905"/>
          </a:xfrm>
        </p:grpSpPr>
        <p:sp>
          <p:nvSpPr>
            <p:cNvPr id="24" name="object 24"/>
            <p:cNvSpPr/>
            <p:nvPr/>
          </p:nvSpPr>
          <p:spPr>
            <a:xfrm>
              <a:off x="2953511" y="4651247"/>
              <a:ext cx="2315210" cy="878205"/>
            </a:xfrm>
            <a:custGeom>
              <a:avLst/>
              <a:gdLst/>
              <a:ahLst/>
              <a:cxnLst/>
              <a:rect l="l" t="t" r="r" b="b"/>
              <a:pathLst>
                <a:path w="2315210" h="878204">
                  <a:moveTo>
                    <a:pt x="2222754" y="0"/>
                  </a:moveTo>
                  <a:lnTo>
                    <a:pt x="92201" y="0"/>
                  </a:lnTo>
                  <a:lnTo>
                    <a:pt x="56310" y="7244"/>
                  </a:lnTo>
                  <a:lnTo>
                    <a:pt x="27003" y="27003"/>
                  </a:lnTo>
                  <a:lnTo>
                    <a:pt x="7244" y="56310"/>
                  </a:lnTo>
                  <a:lnTo>
                    <a:pt x="0" y="92201"/>
                  </a:lnTo>
                  <a:lnTo>
                    <a:pt x="0" y="785621"/>
                  </a:lnTo>
                  <a:lnTo>
                    <a:pt x="7244" y="821513"/>
                  </a:lnTo>
                  <a:lnTo>
                    <a:pt x="27003" y="850820"/>
                  </a:lnTo>
                  <a:lnTo>
                    <a:pt x="56310" y="870579"/>
                  </a:lnTo>
                  <a:lnTo>
                    <a:pt x="92201" y="877823"/>
                  </a:lnTo>
                  <a:lnTo>
                    <a:pt x="2222754" y="877823"/>
                  </a:lnTo>
                  <a:lnTo>
                    <a:pt x="2258645" y="870579"/>
                  </a:lnTo>
                  <a:lnTo>
                    <a:pt x="2287952" y="850820"/>
                  </a:lnTo>
                  <a:lnTo>
                    <a:pt x="2307711" y="821513"/>
                  </a:lnTo>
                  <a:lnTo>
                    <a:pt x="2314955" y="785621"/>
                  </a:lnTo>
                  <a:lnTo>
                    <a:pt x="2314955" y="92201"/>
                  </a:lnTo>
                  <a:lnTo>
                    <a:pt x="2307711" y="56310"/>
                  </a:lnTo>
                  <a:lnTo>
                    <a:pt x="2287952" y="27003"/>
                  </a:lnTo>
                  <a:lnTo>
                    <a:pt x="2258645" y="7244"/>
                  </a:lnTo>
                  <a:lnTo>
                    <a:pt x="222275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53511" y="4651247"/>
              <a:ext cx="2315210" cy="878205"/>
            </a:xfrm>
            <a:custGeom>
              <a:avLst/>
              <a:gdLst/>
              <a:ahLst/>
              <a:cxnLst/>
              <a:rect l="l" t="t" r="r" b="b"/>
              <a:pathLst>
                <a:path w="2315210" h="878204">
                  <a:moveTo>
                    <a:pt x="0" y="92201"/>
                  </a:moveTo>
                  <a:lnTo>
                    <a:pt x="7244" y="56310"/>
                  </a:lnTo>
                  <a:lnTo>
                    <a:pt x="27003" y="27003"/>
                  </a:lnTo>
                  <a:lnTo>
                    <a:pt x="56310" y="7244"/>
                  </a:lnTo>
                  <a:lnTo>
                    <a:pt x="92201" y="0"/>
                  </a:lnTo>
                  <a:lnTo>
                    <a:pt x="2222754" y="0"/>
                  </a:lnTo>
                  <a:lnTo>
                    <a:pt x="2258645" y="7244"/>
                  </a:lnTo>
                  <a:lnTo>
                    <a:pt x="2287952" y="27003"/>
                  </a:lnTo>
                  <a:lnTo>
                    <a:pt x="2307711" y="56310"/>
                  </a:lnTo>
                  <a:lnTo>
                    <a:pt x="2314955" y="92201"/>
                  </a:lnTo>
                  <a:lnTo>
                    <a:pt x="2314955" y="785621"/>
                  </a:lnTo>
                  <a:lnTo>
                    <a:pt x="2307711" y="821513"/>
                  </a:lnTo>
                  <a:lnTo>
                    <a:pt x="2287952" y="850820"/>
                  </a:lnTo>
                  <a:lnTo>
                    <a:pt x="2258645" y="870579"/>
                  </a:lnTo>
                  <a:lnTo>
                    <a:pt x="2222754" y="877823"/>
                  </a:lnTo>
                  <a:lnTo>
                    <a:pt x="92201" y="877823"/>
                  </a:lnTo>
                  <a:lnTo>
                    <a:pt x="56310" y="870579"/>
                  </a:lnTo>
                  <a:lnTo>
                    <a:pt x="27003" y="850820"/>
                  </a:lnTo>
                  <a:lnTo>
                    <a:pt x="7244" y="821513"/>
                  </a:lnTo>
                  <a:lnTo>
                    <a:pt x="0" y="785621"/>
                  </a:lnTo>
                  <a:lnTo>
                    <a:pt x="0" y="92201"/>
                  </a:lnTo>
                  <a:close/>
                </a:path>
              </a:pathLst>
            </a:custGeom>
            <a:ln w="12192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053842" y="4789423"/>
            <a:ext cx="2111375" cy="5721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065" marR="5080" algn="ctr">
              <a:lnSpc>
                <a:spcPct val="88100"/>
              </a:lnSpc>
              <a:spcBef>
                <a:spcPts val="280"/>
              </a:spcBef>
            </a:pPr>
            <a:r>
              <a:rPr sz="1300" spc="50" dirty="0">
                <a:latin typeface="Cambria"/>
                <a:cs typeface="Cambria"/>
              </a:rPr>
              <a:t>An</a:t>
            </a:r>
            <a:r>
              <a:rPr sz="1300" spc="35" dirty="0">
                <a:latin typeface="Cambria"/>
                <a:cs typeface="Cambria"/>
              </a:rPr>
              <a:t> </a:t>
            </a:r>
            <a:r>
              <a:rPr sz="1300" spc="15" dirty="0">
                <a:latin typeface="Cambria"/>
                <a:cs typeface="Cambria"/>
              </a:rPr>
              <a:t>instruction</a:t>
            </a:r>
            <a:r>
              <a:rPr sz="1300" spc="30" dirty="0">
                <a:latin typeface="Cambria"/>
                <a:cs typeface="Cambria"/>
              </a:rPr>
              <a:t> </a:t>
            </a:r>
            <a:r>
              <a:rPr sz="1300" dirty="0">
                <a:latin typeface="Cambria"/>
                <a:cs typeface="Cambria"/>
              </a:rPr>
              <a:t>to</a:t>
            </a:r>
            <a:r>
              <a:rPr sz="1300" spc="30" dirty="0">
                <a:latin typeface="Cambria"/>
                <a:cs typeface="Cambria"/>
              </a:rPr>
              <a:t> </a:t>
            </a:r>
            <a:r>
              <a:rPr sz="1300" spc="45" dirty="0">
                <a:latin typeface="Cambria"/>
                <a:cs typeface="Cambria"/>
              </a:rPr>
              <a:t>read</a:t>
            </a:r>
            <a:r>
              <a:rPr sz="1300" spc="30" dirty="0">
                <a:latin typeface="Cambria"/>
                <a:cs typeface="Cambria"/>
              </a:rPr>
              <a:t> </a:t>
            </a:r>
            <a:r>
              <a:rPr sz="1300" spc="25" dirty="0">
                <a:latin typeface="Cambria"/>
                <a:cs typeface="Cambria"/>
              </a:rPr>
              <a:t>or </a:t>
            </a:r>
            <a:r>
              <a:rPr sz="1300" spc="30" dirty="0">
                <a:latin typeface="Cambria"/>
                <a:cs typeface="Cambria"/>
              </a:rPr>
              <a:t> </a:t>
            </a:r>
            <a:r>
              <a:rPr sz="1300" spc="40" dirty="0">
                <a:latin typeface="Cambria"/>
                <a:cs typeface="Cambria"/>
              </a:rPr>
              <a:t>modify </a:t>
            </a:r>
            <a:r>
              <a:rPr sz="1300" spc="50" dirty="0">
                <a:latin typeface="Cambria"/>
                <a:cs typeface="Cambria"/>
              </a:rPr>
              <a:t>a </a:t>
            </a:r>
            <a:r>
              <a:rPr sz="1300" spc="40" dirty="0">
                <a:latin typeface="Cambria"/>
                <a:cs typeface="Cambria"/>
              </a:rPr>
              <a:t>storage </a:t>
            </a:r>
            <a:r>
              <a:rPr sz="1300" spc="25" dirty="0">
                <a:latin typeface="Cambria"/>
                <a:cs typeface="Cambria"/>
              </a:rPr>
              <a:t>protection </a:t>
            </a:r>
            <a:r>
              <a:rPr sz="1300" spc="-275" dirty="0">
                <a:latin typeface="Cambria"/>
                <a:cs typeface="Cambria"/>
              </a:rPr>
              <a:t> </a:t>
            </a:r>
            <a:r>
              <a:rPr sz="1300" spc="50" dirty="0">
                <a:latin typeface="Cambria"/>
                <a:cs typeface="Cambria"/>
              </a:rPr>
              <a:t>key</a:t>
            </a:r>
            <a:endParaRPr sz="1300">
              <a:latin typeface="Cambria"/>
              <a:cs typeface="Cambri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303520" y="4645152"/>
            <a:ext cx="2327275" cy="890269"/>
            <a:chOff x="5303520" y="4645152"/>
            <a:chExt cx="2327275" cy="890269"/>
          </a:xfrm>
        </p:grpSpPr>
        <p:sp>
          <p:nvSpPr>
            <p:cNvPr id="28" name="object 28"/>
            <p:cNvSpPr/>
            <p:nvPr/>
          </p:nvSpPr>
          <p:spPr>
            <a:xfrm>
              <a:off x="5309616" y="4651248"/>
              <a:ext cx="2315210" cy="878205"/>
            </a:xfrm>
            <a:custGeom>
              <a:avLst/>
              <a:gdLst/>
              <a:ahLst/>
              <a:cxnLst/>
              <a:rect l="l" t="t" r="r" b="b"/>
              <a:pathLst>
                <a:path w="2315209" h="878204">
                  <a:moveTo>
                    <a:pt x="2222754" y="0"/>
                  </a:moveTo>
                  <a:lnTo>
                    <a:pt x="92201" y="0"/>
                  </a:lnTo>
                  <a:lnTo>
                    <a:pt x="56310" y="7244"/>
                  </a:lnTo>
                  <a:lnTo>
                    <a:pt x="27003" y="27003"/>
                  </a:lnTo>
                  <a:lnTo>
                    <a:pt x="7244" y="56310"/>
                  </a:lnTo>
                  <a:lnTo>
                    <a:pt x="0" y="92201"/>
                  </a:lnTo>
                  <a:lnTo>
                    <a:pt x="0" y="785621"/>
                  </a:lnTo>
                  <a:lnTo>
                    <a:pt x="7244" y="821513"/>
                  </a:lnTo>
                  <a:lnTo>
                    <a:pt x="27003" y="850820"/>
                  </a:lnTo>
                  <a:lnTo>
                    <a:pt x="56310" y="870579"/>
                  </a:lnTo>
                  <a:lnTo>
                    <a:pt x="92201" y="877823"/>
                  </a:lnTo>
                  <a:lnTo>
                    <a:pt x="2222754" y="877823"/>
                  </a:lnTo>
                  <a:lnTo>
                    <a:pt x="2258645" y="870579"/>
                  </a:lnTo>
                  <a:lnTo>
                    <a:pt x="2287952" y="850820"/>
                  </a:lnTo>
                  <a:lnTo>
                    <a:pt x="2307711" y="821513"/>
                  </a:lnTo>
                  <a:lnTo>
                    <a:pt x="2314956" y="785621"/>
                  </a:lnTo>
                  <a:lnTo>
                    <a:pt x="2314956" y="92201"/>
                  </a:lnTo>
                  <a:lnTo>
                    <a:pt x="2307711" y="56310"/>
                  </a:lnTo>
                  <a:lnTo>
                    <a:pt x="2287952" y="27003"/>
                  </a:lnTo>
                  <a:lnTo>
                    <a:pt x="2258645" y="7244"/>
                  </a:lnTo>
                  <a:lnTo>
                    <a:pt x="222275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09616" y="4651248"/>
              <a:ext cx="2315210" cy="878205"/>
            </a:xfrm>
            <a:custGeom>
              <a:avLst/>
              <a:gdLst/>
              <a:ahLst/>
              <a:cxnLst/>
              <a:rect l="l" t="t" r="r" b="b"/>
              <a:pathLst>
                <a:path w="2315209" h="878204">
                  <a:moveTo>
                    <a:pt x="0" y="92201"/>
                  </a:moveTo>
                  <a:lnTo>
                    <a:pt x="7244" y="56310"/>
                  </a:lnTo>
                  <a:lnTo>
                    <a:pt x="27003" y="27003"/>
                  </a:lnTo>
                  <a:lnTo>
                    <a:pt x="56310" y="7244"/>
                  </a:lnTo>
                  <a:lnTo>
                    <a:pt x="92201" y="0"/>
                  </a:lnTo>
                  <a:lnTo>
                    <a:pt x="2222754" y="0"/>
                  </a:lnTo>
                  <a:lnTo>
                    <a:pt x="2258645" y="7244"/>
                  </a:lnTo>
                  <a:lnTo>
                    <a:pt x="2287952" y="27003"/>
                  </a:lnTo>
                  <a:lnTo>
                    <a:pt x="2307711" y="56310"/>
                  </a:lnTo>
                  <a:lnTo>
                    <a:pt x="2314956" y="92201"/>
                  </a:lnTo>
                  <a:lnTo>
                    <a:pt x="2314956" y="785621"/>
                  </a:lnTo>
                  <a:lnTo>
                    <a:pt x="2307711" y="821513"/>
                  </a:lnTo>
                  <a:lnTo>
                    <a:pt x="2287952" y="850820"/>
                  </a:lnTo>
                  <a:lnTo>
                    <a:pt x="2258645" y="870579"/>
                  </a:lnTo>
                  <a:lnTo>
                    <a:pt x="2222754" y="877823"/>
                  </a:lnTo>
                  <a:lnTo>
                    <a:pt x="92201" y="877823"/>
                  </a:lnTo>
                  <a:lnTo>
                    <a:pt x="56310" y="870579"/>
                  </a:lnTo>
                  <a:lnTo>
                    <a:pt x="27003" y="850820"/>
                  </a:lnTo>
                  <a:lnTo>
                    <a:pt x="7244" y="821513"/>
                  </a:lnTo>
                  <a:lnTo>
                    <a:pt x="0" y="785621"/>
                  </a:lnTo>
                  <a:lnTo>
                    <a:pt x="0" y="92201"/>
                  </a:lnTo>
                  <a:close/>
                </a:path>
              </a:pathLst>
            </a:custGeom>
            <a:ln w="12192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454522" y="4789423"/>
            <a:ext cx="2024380" cy="5721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3175" algn="ctr">
              <a:lnSpc>
                <a:spcPct val="88100"/>
              </a:lnSpc>
              <a:spcBef>
                <a:spcPts val="280"/>
              </a:spcBef>
            </a:pPr>
            <a:r>
              <a:rPr sz="1300" spc="75" dirty="0">
                <a:latin typeface="Cambria"/>
                <a:cs typeface="Cambria"/>
              </a:rPr>
              <a:t>Access </a:t>
            </a:r>
            <a:r>
              <a:rPr sz="1300" dirty="0">
                <a:latin typeface="Cambria"/>
                <a:cs typeface="Cambria"/>
              </a:rPr>
              <a:t>to </a:t>
            </a:r>
            <a:r>
              <a:rPr sz="1300" spc="50" dirty="0">
                <a:latin typeface="Cambria"/>
                <a:cs typeface="Cambria"/>
              </a:rPr>
              <a:t>process </a:t>
            </a:r>
            <a:r>
              <a:rPr sz="1300" spc="20" dirty="0">
                <a:latin typeface="Cambria"/>
                <a:cs typeface="Cambria"/>
              </a:rPr>
              <a:t>control </a:t>
            </a:r>
            <a:r>
              <a:rPr sz="1300" spc="25" dirty="0">
                <a:latin typeface="Cambria"/>
                <a:cs typeface="Cambria"/>
              </a:rPr>
              <a:t> </a:t>
            </a:r>
            <a:r>
              <a:rPr sz="1300" spc="60" dirty="0">
                <a:latin typeface="Cambria"/>
                <a:cs typeface="Cambria"/>
              </a:rPr>
              <a:t>blocks </a:t>
            </a:r>
            <a:r>
              <a:rPr sz="1300" spc="15" dirty="0">
                <a:latin typeface="Cambria"/>
                <a:cs typeface="Cambria"/>
              </a:rPr>
              <a:t>in </a:t>
            </a:r>
            <a:r>
              <a:rPr sz="1300" spc="50" dirty="0">
                <a:latin typeface="Cambria"/>
                <a:cs typeface="Cambria"/>
              </a:rPr>
              <a:t>a </a:t>
            </a:r>
            <a:r>
              <a:rPr sz="1300" spc="55" dirty="0">
                <a:latin typeface="Cambria"/>
                <a:cs typeface="Cambria"/>
              </a:rPr>
              <a:t> </a:t>
            </a:r>
            <a:r>
              <a:rPr sz="1300" spc="35" dirty="0">
                <a:latin typeface="Cambria"/>
                <a:cs typeface="Cambria"/>
              </a:rPr>
              <a:t>multiprogramming</a:t>
            </a:r>
            <a:r>
              <a:rPr sz="1300" spc="-5" dirty="0">
                <a:latin typeface="Cambria"/>
                <a:cs typeface="Cambria"/>
              </a:rPr>
              <a:t> </a:t>
            </a:r>
            <a:r>
              <a:rPr sz="1300" spc="35" dirty="0">
                <a:latin typeface="Cambria"/>
                <a:cs typeface="Cambria"/>
              </a:rPr>
              <a:t>system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2523"/>
            <a:ext cx="4552950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013" y="500583"/>
            <a:ext cx="43967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27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60" dirty="0"/>
              <a:t>Transfer</a:t>
            </a:r>
            <a:r>
              <a:rPr sz="3600" spc="100" dirty="0"/>
              <a:t> </a:t>
            </a:r>
            <a:r>
              <a:rPr sz="3600" spc="50" dirty="0"/>
              <a:t>of</a:t>
            </a:r>
            <a:r>
              <a:rPr sz="3600" spc="100" dirty="0"/>
              <a:t> </a:t>
            </a:r>
            <a:r>
              <a:rPr sz="3600" spc="120" dirty="0"/>
              <a:t>Control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6478" y="1690186"/>
            <a:ext cx="6932295" cy="391795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Reasons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why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transfer-of-control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operations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are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required:</a:t>
            </a:r>
            <a:endParaRPr sz="20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-45" dirty="0">
                <a:solidFill>
                  <a:srgbClr val="585858"/>
                </a:solidFill>
                <a:latin typeface="Cambria"/>
                <a:cs typeface="Cambria"/>
              </a:rPr>
              <a:t>It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essential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65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able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execute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each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more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than</a:t>
            </a:r>
            <a:endParaRPr sz="1800">
              <a:latin typeface="Cambria"/>
              <a:cs typeface="Cambria"/>
            </a:endParaRPr>
          </a:p>
          <a:p>
            <a:pPr marL="469265">
              <a:lnSpc>
                <a:spcPct val="100000"/>
              </a:lnSpc>
            </a:pP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once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Virtually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all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programs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involve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some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decision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making</a:t>
            </a:r>
            <a:endParaRPr sz="1800">
              <a:latin typeface="Cambria"/>
              <a:cs typeface="Cambria"/>
            </a:endParaRPr>
          </a:p>
          <a:p>
            <a:pPr marL="469265" marR="103505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-45" dirty="0">
                <a:solidFill>
                  <a:srgbClr val="585858"/>
                </a:solidFill>
                <a:latin typeface="Cambria"/>
                <a:cs typeface="Cambria"/>
              </a:rPr>
              <a:t>It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helps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if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there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are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mechanisms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for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breaking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task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up 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into </a:t>
            </a:r>
            <a:r>
              <a:rPr sz="1800" spc="-38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smaller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5" dirty="0">
                <a:solidFill>
                  <a:srgbClr val="585858"/>
                </a:solidFill>
                <a:latin typeface="Cambria"/>
                <a:cs typeface="Cambria"/>
              </a:rPr>
              <a:t>pieces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mbria"/>
                <a:cs typeface="Cambria"/>
              </a:rPr>
              <a:t>that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can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65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worked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on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one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at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time</a:t>
            </a:r>
            <a:endParaRPr sz="18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har char=""/>
            </a:pPr>
            <a:endParaRPr sz="1700">
              <a:latin typeface="Cambria"/>
              <a:cs typeface="Cambria"/>
            </a:endParaRPr>
          </a:p>
          <a:p>
            <a:pPr marL="240665" marR="534670" indent="-228600">
              <a:lnSpc>
                <a:spcPct val="100000"/>
              </a:lnSpc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Most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common 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transfer-of-control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operations found 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in </a:t>
            </a:r>
            <a:r>
              <a:rPr sz="2000" spc="-4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r>
              <a:rPr sz="20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sets:</a:t>
            </a:r>
            <a:endParaRPr sz="20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25"/>
              </a:spcBef>
              <a:buClr>
                <a:srgbClr val="B86FB8"/>
              </a:buClr>
              <a:buSzPct val="74285"/>
              <a:buFont typeface="Wingdings"/>
              <a:buChar char=""/>
              <a:tabLst>
                <a:tab pos="469900" algn="l"/>
              </a:tabLst>
            </a:pPr>
            <a:r>
              <a:rPr sz="1750" spc="35" dirty="0">
                <a:solidFill>
                  <a:srgbClr val="585858"/>
                </a:solidFill>
                <a:latin typeface="Cambria"/>
                <a:cs typeface="Cambria"/>
              </a:rPr>
              <a:t>Branch</a:t>
            </a:r>
            <a:endParaRPr sz="175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4285"/>
              <a:buFont typeface="Wingdings"/>
              <a:buChar char=""/>
              <a:tabLst>
                <a:tab pos="469900" algn="l"/>
              </a:tabLst>
            </a:pPr>
            <a:r>
              <a:rPr sz="1750" spc="75" dirty="0">
                <a:solidFill>
                  <a:srgbClr val="585858"/>
                </a:solidFill>
                <a:latin typeface="Cambria"/>
                <a:cs typeface="Cambria"/>
              </a:rPr>
              <a:t>Skip</a:t>
            </a:r>
            <a:endParaRPr sz="175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25"/>
              </a:spcBef>
              <a:buClr>
                <a:srgbClr val="B86FB8"/>
              </a:buClr>
              <a:buSzPct val="74285"/>
              <a:buFont typeface="Wingdings"/>
              <a:buChar char=""/>
              <a:tabLst>
                <a:tab pos="469900" algn="l"/>
              </a:tabLst>
            </a:pPr>
            <a:r>
              <a:rPr sz="1750" spc="60" dirty="0">
                <a:solidFill>
                  <a:srgbClr val="585858"/>
                </a:solidFill>
                <a:latin typeface="Cambria"/>
                <a:cs typeface="Cambria"/>
              </a:rPr>
              <a:t>Procedure</a:t>
            </a:r>
            <a:r>
              <a:rPr sz="175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50" spc="75" dirty="0">
                <a:solidFill>
                  <a:srgbClr val="585858"/>
                </a:solidFill>
                <a:latin typeface="Cambria"/>
                <a:cs typeface="Cambria"/>
              </a:rPr>
              <a:t>call</a:t>
            </a:r>
            <a:endParaRPr sz="17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413" y="200355"/>
            <a:ext cx="8646160" cy="1009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70"/>
              </a:lnSpc>
              <a:spcBef>
                <a:spcPts val="100"/>
              </a:spcBef>
            </a:pPr>
            <a:r>
              <a:rPr sz="3600" b="1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endParaRPr sz="3600">
              <a:latin typeface="Times New Roman"/>
              <a:cs typeface="Times New Roman"/>
            </a:endParaRPr>
          </a:p>
          <a:p>
            <a:pPr marL="204470">
              <a:lnSpc>
                <a:spcPts val="3870"/>
              </a:lnSpc>
            </a:pPr>
            <a:r>
              <a:rPr sz="3600" spc="60" dirty="0">
                <a:solidFill>
                  <a:srgbClr val="FF0000"/>
                </a:solidFill>
                <a:latin typeface="Cambria"/>
                <a:cs typeface="Cambria"/>
              </a:rPr>
              <a:t>Transfer</a:t>
            </a:r>
            <a:r>
              <a:rPr sz="3600" spc="1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50" dirty="0">
                <a:solidFill>
                  <a:srgbClr val="FF0000"/>
                </a:solidFill>
                <a:latin typeface="Cambria"/>
                <a:cs typeface="Cambria"/>
              </a:rPr>
              <a:t>of</a:t>
            </a:r>
            <a:r>
              <a:rPr sz="3600" spc="1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125" dirty="0">
                <a:solidFill>
                  <a:srgbClr val="FF0000"/>
                </a:solidFill>
                <a:latin typeface="Cambria"/>
                <a:cs typeface="Cambria"/>
              </a:rPr>
              <a:t>Control</a:t>
            </a:r>
            <a:r>
              <a:rPr sz="3600" spc="11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50" dirty="0">
                <a:solidFill>
                  <a:srgbClr val="FF0000"/>
                </a:solidFill>
                <a:latin typeface="Cambria"/>
                <a:cs typeface="Cambria"/>
              </a:rPr>
              <a:t>(Branch</a:t>
            </a:r>
            <a:r>
              <a:rPr sz="3600" spc="1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600" spc="40" dirty="0">
                <a:solidFill>
                  <a:srgbClr val="FF0000"/>
                </a:solidFill>
                <a:latin typeface="Cambria"/>
                <a:cs typeface="Cambria"/>
              </a:rPr>
              <a:t>Instructions)</a:t>
            </a:r>
            <a:endParaRPr sz="36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7998" y="1795230"/>
            <a:ext cx="6446692" cy="45721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710" y="321360"/>
            <a:ext cx="7892306" cy="4522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Transfer</a:t>
            </a:r>
            <a:r>
              <a:rPr spc="90" dirty="0"/>
              <a:t> </a:t>
            </a:r>
            <a:r>
              <a:rPr spc="55" dirty="0"/>
              <a:t>of</a:t>
            </a:r>
            <a:r>
              <a:rPr spc="90" dirty="0"/>
              <a:t> </a:t>
            </a:r>
            <a:r>
              <a:rPr spc="125" dirty="0"/>
              <a:t>Control</a:t>
            </a:r>
            <a:r>
              <a:rPr spc="90" dirty="0"/>
              <a:t> </a:t>
            </a:r>
            <a:r>
              <a:rPr spc="114" dirty="0"/>
              <a:t>(Skip</a:t>
            </a:r>
            <a:r>
              <a:rPr spc="90" dirty="0"/>
              <a:t> </a:t>
            </a:r>
            <a:r>
              <a:rPr spc="45" dirty="0"/>
              <a:t>Instructions)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7535" y="1176527"/>
            <a:ext cx="4518660" cy="2321560"/>
            <a:chOff x="97535" y="1176527"/>
            <a:chExt cx="4518660" cy="2321560"/>
          </a:xfrm>
        </p:grpSpPr>
        <p:sp>
          <p:nvSpPr>
            <p:cNvPr id="5" name="object 5"/>
            <p:cNvSpPr/>
            <p:nvPr/>
          </p:nvSpPr>
          <p:spPr>
            <a:xfrm>
              <a:off x="3808476" y="2261742"/>
              <a:ext cx="807720" cy="103505"/>
            </a:xfrm>
            <a:custGeom>
              <a:avLst/>
              <a:gdLst/>
              <a:ahLst/>
              <a:cxnLst/>
              <a:rect l="l" t="t" r="r" b="b"/>
              <a:pathLst>
                <a:path w="807720" h="103505">
                  <a:moveTo>
                    <a:pt x="782102" y="51689"/>
                  </a:moveTo>
                  <a:lnTo>
                    <a:pt x="712215" y="92456"/>
                  </a:lnTo>
                  <a:lnTo>
                    <a:pt x="711200" y="96266"/>
                  </a:lnTo>
                  <a:lnTo>
                    <a:pt x="714756" y="102362"/>
                  </a:lnTo>
                  <a:lnTo>
                    <a:pt x="718565" y="103378"/>
                  </a:lnTo>
                  <a:lnTo>
                    <a:pt x="796321" y="58039"/>
                  </a:lnTo>
                  <a:lnTo>
                    <a:pt x="794638" y="58039"/>
                  </a:lnTo>
                  <a:lnTo>
                    <a:pt x="794638" y="57150"/>
                  </a:lnTo>
                  <a:lnTo>
                    <a:pt x="791463" y="57150"/>
                  </a:lnTo>
                  <a:lnTo>
                    <a:pt x="782102" y="51689"/>
                  </a:lnTo>
                  <a:close/>
                </a:path>
                <a:path w="807720" h="103505">
                  <a:moveTo>
                    <a:pt x="771216" y="45339"/>
                  </a:moveTo>
                  <a:lnTo>
                    <a:pt x="0" y="45339"/>
                  </a:lnTo>
                  <a:lnTo>
                    <a:pt x="0" y="58039"/>
                  </a:lnTo>
                  <a:lnTo>
                    <a:pt x="771216" y="58039"/>
                  </a:lnTo>
                  <a:lnTo>
                    <a:pt x="782102" y="51689"/>
                  </a:lnTo>
                  <a:lnTo>
                    <a:pt x="771216" y="45339"/>
                  </a:lnTo>
                  <a:close/>
                </a:path>
                <a:path w="807720" h="103505">
                  <a:moveTo>
                    <a:pt x="796321" y="45339"/>
                  </a:moveTo>
                  <a:lnTo>
                    <a:pt x="794638" y="45339"/>
                  </a:lnTo>
                  <a:lnTo>
                    <a:pt x="794638" y="58039"/>
                  </a:lnTo>
                  <a:lnTo>
                    <a:pt x="796321" y="58039"/>
                  </a:lnTo>
                  <a:lnTo>
                    <a:pt x="807212" y="51689"/>
                  </a:lnTo>
                  <a:lnTo>
                    <a:pt x="796321" y="45339"/>
                  </a:lnTo>
                  <a:close/>
                </a:path>
                <a:path w="807720" h="103505">
                  <a:moveTo>
                    <a:pt x="791463" y="46228"/>
                  </a:moveTo>
                  <a:lnTo>
                    <a:pt x="782102" y="51689"/>
                  </a:lnTo>
                  <a:lnTo>
                    <a:pt x="791463" y="57150"/>
                  </a:lnTo>
                  <a:lnTo>
                    <a:pt x="791463" y="46228"/>
                  </a:lnTo>
                  <a:close/>
                </a:path>
                <a:path w="807720" h="103505">
                  <a:moveTo>
                    <a:pt x="794638" y="46228"/>
                  </a:moveTo>
                  <a:lnTo>
                    <a:pt x="791463" y="46228"/>
                  </a:lnTo>
                  <a:lnTo>
                    <a:pt x="791463" y="57150"/>
                  </a:lnTo>
                  <a:lnTo>
                    <a:pt x="794638" y="57150"/>
                  </a:lnTo>
                  <a:lnTo>
                    <a:pt x="794638" y="46228"/>
                  </a:lnTo>
                  <a:close/>
                </a:path>
                <a:path w="807720" h="103505">
                  <a:moveTo>
                    <a:pt x="718565" y="0"/>
                  </a:moveTo>
                  <a:lnTo>
                    <a:pt x="714756" y="1016"/>
                  </a:lnTo>
                  <a:lnTo>
                    <a:pt x="711200" y="7112"/>
                  </a:lnTo>
                  <a:lnTo>
                    <a:pt x="712215" y="10922"/>
                  </a:lnTo>
                  <a:lnTo>
                    <a:pt x="782102" y="51689"/>
                  </a:lnTo>
                  <a:lnTo>
                    <a:pt x="791463" y="46228"/>
                  </a:lnTo>
                  <a:lnTo>
                    <a:pt x="794638" y="46228"/>
                  </a:lnTo>
                  <a:lnTo>
                    <a:pt x="794638" y="45339"/>
                  </a:lnTo>
                  <a:lnTo>
                    <a:pt x="796321" y="45339"/>
                  </a:lnTo>
                  <a:lnTo>
                    <a:pt x="718565" y="0"/>
                  </a:lnTo>
                  <a:close/>
                </a:path>
              </a:pathLst>
            </a:custGeom>
            <a:solidFill>
              <a:srgbClr val="66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5" y="1176527"/>
              <a:ext cx="3777996" cy="23210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115" y="1219199"/>
              <a:ext cx="3643884" cy="218694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67639" y="1220724"/>
            <a:ext cx="3642360" cy="2185670"/>
          </a:xfrm>
          <a:prstGeom prst="rect">
            <a:avLst/>
          </a:prstGeom>
          <a:ln w="9144">
            <a:solidFill>
              <a:srgbClr val="66669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Times New Roman"/>
              <a:cs typeface="Times New Roman"/>
            </a:endParaRPr>
          </a:p>
          <a:p>
            <a:pPr marL="1314450" marR="546735" indent="-760730">
              <a:lnSpc>
                <a:spcPts val="2330"/>
              </a:lnSpc>
            </a:pPr>
            <a:r>
              <a:rPr sz="2200" spc="75" dirty="0">
                <a:solidFill>
                  <a:srgbClr val="FFFFFF"/>
                </a:solidFill>
                <a:latin typeface="Cambria"/>
                <a:cs typeface="Cambria"/>
              </a:rPr>
              <a:t>Includes </a:t>
            </a:r>
            <a:r>
              <a:rPr sz="2200" spc="60" dirty="0">
                <a:solidFill>
                  <a:srgbClr val="FFFFFF"/>
                </a:solidFill>
                <a:latin typeface="Cambria"/>
                <a:cs typeface="Cambria"/>
              </a:rPr>
              <a:t>an </a:t>
            </a:r>
            <a:r>
              <a:rPr sz="2200" spc="85" dirty="0">
                <a:solidFill>
                  <a:srgbClr val="FFFFFF"/>
                </a:solidFill>
                <a:latin typeface="Cambria"/>
                <a:cs typeface="Cambria"/>
              </a:rPr>
              <a:t>implied </a:t>
            </a:r>
            <a:r>
              <a:rPr sz="2200" spc="-4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80" dirty="0">
                <a:solidFill>
                  <a:srgbClr val="FFFFFF"/>
                </a:solidFill>
                <a:latin typeface="Cambria"/>
                <a:cs typeface="Cambria"/>
              </a:rPr>
              <a:t>address</a:t>
            </a:r>
            <a:endParaRPr sz="2200">
              <a:latin typeface="Cambria"/>
              <a:cs typeface="Cambr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37130" y="1181100"/>
            <a:ext cx="6475730" cy="3030855"/>
            <a:chOff x="1937130" y="1181100"/>
            <a:chExt cx="6475730" cy="3030855"/>
          </a:xfrm>
        </p:grpSpPr>
        <p:sp>
          <p:nvSpPr>
            <p:cNvPr id="10" name="object 10"/>
            <p:cNvSpPr/>
            <p:nvPr/>
          </p:nvSpPr>
          <p:spPr>
            <a:xfrm>
              <a:off x="1937130" y="3404616"/>
              <a:ext cx="4538980" cy="807720"/>
            </a:xfrm>
            <a:custGeom>
              <a:avLst/>
              <a:gdLst/>
              <a:ahLst/>
              <a:cxnLst/>
              <a:rect l="l" t="t" r="r" b="b"/>
              <a:pathLst>
                <a:path w="4538980" h="807720">
                  <a:moveTo>
                    <a:pt x="7112" y="711200"/>
                  </a:moveTo>
                  <a:lnTo>
                    <a:pt x="1016" y="714756"/>
                  </a:lnTo>
                  <a:lnTo>
                    <a:pt x="0" y="718566"/>
                  </a:lnTo>
                  <a:lnTo>
                    <a:pt x="51688" y="807212"/>
                  </a:lnTo>
                  <a:lnTo>
                    <a:pt x="59020" y="794639"/>
                  </a:lnTo>
                  <a:lnTo>
                    <a:pt x="45338" y="794639"/>
                  </a:lnTo>
                  <a:lnTo>
                    <a:pt x="45338" y="771216"/>
                  </a:lnTo>
                  <a:lnTo>
                    <a:pt x="10921" y="712216"/>
                  </a:lnTo>
                  <a:lnTo>
                    <a:pt x="7112" y="711200"/>
                  </a:lnTo>
                  <a:close/>
                </a:path>
                <a:path w="4538980" h="807720">
                  <a:moveTo>
                    <a:pt x="45338" y="771216"/>
                  </a:moveTo>
                  <a:lnTo>
                    <a:pt x="45338" y="794639"/>
                  </a:lnTo>
                  <a:lnTo>
                    <a:pt x="58038" y="794639"/>
                  </a:lnTo>
                  <a:lnTo>
                    <a:pt x="58038" y="791464"/>
                  </a:lnTo>
                  <a:lnTo>
                    <a:pt x="46227" y="791464"/>
                  </a:lnTo>
                  <a:lnTo>
                    <a:pt x="51688" y="782102"/>
                  </a:lnTo>
                  <a:lnTo>
                    <a:pt x="45338" y="771216"/>
                  </a:lnTo>
                  <a:close/>
                </a:path>
                <a:path w="4538980" h="807720">
                  <a:moveTo>
                    <a:pt x="96266" y="711200"/>
                  </a:moveTo>
                  <a:lnTo>
                    <a:pt x="92456" y="712216"/>
                  </a:lnTo>
                  <a:lnTo>
                    <a:pt x="58038" y="771216"/>
                  </a:lnTo>
                  <a:lnTo>
                    <a:pt x="58038" y="794639"/>
                  </a:lnTo>
                  <a:lnTo>
                    <a:pt x="59020" y="794639"/>
                  </a:lnTo>
                  <a:lnTo>
                    <a:pt x="103377" y="718566"/>
                  </a:lnTo>
                  <a:lnTo>
                    <a:pt x="102362" y="714756"/>
                  </a:lnTo>
                  <a:lnTo>
                    <a:pt x="96266" y="711200"/>
                  </a:lnTo>
                  <a:close/>
                </a:path>
                <a:path w="4538980" h="807720">
                  <a:moveTo>
                    <a:pt x="51688" y="782102"/>
                  </a:moveTo>
                  <a:lnTo>
                    <a:pt x="46227" y="791464"/>
                  </a:lnTo>
                  <a:lnTo>
                    <a:pt x="57150" y="791464"/>
                  </a:lnTo>
                  <a:lnTo>
                    <a:pt x="51688" y="782102"/>
                  </a:lnTo>
                  <a:close/>
                </a:path>
                <a:path w="4538980" h="807720">
                  <a:moveTo>
                    <a:pt x="58038" y="771216"/>
                  </a:moveTo>
                  <a:lnTo>
                    <a:pt x="51688" y="782102"/>
                  </a:lnTo>
                  <a:lnTo>
                    <a:pt x="57150" y="791464"/>
                  </a:lnTo>
                  <a:lnTo>
                    <a:pt x="58038" y="791464"/>
                  </a:lnTo>
                  <a:lnTo>
                    <a:pt x="58038" y="771216"/>
                  </a:lnTo>
                  <a:close/>
                </a:path>
                <a:path w="4538980" h="807720">
                  <a:moveTo>
                    <a:pt x="4525772" y="414401"/>
                  </a:moveTo>
                  <a:lnTo>
                    <a:pt x="48132" y="414401"/>
                  </a:lnTo>
                  <a:lnTo>
                    <a:pt x="45338" y="417195"/>
                  </a:lnTo>
                  <a:lnTo>
                    <a:pt x="45338" y="771216"/>
                  </a:lnTo>
                  <a:lnTo>
                    <a:pt x="51688" y="782102"/>
                  </a:lnTo>
                  <a:lnTo>
                    <a:pt x="58038" y="771216"/>
                  </a:lnTo>
                  <a:lnTo>
                    <a:pt x="58038" y="427101"/>
                  </a:lnTo>
                  <a:lnTo>
                    <a:pt x="51688" y="427101"/>
                  </a:lnTo>
                  <a:lnTo>
                    <a:pt x="58038" y="420751"/>
                  </a:lnTo>
                  <a:lnTo>
                    <a:pt x="4525772" y="420751"/>
                  </a:lnTo>
                  <a:lnTo>
                    <a:pt x="4525772" y="414401"/>
                  </a:lnTo>
                  <a:close/>
                </a:path>
                <a:path w="4538980" h="807720">
                  <a:moveTo>
                    <a:pt x="58038" y="420751"/>
                  </a:moveTo>
                  <a:lnTo>
                    <a:pt x="51688" y="427101"/>
                  </a:lnTo>
                  <a:lnTo>
                    <a:pt x="58038" y="427101"/>
                  </a:lnTo>
                  <a:lnTo>
                    <a:pt x="58038" y="420751"/>
                  </a:lnTo>
                  <a:close/>
                </a:path>
                <a:path w="4538980" h="807720">
                  <a:moveTo>
                    <a:pt x="4538472" y="414401"/>
                  </a:moveTo>
                  <a:lnTo>
                    <a:pt x="4532122" y="414401"/>
                  </a:lnTo>
                  <a:lnTo>
                    <a:pt x="4525772" y="420751"/>
                  </a:lnTo>
                  <a:lnTo>
                    <a:pt x="58038" y="420751"/>
                  </a:lnTo>
                  <a:lnTo>
                    <a:pt x="58038" y="427101"/>
                  </a:lnTo>
                  <a:lnTo>
                    <a:pt x="4535678" y="427101"/>
                  </a:lnTo>
                  <a:lnTo>
                    <a:pt x="4538472" y="424180"/>
                  </a:lnTo>
                  <a:lnTo>
                    <a:pt x="4538472" y="414401"/>
                  </a:lnTo>
                  <a:close/>
                </a:path>
                <a:path w="4538980" h="807720">
                  <a:moveTo>
                    <a:pt x="4538472" y="0"/>
                  </a:moveTo>
                  <a:lnTo>
                    <a:pt x="4525772" y="0"/>
                  </a:lnTo>
                  <a:lnTo>
                    <a:pt x="4525772" y="420751"/>
                  </a:lnTo>
                  <a:lnTo>
                    <a:pt x="4532122" y="414401"/>
                  </a:lnTo>
                  <a:lnTo>
                    <a:pt x="4538472" y="414401"/>
                  </a:lnTo>
                  <a:lnTo>
                    <a:pt x="4538472" y="0"/>
                  </a:lnTo>
                  <a:close/>
                </a:path>
              </a:pathLst>
            </a:custGeom>
            <a:solidFill>
              <a:srgbClr val="66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82667" y="1181100"/>
              <a:ext cx="3768851" cy="23119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90288" y="1274064"/>
              <a:ext cx="3822191" cy="21762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6676" y="1219200"/>
              <a:ext cx="3643883" cy="218694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807711" y="1368043"/>
            <a:ext cx="3322320" cy="1837689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065" marR="5080" algn="ctr">
              <a:lnSpc>
                <a:spcPct val="88100"/>
              </a:lnSpc>
              <a:spcBef>
                <a:spcPts val="409"/>
              </a:spcBef>
            </a:pP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Typically</a:t>
            </a:r>
            <a:r>
              <a:rPr sz="22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75" dirty="0">
                <a:solidFill>
                  <a:srgbClr val="FFFFFF"/>
                </a:solidFill>
                <a:latin typeface="Cambria"/>
                <a:cs typeface="Cambria"/>
              </a:rPr>
              <a:t>implies </a:t>
            </a:r>
            <a:r>
              <a:rPr sz="2200" spc="-10" dirty="0">
                <a:solidFill>
                  <a:srgbClr val="FFFFFF"/>
                </a:solidFill>
                <a:latin typeface="Cambria"/>
                <a:cs typeface="Cambria"/>
              </a:rPr>
              <a:t>that</a:t>
            </a:r>
            <a:r>
              <a:rPr sz="22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95" dirty="0">
                <a:solidFill>
                  <a:srgbClr val="FFFFFF"/>
                </a:solidFill>
                <a:latin typeface="Cambria"/>
                <a:cs typeface="Cambria"/>
              </a:rPr>
              <a:t>one </a:t>
            </a:r>
            <a:r>
              <a:rPr sz="2200" spc="-4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25" dirty="0">
                <a:solidFill>
                  <a:srgbClr val="FFFFFF"/>
                </a:solidFill>
                <a:latin typeface="Cambria"/>
                <a:cs typeface="Cambria"/>
              </a:rPr>
              <a:t>instruction </a:t>
            </a:r>
            <a:r>
              <a:rPr sz="2200" spc="200" dirty="0">
                <a:solidFill>
                  <a:srgbClr val="FFFFFF"/>
                </a:solidFill>
                <a:latin typeface="Cambria"/>
                <a:cs typeface="Cambria"/>
              </a:rPr>
              <a:t>be </a:t>
            </a:r>
            <a:r>
              <a:rPr sz="2200" spc="120" dirty="0">
                <a:solidFill>
                  <a:srgbClr val="FFFFFF"/>
                </a:solidFill>
                <a:latin typeface="Cambria"/>
                <a:cs typeface="Cambria"/>
              </a:rPr>
              <a:t>skipped, </a:t>
            </a:r>
            <a:r>
              <a:rPr sz="2200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Cambria"/>
                <a:cs typeface="Cambria"/>
              </a:rPr>
              <a:t>thus</a:t>
            </a:r>
            <a:r>
              <a:rPr sz="22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45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2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90" dirty="0">
                <a:solidFill>
                  <a:srgbClr val="FFFFFF"/>
                </a:solidFill>
                <a:latin typeface="Cambria"/>
                <a:cs typeface="Cambria"/>
              </a:rPr>
              <a:t>implied</a:t>
            </a:r>
            <a:r>
              <a:rPr sz="2200" spc="80" dirty="0">
                <a:solidFill>
                  <a:srgbClr val="FFFFFF"/>
                </a:solidFill>
                <a:latin typeface="Cambria"/>
                <a:cs typeface="Cambria"/>
              </a:rPr>
              <a:t> address </a:t>
            </a:r>
            <a:r>
              <a:rPr sz="2200" spc="85" dirty="0">
                <a:solidFill>
                  <a:srgbClr val="FFFFFF"/>
                </a:solidFill>
                <a:latin typeface="Cambria"/>
                <a:cs typeface="Cambria"/>
              </a:rPr>
              <a:t> equals</a:t>
            </a:r>
            <a:r>
              <a:rPr sz="22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45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2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80" dirty="0">
                <a:solidFill>
                  <a:srgbClr val="FFFFFF"/>
                </a:solidFill>
                <a:latin typeface="Cambria"/>
                <a:cs typeface="Cambria"/>
              </a:rPr>
              <a:t>address</a:t>
            </a:r>
            <a:r>
              <a:rPr sz="22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3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2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4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2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60" dirty="0">
                <a:solidFill>
                  <a:srgbClr val="FFFFFF"/>
                </a:solidFill>
                <a:latin typeface="Cambria"/>
                <a:cs typeface="Cambria"/>
              </a:rPr>
              <a:t>next </a:t>
            </a:r>
            <a:r>
              <a:rPr sz="2200" spc="25" dirty="0">
                <a:solidFill>
                  <a:srgbClr val="FFFFFF"/>
                </a:solidFill>
                <a:latin typeface="Cambria"/>
                <a:cs typeface="Cambria"/>
              </a:rPr>
              <a:t>instruction</a:t>
            </a:r>
            <a:r>
              <a:rPr sz="22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65" dirty="0">
                <a:solidFill>
                  <a:srgbClr val="FFFFFF"/>
                </a:solidFill>
                <a:latin typeface="Cambria"/>
                <a:cs typeface="Cambria"/>
              </a:rPr>
              <a:t>plus</a:t>
            </a:r>
            <a:r>
              <a:rPr sz="22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95" dirty="0">
                <a:solidFill>
                  <a:srgbClr val="FFFFFF"/>
                </a:solidFill>
                <a:latin typeface="Cambria"/>
                <a:cs typeface="Cambria"/>
              </a:rPr>
              <a:t>one </a:t>
            </a:r>
            <a:r>
              <a:rPr sz="22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25" dirty="0">
                <a:solidFill>
                  <a:srgbClr val="FFFFFF"/>
                </a:solidFill>
                <a:latin typeface="Cambria"/>
                <a:cs typeface="Cambria"/>
              </a:rPr>
              <a:t>instruction</a:t>
            </a:r>
            <a:r>
              <a:rPr sz="2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80" dirty="0">
                <a:solidFill>
                  <a:srgbClr val="FFFFFF"/>
                </a:solidFill>
                <a:latin typeface="Cambria"/>
                <a:cs typeface="Cambria"/>
              </a:rPr>
              <a:t>length</a:t>
            </a:r>
            <a:endParaRPr sz="2200">
              <a:latin typeface="Cambria"/>
              <a:cs typeface="Cambr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2107" y="4204703"/>
            <a:ext cx="4513580" cy="2312035"/>
            <a:chOff x="102107" y="4204703"/>
            <a:chExt cx="4513580" cy="2312035"/>
          </a:xfrm>
        </p:grpSpPr>
        <p:sp>
          <p:nvSpPr>
            <p:cNvPr id="16" name="object 16"/>
            <p:cNvSpPr/>
            <p:nvPr/>
          </p:nvSpPr>
          <p:spPr>
            <a:xfrm>
              <a:off x="3808475" y="5285359"/>
              <a:ext cx="807720" cy="103505"/>
            </a:xfrm>
            <a:custGeom>
              <a:avLst/>
              <a:gdLst/>
              <a:ahLst/>
              <a:cxnLst/>
              <a:rect l="l" t="t" r="r" b="b"/>
              <a:pathLst>
                <a:path w="807720" h="103504">
                  <a:moveTo>
                    <a:pt x="782102" y="51688"/>
                  </a:moveTo>
                  <a:lnTo>
                    <a:pt x="712215" y="92455"/>
                  </a:lnTo>
                  <a:lnTo>
                    <a:pt x="711200" y="96265"/>
                  </a:lnTo>
                  <a:lnTo>
                    <a:pt x="714756" y="102361"/>
                  </a:lnTo>
                  <a:lnTo>
                    <a:pt x="718565" y="103377"/>
                  </a:lnTo>
                  <a:lnTo>
                    <a:pt x="796321" y="58038"/>
                  </a:lnTo>
                  <a:lnTo>
                    <a:pt x="794638" y="58038"/>
                  </a:lnTo>
                  <a:lnTo>
                    <a:pt x="794638" y="57149"/>
                  </a:lnTo>
                  <a:lnTo>
                    <a:pt x="791463" y="57149"/>
                  </a:lnTo>
                  <a:lnTo>
                    <a:pt x="782102" y="51688"/>
                  </a:lnTo>
                  <a:close/>
                </a:path>
                <a:path w="807720" h="103504">
                  <a:moveTo>
                    <a:pt x="771216" y="45338"/>
                  </a:moveTo>
                  <a:lnTo>
                    <a:pt x="0" y="45338"/>
                  </a:lnTo>
                  <a:lnTo>
                    <a:pt x="0" y="58038"/>
                  </a:lnTo>
                  <a:lnTo>
                    <a:pt x="771216" y="58038"/>
                  </a:lnTo>
                  <a:lnTo>
                    <a:pt x="782102" y="51688"/>
                  </a:lnTo>
                  <a:lnTo>
                    <a:pt x="771216" y="45338"/>
                  </a:lnTo>
                  <a:close/>
                </a:path>
                <a:path w="807720" h="103504">
                  <a:moveTo>
                    <a:pt x="796321" y="45338"/>
                  </a:moveTo>
                  <a:lnTo>
                    <a:pt x="794638" y="45338"/>
                  </a:lnTo>
                  <a:lnTo>
                    <a:pt x="794638" y="58038"/>
                  </a:lnTo>
                  <a:lnTo>
                    <a:pt x="796321" y="58038"/>
                  </a:lnTo>
                  <a:lnTo>
                    <a:pt x="807212" y="51688"/>
                  </a:lnTo>
                  <a:lnTo>
                    <a:pt x="796321" y="45338"/>
                  </a:lnTo>
                  <a:close/>
                </a:path>
                <a:path w="807720" h="103504">
                  <a:moveTo>
                    <a:pt x="791463" y="46227"/>
                  </a:moveTo>
                  <a:lnTo>
                    <a:pt x="782102" y="51688"/>
                  </a:lnTo>
                  <a:lnTo>
                    <a:pt x="791463" y="57149"/>
                  </a:lnTo>
                  <a:lnTo>
                    <a:pt x="791463" y="46227"/>
                  </a:lnTo>
                  <a:close/>
                </a:path>
                <a:path w="807720" h="103504">
                  <a:moveTo>
                    <a:pt x="794638" y="46227"/>
                  </a:moveTo>
                  <a:lnTo>
                    <a:pt x="791463" y="46227"/>
                  </a:lnTo>
                  <a:lnTo>
                    <a:pt x="791463" y="57149"/>
                  </a:lnTo>
                  <a:lnTo>
                    <a:pt x="794638" y="57149"/>
                  </a:lnTo>
                  <a:lnTo>
                    <a:pt x="794638" y="46227"/>
                  </a:lnTo>
                  <a:close/>
                </a:path>
                <a:path w="807720" h="103504">
                  <a:moveTo>
                    <a:pt x="718565" y="0"/>
                  </a:moveTo>
                  <a:lnTo>
                    <a:pt x="714756" y="1015"/>
                  </a:lnTo>
                  <a:lnTo>
                    <a:pt x="711200" y="7111"/>
                  </a:lnTo>
                  <a:lnTo>
                    <a:pt x="712215" y="10921"/>
                  </a:lnTo>
                  <a:lnTo>
                    <a:pt x="782102" y="51688"/>
                  </a:lnTo>
                  <a:lnTo>
                    <a:pt x="791463" y="46227"/>
                  </a:lnTo>
                  <a:lnTo>
                    <a:pt x="794638" y="46227"/>
                  </a:lnTo>
                  <a:lnTo>
                    <a:pt x="794638" y="45338"/>
                  </a:lnTo>
                  <a:lnTo>
                    <a:pt x="796321" y="45338"/>
                  </a:lnTo>
                  <a:lnTo>
                    <a:pt x="718565" y="0"/>
                  </a:lnTo>
                  <a:close/>
                </a:path>
              </a:pathLst>
            </a:custGeom>
            <a:solidFill>
              <a:srgbClr val="66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107" y="4204703"/>
              <a:ext cx="3768852" cy="231190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4028" y="4443971"/>
              <a:ext cx="3596640" cy="18821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6115" y="4242816"/>
              <a:ext cx="3643884" cy="218694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40842" y="4539183"/>
            <a:ext cx="3102610" cy="154178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065" marR="5080" indent="-5715" algn="ctr">
              <a:lnSpc>
                <a:spcPct val="88100"/>
              </a:lnSpc>
              <a:spcBef>
                <a:spcPts val="409"/>
              </a:spcBef>
            </a:pPr>
            <a:r>
              <a:rPr sz="2200" spc="90" dirty="0">
                <a:solidFill>
                  <a:srgbClr val="FFFFFF"/>
                </a:solidFill>
                <a:latin typeface="Cambria"/>
                <a:cs typeface="Cambria"/>
              </a:rPr>
              <a:t>Because </a:t>
            </a:r>
            <a:r>
              <a:rPr sz="2200" spc="5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200" spc="85" dirty="0">
                <a:solidFill>
                  <a:srgbClr val="FFFFFF"/>
                </a:solidFill>
                <a:latin typeface="Cambria"/>
                <a:cs typeface="Cambria"/>
              </a:rPr>
              <a:t>skip </a:t>
            </a:r>
            <a:r>
              <a:rPr sz="2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25" dirty="0">
                <a:solidFill>
                  <a:srgbClr val="FFFFFF"/>
                </a:solidFill>
                <a:latin typeface="Cambria"/>
                <a:cs typeface="Cambria"/>
              </a:rPr>
              <a:t>instruction</a:t>
            </a:r>
            <a:r>
              <a:rPr sz="2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120" dirty="0">
                <a:solidFill>
                  <a:srgbClr val="FFFFFF"/>
                </a:solidFill>
                <a:latin typeface="Cambria"/>
                <a:cs typeface="Cambria"/>
              </a:rPr>
              <a:t>does</a:t>
            </a:r>
            <a:r>
              <a:rPr sz="22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Cambria"/>
                <a:cs typeface="Cambria"/>
              </a:rPr>
              <a:t>not </a:t>
            </a:r>
            <a:r>
              <a:rPr sz="22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45" dirty="0">
                <a:solidFill>
                  <a:srgbClr val="FFFFFF"/>
                </a:solidFill>
                <a:latin typeface="Cambria"/>
                <a:cs typeface="Cambria"/>
              </a:rPr>
              <a:t>require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9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2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40" dirty="0">
                <a:solidFill>
                  <a:srgbClr val="FFFFFF"/>
                </a:solidFill>
                <a:latin typeface="Cambria"/>
                <a:cs typeface="Cambria"/>
              </a:rPr>
              <a:t>destination </a:t>
            </a:r>
            <a:r>
              <a:rPr sz="22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80" dirty="0">
                <a:solidFill>
                  <a:srgbClr val="FFFFFF"/>
                </a:solidFill>
                <a:latin typeface="Cambria"/>
                <a:cs typeface="Cambria"/>
              </a:rPr>
              <a:t>address</a:t>
            </a:r>
            <a:r>
              <a:rPr sz="22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80" dirty="0">
                <a:solidFill>
                  <a:srgbClr val="FFFFFF"/>
                </a:solidFill>
                <a:latin typeface="Cambria"/>
                <a:cs typeface="Cambria"/>
              </a:rPr>
              <a:t>field </a:t>
            </a:r>
            <a:r>
              <a:rPr sz="2200" spc="-30" dirty="0">
                <a:solidFill>
                  <a:srgbClr val="FFFFFF"/>
                </a:solidFill>
                <a:latin typeface="Cambria"/>
                <a:cs typeface="Cambria"/>
              </a:rPr>
              <a:t>it</a:t>
            </a:r>
            <a:r>
              <a:rPr sz="22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45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2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55" dirty="0">
                <a:solidFill>
                  <a:srgbClr val="FFFFFF"/>
                </a:solidFill>
                <a:latin typeface="Cambria"/>
                <a:cs typeface="Cambria"/>
              </a:rPr>
              <a:t>free</a:t>
            </a:r>
            <a:r>
              <a:rPr sz="22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200" spc="-4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120" dirty="0">
                <a:solidFill>
                  <a:srgbClr val="FFFFFF"/>
                </a:solidFill>
                <a:latin typeface="Cambria"/>
                <a:cs typeface="Cambria"/>
              </a:rPr>
              <a:t>do</a:t>
            </a:r>
            <a:r>
              <a:rPr sz="22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45" dirty="0">
                <a:solidFill>
                  <a:srgbClr val="FFFFFF"/>
                </a:solidFill>
                <a:latin typeface="Cambria"/>
                <a:cs typeface="Cambria"/>
              </a:rPr>
              <a:t>other</a:t>
            </a:r>
            <a:r>
              <a:rPr sz="22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55" dirty="0">
                <a:solidFill>
                  <a:srgbClr val="FFFFFF"/>
                </a:solidFill>
                <a:latin typeface="Cambria"/>
                <a:cs typeface="Cambria"/>
              </a:rPr>
              <a:t>things</a:t>
            </a:r>
            <a:endParaRPr sz="2200">
              <a:latin typeface="Cambria"/>
              <a:cs typeface="Cambr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578096" y="4200131"/>
            <a:ext cx="3778250" cy="2321560"/>
            <a:chOff x="4578096" y="4200131"/>
            <a:chExt cx="3778250" cy="2321560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8096" y="4200131"/>
              <a:ext cx="3777996" cy="232105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6676" y="4242815"/>
              <a:ext cx="3643883" cy="218694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4648200" y="4244340"/>
            <a:ext cx="3642360" cy="2185670"/>
          </a:xfrm>
          <a:prstGeom prst="rect">
            <a:avLst/>
          </a:prstGeom>
          <a:ln w="9144">
            <a:solidFill>
              <a:srgbClr val="66669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383540" marR="374015" indent="1270" algn="ctr">
              <a:lnSpc>
                <a:spcPct val="88000"/>
              </a:lnSpc>
              <a:spcBef>
                <a:spcPts val="2070"/>
              </a:spcBef>
            </a:pPr>
            <a:r>
              <a:rPr sz="2200" spc="105" dirty="0">
                <a:solidFill>
                  <a:srgbClr val="FFFFFF"/>
                </a:solidFill>
                <a:latin typeface="Cambria"/>
                <a:cs typeface="Cambria"/>
              </a:rPr>
              <a:t>Example</a:t>
            </a:r>
            <a:r>
              <a:rPr sz="22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45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2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200" spc="55" dirty="0">
                <a:solidFill>
                  <a:srgbClr val="FFFFFF"/>
                </a:solidFill>
                <a:latin typeface="Cambria"/>
                <a:cs typeface="Cambria"/>
              </a:rPr>
              <a:t> increment-and-skip-if- </a:t>
            </a:r>
            <a:r>
              <a:rPr sz="2200" spc="-4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35" dirty="0">
                <a:solidFill>
                  <a:srgbClr val="FFFFFF"/>
                </a:solidFill>
                <a:latin typeface="Cambria"/>
                <a:cs typeface="Cambria"/>
              </a:rPr>
              <a:t>zero</a:t>
            </a:r>
            <a:r>
              <a:rPr sz="22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Cambria"/>
                <a:cs typeface="Cambria"/>
              </a:rPr>
              <a:t>(ISZ)</a:t>
            </a:r>
            <a:r>
              <a:rPr sz="2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25" dirty="0">
                <a:solidFill>
                  <a:srgbClr val="FFFFFF"/>
                </a:solidFill>
                <a:latin typeface="Cambria"/>
                <a:cs typeface="Cambria"/>
              </a:rPr>
              <a:t>instruction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6324" y="382523"/>
            <a:ext cx="6648450" cy="1558290"/>
            <a:chOff x="306324" y="382523"/>
            <a:chExt cx="6648450" cy="15582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324" y="382523"/>
              <a:ext cx="4552950" cy="10096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324" y="931164"/>
              <a:ext cx="3053333" cy="10096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1488" y="931164"/>
              <a:ext cx="1568958" cy="10096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2276" y="931164"/>
              <a:ext cx="3222498" cy="100965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7713" y="501853"/>
            <a:ext cx="64700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795" marR="17780" indent="-36703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04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60" dirty="0"/>
              <a:t>Transfer</a:t>
            </a:r>
            <a:r>
              <a:rPr sz="3600" spc="105" dirty="0"/>
              <a:t> </a:t>
            </a:r>
            <a:r>
              <a:rPr sz="3600" spc="50" dirty="0"/>
              <a:t>of</a:t>
            </a:r>
            <a:r>
              <a:rPr sz="3600" spc="105" dirty="0"/>
              <a:t> </a:t>
            </a:r>
            <a:r>
              <a:rPr sz="3600" spc="120" dirty="0"/>
              <a:t>Control </a:t>
            </a:r>
            <a:r>
              <a:rPr sz="3600" spc="125" dirty="0"/>
              <a:t> </a:t>
            </a:r>
            <a:r>
              <a:rPr sz="3600" spc="100" dirty="0"/>
              <a:t>(Procedure</a:t>
            </a:r>
            <a:r>
              <a:rPr sz="3600" spc="75" dirty="0"/>
              <a:t> </a:t>
            </a:r>
            <a:r>
              <a:rPr sz="3600" spc="250" dirty="0"/>
              <a:t>Call</a:t>
            </a:r>
            <a:r>
              <a:rPr sz="3600" spc="70" dirty="0"/>
              <a:t> </a:t>
            </a:r>
            <a:r>
              <a:rPr sz="3600" spc="45" dirty="0"/>
              <a:t>Instructions)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6303" y="1913636"/>
            <a:ext cx="7257415" cy="4471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165"/>
              </a:lnSpc>
              <a:spcBef>
                <a:spcPts val="95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Self-contained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computer program </a:t>
            </a:r>
            <a:r>
              <a:rPr sz="1900" spc="-5" dirty="0">
                <a:solidFill>
                  <a:srgbClr val="006FC0"/>
                </a:solidFill>
                <a:latin typeface="Cambria"/>
                <a:cs typeface="Cambria"/>
              </a:rPr>
              <a:t>that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60" dirty="0">
                <a:solidFill>
                  <a:srgbClr val="006FC0"/>
                </a:solidFill>
                <a:latin typeface="Cambria"/>
                <a:cs typeface="Cambria"/>
              </a:rPr>
              <a:t>incorporated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15" dirty="0">
                <a:solidFill>
                  <a:srgbClr val="006FC0"/>
                </a:solidFill>
                <a:latin typeface="Cambria"/>
                <a:cs typeface="Cambria"/>
              </a:rPr>
              <a:t>into</a:t>
            </a:r>
            <a:r>
              <a:rPr sz="19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endParaRPr sz="1900">
              <a:latin typeface="Cambria"/>
              <a:cs typeface="Cambria"/>
            </a:endParaRPr>
          </a:p>
          <a:p>
            <a:pPr marL="241300">
              <a:lnSpc>
                <a:spcPts val="2165"/>
              </a:lnSpc>
            </a:pP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larger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program</a:t>
            </a:r>
            <a:endParaRPr sz="19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405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At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any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point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program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procedure may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55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invoked,</a:t>
            </a:r>
            <a:r>
              <a:rPr sz="1700" spc="-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or</a:t>
            </a:r>
            <a:r>
              <a:rPr sz="1700" spc="-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i="1" spc="75" dirty="0">
                <a:solidFill>
                  <a:srgbClr val="585858"/>
                </a:solidFill>
                <a:latin typeface="Cambria"/>
                <a:cs typeface="Cambria"/>
              </a:rPr>
              <a:t>called</a:t>
            </a:r>
            <a:endParaRPr sz="1700">
              <a:latin typeface="Cambria"/>
              <a:cs typeface="Cambria"/>
            </a:endParaRPr>
          </a:p>
          <a:p>
            <a:pPr marL="469900" marR="184785" lvl="1" indent="-228600">
              <a:lnSpc>
                <a:spcPts val="1839"/>
              </a:lnSpc>
              <a:spcBef>
                <a:spcPts val="625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Processor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instructed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30" dirty="0">
                <a:solidFill>
                  <a:srgbClr val="585858"/>
                </a:solidFill>
                <a:latin typeface="Cambria"/>
                <a:cs typeface="Cambria"/>
              </a:rPr>
              <a:t>go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execute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entire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 procedure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and </a:t>
            </a:r>
            <a:r>
              <a:rPr sz="1700" spc="-3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then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5" dirty="0">
                <a:solidFill>
                  <a:srgbClr val="585858"/>
                </a:solidFill>
                <a:latin typeface="Cambria"/>
                <a:cs typeface="Cambria"/>
              </a:rPr>
              <a:t>return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point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from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which</a:t>
            </a:r>
            <a:r>
              <a:rPr sz="17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call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took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00" dirty="0">
                <a:solidFill>
                  <a:srgbClr val="585858"/>
                </a:solidFill>
                <a:latin typeface="Cambria"/>
                <a:cs typeface="Cambria"/>
              </a:rPr>
              <a:t>place</a:t>
            </a: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735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-15" dirty="0">
                <a:solidFill>
                  <a:srgbClr val="006FC0"/>
                </a:solidFill>
                <a:latin typeface="Cambria"/>
                <a:cs typeface="Cambria"/>
              </a:rPr>
              <a:t>Two</a:t>
            </a:r>
            <a:r>
              <a:rPr sz="19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0" dirty="0">
                <a:solidFill>
                  <a:srgbClr val="006FC0"/>
                </a:solidFill>
                <a:latin typeface="Cambria"/>
                <a:cs typeface="Cambria"/>
              </a:rPr>
              <a:t>principal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reasons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for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75" dirty="0">
                <a:solidFill>
                  <a:srgbClr val="006FC0"/>
                </a:solidFill>
                <a:latin typeface="Cambria"/>
                <a:cs typeface="Cambria"/>
              </a:rPr>
              <a:t>use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25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65" dirty="0">
                <a:solidFill>
                  <a:srgbClr val="006FC0"/>
                </a:solidFill>
                <a:latin typeface="Cambria"/>
                <a:cs typeface="Cambria"/>
              </a:rPr>
              <a:t>procedures:</a:t>
            </a:r>
            <a:endParaRPr sz="19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405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Economy</a:t>
            </a:r>
            <a:endParaRPr sz="1700">
              <a:latin typeface="Cambria"/>
              <a:cs typeface="Cambria"/>
            </a:endParaRPr>
          </a:p>
          <a:p>
            <a:pPr marL="698500" lvl="2" indent="-229235">
              <a:lnSpc>
                <a:spcPct val="100000"/>
              </a:lnSpc>
              <a:spcBef>
                <a:spcPts val="400"/>
              </a:spcBef>
              <a:buClr>
                <a:srgbClr val="663366"/>
              </a:buClr>
              <a:buSzPct val="73529"/>
              <a:buFont typeface="Wingdings"/>
              <a:buChar char=""/>
              <a:tabLst>
                <a:tab pos="699135" algn="l"/>
              </a:tabLst>
            </a:pPr>
            <a:r>
              <a:rPr sz="1700" spc="13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procedure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allows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same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10" dirty="0">
                <a:solidFill>
                  <a:srgbClr val="585858"/>
                </a:solidFill>
                <a:latin typeface="Cambria"/>
                <a:cs typeface="Cambria"/>
              </a:rPr>
              <a:t>piece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20" dirty="0">
                <a:solidFill>
                  <a:srgbClr val="585858"/>
                </a:solidFill>
                <a:latin typeface="Cambria"/>
                <a:cs typeface="Cambria"/>
              </a:rPr>
              <a:t>code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55" dirty="0">
                <a:solidFill>
                  <a:srgbClr val="585858"/>
                </a:solidFill>
                <a:latin typeface="Cambria"/>
                <a:cs typeface="Cambria"/>
              </a:rPr>
              <a:t>be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85" dirty="0">
                <a:solidFill>
                  <a:srgbClr val="585858"/>
                </a:solidFill>
                <a:latin typeface="Cambria"/>
                <a:cs typeface="Cambria"/>
              </a:rPr>
              <a:t>used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many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times</a:t>
            </a:r>
            <a:endParaRPr sz="170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395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Modularity</a:t>
            </a:r>
            <a:endParaRPr sz="17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755"/>
              </a:spcBef>
              <a:buClr>
                <a:srgbClr val="663366"/>
              </a:buClr>
              <a:buSzPct val="73684"/>
              <a:buFont typeface="Wingdings"/>
              <a:buChar char=""/>
              <a:tabLst>
                <a:tab pos="241300" algn="l"/>
              </a:tabLst>
            </a:pP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Involves</a:t>
            </a:r>
            <a:r>
              <a:rPr sz="19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-25" dirty="0">
                <a:solidFill>
                  <a:srgbClr val="006FC0"/>
                </a:solidFill>
                <a:latin typeface="Cambria"/>
                <a:cs typeface="Cambria"/>
              </a:rPr>
              <a:t>two</a:t>
            </a:r>
            <a:r>
              <a:rPr sz="19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95" dirty="0">
                <a:solidFill>
                  <a:srgbClr val="006FC0"/>
                </a:solidFill>
                <a:latin typeface="Cambria"/>
                <a:cs typeface="Cambria"/>
              </a:rPr>
              <a:t>basic</a:t>
            </a:r>
            <a:r>
              <a:rPr sz="19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900" spc="30" dirty="0">
                <a:solidFill>
                  <a:srgbClr val="006FC0"/>
                </a:solidFill>
                <a:latin typeface="Cambria"/>
                <a:cs typeface="Cambria"/>
              </a:rPr>
              <a:t>instructions:</a:t>
            </a:r>
            <a:endParaRPr sz="1900">
              <a:latin typeface="Cambria"/>
              <a:cs typeface="Cambria"/>
            </a:endParaRPr>
          </a:p>
          <a:p>
            <a:pPr marL="469900" lvl="1" indent="-228600">
              <a:lnSpc>
                <a:spcPts val="1939"/>
              </a:lnSpc>
              <a:spcBef>
                <a:spcPts val="405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13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call 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Cambria"/>
                <a:cs typeface="Cambria"/>
              </a:rPr>
              <a:t>that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branches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0" dirty="0">
                <a:solidFill>
                  <a:srgbClr val="585858"/>
                </a:solidFill>
                <a:latin typeface="Cambria"/>
                <a:cs typeface="Cambria"/>
              </a:rPr>
              <a:t>from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present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location</a:t>
            </a:r>
            <a:r>
              <a:rPr sz="17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endParaRPr sz="1700">
              <a:latin typeface="Cambria"/>
              <a:cs typeface="Cambria"/>
            </a:endParaRPr>
          </a:p>
          <a:p>
            <a:pPr marL="469900">
              <a:lnSpc>
                <a:spcPts val="1939"/>
              </a:lnSpc>
            </a:pP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procedure</a:t>
            </a:r>
            <a:endParaRPr sz="1700">
              <a:latin typeface="Cambria"/>
              <a:cs typeface="Cambria"/>
            </a:endParaRPr>
          </a:p>
          <a:p>
            <a:pPr marL="469900" marR="118110" lvl="1" indent="-228600">
              <a:lnSpc>
                <a:spcPts val="1839"/>
              </a:lnSpc>
              <a:spcBef>
                <a:spcPts val="625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Return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Cambria"/>
                <a:cs typeface="Cambria"/>
              </a:rPr>
              <a:t>that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returns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from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procedure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700" spc="100" dirty="0">
                <a:solidFill>
                  <a:srgbClr val="585858"/>
                </a:solidFill>
                <a:latin typeface="Cambria"/>
                <a:cs typeface="Cambria"/>
              </a:rPr>
              <a:t>place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" dirty="0">
                <a:solidFill>
                  <a:srgbClr val="585858"/>
                </a:solidFill>
                <a:latin typeface="Cambria"/>
                <a:cs typeface="Cambria"/>
              </a:rPr>
              <a:t>from </a:t>
            </a:r>
            <a:r>
              <a:rPr sz="1700" spc="-3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which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-25" dirty="0">
                <a:solidFill>
                  <a:srgbClr val="585858"/>
                </a:solidFill>
                <a:latin typeface="Cambria"/>
                <a:cs typeface="Cambria"/>
              </a:rPr>
              <a:t>it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was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85" dirty="0">
                <a:solidFill>
                  <a:srgbClr val="585858"/>
                </a:solidFill>
                <a:latin typeface="Cambria"/>
                <a:cs typeface="Cambria"/>
              </a:rPr>
              <a:t>called</a:t>
            </a:r>
            <a:endParaRPr sz="17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8260" y="304800"/>
            <a:ext cx="6507480" cy="6248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6324" y="382523"/>
            <a:ext cx="6648450" cy="1558290"/>
            <a:chOff x="306324" y="382523"/>
            <a:chExt cx="6648450" cy="15582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324" y="382523"/>
              <a:ext cx="4552950" cy="10096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324" y="931164"/>
              <a:ext cx="6648450" cy="10096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64935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4495" marR="30480" indent="-36703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04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60" dirty="0"/>
              <a:t>Transfer</a:t>
            </a:r>
            <a:r>
              <a:rPr sz="3600" spc="105" dirty="0"/>
              <a:t> </a:t>
            </a:r>
            <a:r>
              <a:rPr sz="3600" spc="50" dirty="0"/>
              <a:t>of</a:t>
            </a:r>
            <a:r>
              <a:rPr sz="3600" spc="105" dirty="0"/>
              <a:t> </a:t>
            </a:r>
            <a:r>
              <a:rPr sz="3600" spc="120" dirty="0"/>
              <a:t>Control </a:t>
            </a:r>
            <a:r>
              <a:rPr sz="3600" spc="125" dirty="0"/>
              <a:t> </a:t>
            </a:r>
            <a:r>
              <a:rPr sz="3600" spc="100" dirty="0"/>
              <a:t>(Procedure</a:t>
            </a:r>
            <a:r>
              <a:rPr sz="3600" spc="60" dirty="0"/>
              <a:t> </a:t>
            </a:r>
            <a:r>
              <a:rPr sz="3600" spc="250" dirty="0"/>
              <a:t>Call</a:t>
            </a:r>
            <a:r>
              <a:rPr sz="3600" spc="70" dirty="0"/>
              <a:t> </a:t>
            </a:r>
            <a:r>
              <a:rPr sz="3600" spc="45" dirty="0"/>
              <a:t>Instructions)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6152" y="2569453"/>
            <a:ext cx="8373590" cy="258091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287" y="284784"/>
            <a:ext cx="4637410" cy="4522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33858"/>
            <a:ext cx="4640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ARM</a:t>
            </a:r>
            <a:r>
              <a:rPr spc="55" dirty="0"/>
              <a:t> </a:t>
            </a:r>
            <a:r>
              <a:rPr spc="145" dirty="0"/>
              <a:t>Operation</a:t>
            </a:r>
            <a:r>
              <a:rPr spc="-85" dirty="0"/>
              <a:t> </a:t>
            </a:r>
            <a:r>
              <a:rPr spc="155" dirty="0"/>
              <a:t>Types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24834" y="1040859"/>
            <a:ext cx="2811780" cy="1704339"/>
            <a:chOff x="624834" y="1040859"/>
            <a:chExt cx="2811780" cy="170433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34" y="1040859"/>
              <a:ext cx="2759974" cy="17038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655" y="1357871"/>
              <a:ext cx="2759964" cy="11521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4275" y="1074419"/>
              <a:ext cx="2644140" cy="15880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5799" y="1075943"/>
              <a:ext cx="2642870" cy="1586865"/>
            </a:xfrm>
            <a:custGeom>
              <a:avLst/>
              <a:gdLst/>
              <a:ahLst/>
              <a:cxnLst/>
              <a:rect l="l" t="t" r="r" b="b"/>
              <a:pathLst>
                <a:path w="2642870" h="1586864">
                  <a:moveTo>
                    <a:pt x="0" y="1586484"/>
                  </a:moveTo>
                  <a:lnTo>
                    <a:pt x="2642616" y="1586484"/>
                  </a:lnTo>
                  <a:lnTo>
                    <a:pt x="2642616" y="0"/>
                  </a:lnTo>
                  <a:lnTo>
                    <a:pt x="0" y="0"/>
                  </a:lnTo>
                  <a:lnTo>
                    <a:pt x="0" y="1586484"/>
                  </a:lnTo>
                  <a:close/>
                </a:path>
              </a:pathLst>
            </a:custGeom>
            <a:ln w="9144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0663" y="1395983"/>
              <a:ext cx="2634234" cy="69113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6215" y="1731263"/>
              <a:ext cx="2102358" cy="69113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22426" y="1467992"/>
            <a:ext cx="2168525" cy="7416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38125" marR="5080" indent="-226060">
              <a:lnSpc>
                <a:spcPts val="2640"/>
              </a:lnSpc>
              <a:spcBef>
                <a:spcPts val="480"/>
              </a:spcBef>
            </a:pPr>
            <a:r>
              <a:rPr sz="2500" spc="80" dirty="0">
                <a:solidFill>
                  <a:srgbClr val="FFFFFF"/>
                </a:solidFill>
                <a:latin typeface="Cambria"/>
                <a:cs typeface="Cambria"/>
              </a:rPr>
              <a:t>Load</a:t>
            </a:r>
            <a:r>
              <a:rPr sz="25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10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2500" spc="35" dirty="0">
                <a:solidFill>
                  <a:srgbClr val="FFFFFF"/>
                </a:solidFill>
                <a:latin typeface="Cambria"/>
                <a:cs typeface="Cambria"/>
              </a:rPr>
              <a:t> store </a:t>
            </a:r>
            <a:r>
              <a:rPr sz="2500" spc="-5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35" dirty="0">
                <a:solidFill>
                  <a:srgbClr val="FFFFFF"/>
                </a:solidFill>
                <a:latin typeface="Cambria"/>
                <a:cs typeface="Cambria"/>
              </a:rPr>
              <a:t>instructions</a:t>
            </a:r>
            <a:endParaRPr sz="2500">
              <a:latin typeface="Cambria"/>
              <a:cs typeface="Cambr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537198" y="1045431"/>
            <a:ext cx="2751455" cy="1694814"/>
            <a:chOff x="3537198" y="1045431"/>
            <a:chExt cx="2751455" cy="1694814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37198" y="1045431"/>
              <a:ext cx="2750830" cy="16947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09999" y="1357871"/>
              <a:ext cx="2228088" cy="11521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92067" y="1074419"/>
              <a:ext cx="2644140" cy="15880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18431" y="1395983"/>
              <a:ext cx="1497330" cy="69113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74007" y="1731263"/>
              <a:ext cx="2102358" cy="69113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056126" y="1467992"/>
            <a:ext cx="1718310" cy="7416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344170">
              <a:lnSpc>
                <a:spcPts val="2640"/>
              </a:lnSpc>
              <a:spcBef>
                <a:spcPts val="480"/>
              </a:spcBef>
            </a:pPr>
            <a:r>
              <a:rPr sz="2500" spc="40" dirty="0">
                <a:solidFill>
                  <a:srgbClr val="FFFFFF"/>
                </a:solidFill>
                <a:latin typeface="Cambria"/>
                <a:cs typeface="Cambria"/>
              </a:rPr>
              <a:t>Branch </a:t>
            </a:r>
            <a:r>
              <a:rPr sz="25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10" dirty="0">
                <a:solidFill>
                  <a:srgbClr val="FFFFFF"/>
                </a:solidFill>
                <a:latin typeface="Cambria"/>
                <a:cs typeface="Cambria"/>
              </a:rPr>
              <a:t>inst</a:t>
            </a:r>
            <a:r>
              <a:rPr sz="2500" spc="4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500" spc="50" dirty="0">
                <a:solidFill>
                  <a:srgbClr val="FFFFFF"/>
                </a:solidFill>
                <a:latin typeface="Cambria"/>
                <a:cs typeface="Cambria"/>
              </a:rPr>
              <a:t>uctions</a:t>
            </a:r>
            <a:endParaRPr sz="2500">
              <a:latin typeface="Cambria"/>
              <a:cs typeface="Cambr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371844" y="1040859"/>
            <a:ext cx="2776855" cy="1704339"/>
            <a:chOff x="6371844" y="1040859"/>
            <a:chExt cx="2776855" cy="1704339"/>
          </a:xfrm>
        </p:grpSpPr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0413" y="1040859"/>
              <a:ext cx="2703586" cy="170389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71844" y="1357871"/>
              <a:ext cx="2772155" cy="115215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99860" y="1074419"/>
              <a:ext cx="2644140" cy="158800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501384" y="1075943"/>
              <a:ext cx="2642870" cy="1586865"/>
            </a:xfrm>
            <a:custGeom>
              <a:avLst/>
              <a:gdLst/>
              <a:ahLst/>
              <a:cxnLst/>
              <a:rect l="l" t="t" r="r" b="b"/>
              <a:pathLst>
                <a:path w="2642870" h="1586864">
                  <a:moveTo>
                    <a:pt x="0" y="1586484"/>
                  </a:moveTo>
                  <a:lnTo>
                    <a:pt x="2642616" y="1586484"/>
                  </a:lnTo>
                  <a:lnTo>
                    <a:pt x="2642616" y="0"/>
                  </a:lnTo>
                  <a:lnTo>
                    <a:pt x="0" y="0"/>
                  </a:lnTo>
                  <a:lnTo>
                    <a:pt x="0" y="1586484"/>
                  </a:lnTo>
                  <a:close/>
                </a:path>
              </a:pathLst>
            </a:custGeom>
            <a:ln w="9144">
              <a:solidFill>
                <a:srgbClr val="99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35852" y="1395983"/>
              <a:ext cx="1073657" cy="69113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98792" y="1395983"/>
              <a:ext cx="523494" cy="69113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11568" y="1395983"/>
              <a:ext cx="1932431" cy="69113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81800" y="1731263"/>
              <a:ext cx="2102357" cy="691134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6617969" y="1467992"/>
            <a:ext cx="2409825" cy="7416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8140" marR="5080" indent="-346075">
              <a:lnSpc>
                <a:spcPts val="2640"/>
              </a:lnSpc>
              <a:spcBef>
                <a:spcPts val="480"/>
              </a:spcBef>
            </a:pPr>
            <a:r>
              <a:rPr sz="2500" spc="70" dirty="0">
                <a:solidFill>
                  <a:srgbClr val="FFFFFF"/>
                </a:solidFill>
                <a:latin typeface="Cambria"/>
                <a:cs typeface="Cambria"/>
              </a:rPr>
              <a:t>Dat</a:t>
            </a:r>
            <a:r>
              <a:rPr sz="2500" spc="6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500" spc="50" dirty="0">
                <a:solidFill>
                  <a:srgbClr val="FFFFFF"/>
                </a:solidFill>
                <a:latin typeface="Cambria"/>
                <a:cs typeface="Cambria"/>
              </a:rPr>
              <a:t>-</a:t>
            </a:r>
            <a:r>
              <a:rPr sz="2500" spc="100" dirty="0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sz="2500" spc="-2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500" spc="165" dirty="0">
                <a:solidFill>
                  <a:srgbClr val="FFFFFF"/>
                </a:solidFill>
                <a:latin typeface="Cambria"/>
                <a:cs typeface="Cambria"/>
              </a:rPr>
              <a:t>oc</a:t>
            </a:r>
            <a:r>
              <a:rPr sz="2500" spc="15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500" spc="90" dirty="0">
                <a:solidFill>
                  <a:srgbClr val="FFFFFF"/>
                </a:solidFill>
                <a:latin typeface="Cambria"/>
                <a:cs typeface="Cambria"/>
              </a:rPr>
              <a:t>ssing  </a:t>
            </a:r>
            <a:r>
              <a:rPr sz="2500" spc="35" dirty="0">
                <a:solidFill>
                  <a:srgbClr val="FFFFFF"/>
                </a:solidFill>
                <a:latin typeface="Cambria"/>
                <a:cs typeface="Cambria"/>
              </a:rPr>
              <a:t>instructions</a:t>
            </a:r>
            <a:endParaRPr sz="2500">
              <a:latin typeface="Cambria"/>
              <a:cs typeface="Cambr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24834" y="2890995"/>
            <a:ext cx="2760345" cy="1704339"/>
            <a:chOff x="624834" y="2890995"/>
            <a:chExt cx="2760345" cy="1704339"/>
          </a:xfrm>
        </p:grpSpPr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34" y="2890995"/>
              <a:ext cx="2759974" cy="170389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4275" y="2924556"/>
              <a:ext cx="2644140" cy="158800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11579" y="3246120"/>
              <a:ext cx="1690877" cy="69113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66215" y="3581400"/>
              <a:ext cx="2102358" cy="691133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685800" y="2926079"/>
            <a:ext cx="2642870" cy="1586865"/>
          </a:xfrm>
          <a:prstGeom prst="rect">
            <a:avLst/>
          </a:prstGeom>
          <a:ln w="9144">
            <a:solidFill>
              <a:srgbClr val="663366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100">
              <a:latin typeface="Times New Roman"/>
              <a:cs typeface="Times New Roman"/>
            </a:endParaRPr>
          </a:p>
          <a:p>
            <a:pPr marL="474345" marR="467359" indent="245110">
              <a:lnSpc>
                <a:spcPts val="2640"/>
              </a:lnSpc>
              <a:spcBef>
                <a:spcPts val="5"/>
              </a:spcBef>
            </a:pPr>
            <a:r>
              <a:rPr sz="2500" spc="60" dirty="0">
                <a:solidFill>
                  <a:srgbClr val="FFFFFF"/>
                </a:solidFill>
                <a:latin typeface="Cambria"/>
                <a:cs typeface="Cambria"/>
              </a:rPr>
              <a:t>Multiply </a:t>
            </a:r>
            <a:r>
              <a:rPr sz="25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10" dirty="0">
                <a:solidFill>
                  <a:srgbClr val="FFFFFF"/>
                </a:solidFill>
                <a:latin typeface="Cambria"/>
                <a:cs typeface="Cambria"/>
              </a:rPr>
              <a:t>inst</a:t>
            </a:r>
            <a:r>
              <a:rPr sz="2500" spc="4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500" spc="50" dirty="0">
                <a:solidFill>
                  <a:srgbClr val="FFFFFF"/>
                </a:solidFill>
                <a:latin typeface="Cambria"/>
                <a:cs typeface="Cambria"/>
              </a:rPr>
              <a:t>uctions</a:t>
            </a:r>
            <a:endParaRPr sz="2500">
              <a:latin typeface="Cambria"/>
              <a:cs typeface="Cambri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464052" y="2890995"/>
            <a:ext cx="3004185" cy="1704339"/>
            <a:chOff x="3464052" y="2890995"/>
            <a:chExt cx="3004185" cy="1704339"/>
          </a:xfrm>
        </p:grpSpPr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2627" y="2890995"/>
              <a:ext cx="2759974" cy="170389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64052" y="3040380"/>
              <a:ext cx="3003804" cy="148742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92068" y="2924556"/>
              <a:ext cx="2644140" cy="158800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593592" y="2926080"/>
              <a:ext cx="2642870" cy="1586865"/>
            </a:xfrm>
            <a:custGeom>
              <a:avLst/>
              <a:gdLst/>
              <a:ahLst/>
              <a:cxnLst/>
              <a:rect l="l" t="t" r="r" b="b"/>
              <a:pathLst>
                <a:path w="2642870" h="1586864">
                  <a:moveTo>
                    <a:pt x="0" y="1586484"/>
                  </a:moveTo>
                  <a:lnTo>
                    <a:pt x="2642616" y="1586484"/>
                  </a:lnTo>
                  <a:lnTo>
                    <a:pt x="2642616" y="0"/>
                  </a:lnTo>
                  <a:lnTo>
                    <a:pt x="0" y="0"/>
                  </a:lnTo>
                  <a:lnTo>
                    <a:pt x="0" y="1586484"/>
                  </a:lnTo>
                  <a:close/>
                </a:path>
              </a:pathLst>
            </a:custGeom>
            <a:ln w="9144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28060" y="3078480"/>
              <a:ext cx="2878074" cy="69113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590544" y="3413760"/>
              <a:ext cx="2754629" cy="69113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74008" y="3749040"/>
              <a:ext cx="2102358" cy="691134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3709796" y="3150869"/>
            <a:ext cx="2412365" cy="10769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ctr">
              <a:lnSpc>
                <a:spcPts val="2640"/>
              </a:lnSpc>
              <a:spcBef>
                <a:spcPts val="480"/>
              </a:spcBef>
            </a:pPr>
            <a:r>
              <a:rPr sz="2500" spc="55" dirty="0">
                <a:solidFill>
                  <a:srgbClr val="FFFFFF"/>
                </a:solidFill>
                <a:latin typeface="Cambria"/>
                <a:cs typeface="Cambria"/>
              </a:rPr>
              <a:t>Parallel</a:t>
            </a:r>
            <a:r>
              <a:rPr sz="25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70" dirty="0">
                <a:solidFill>
                  <a:srgbClr val="FFFFFF"/>
                </a:solidFill>
                <a:latin typeface="Cambria"/>
                <a:cs typeface="Cambria"/>
              </a:rPr>
              <a:t>addition </a:t>
            </a:r>
            <a:r>
              <a:rPr sz="2500" spc="-5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100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500" spc="50" dirty="0">
                <a:solidFill>
                  <a:srgbClr val="FFFFFF"/>
                </a:solidFill>
                <a:latin typeface="Cambria"/>
                <a:cs typeface="Cambria"/>
              </a:rPr>
              <a:t>subtraction </a:t>
            </a:r>
            <a:r>
              <a:rPr sz="25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35" dirty="0">
                <a:solidFill>
                  <a:srgbClr val="FFFFFF"/>
                </a:solidFill>
                <a:latin typeface="Cambria"/>
                <a:cs typeface="Cambria"/>
              </a:rPr>
              <a:t>instructions</a:t>
            </a:r>
            <a:endParaRPr sz="2500">
              <a:latin typeface="Cambria"/>
              <a:cs typeface="Cambri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431279" y="2881883"/>
            <a:ext cx="2712720" cy="1722120"/>
            <a:chOff x="6431279" y="2881883"/>
            <a:chExt cx="2712720" cy="1722120"/>
          </a:xfrm>
        </p:grpSpPr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31279" y="2881883"/>
              <a:ext cx="2712720" cy="172212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499859" y="2924555"/>
              <a:ext cx="2644140" cy="158800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112507" y="3246119"/>
              <a:ext cx="1521713" cy="69113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781799" y="3581400"/>
              <a:ext cx="2102357" cy="691133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6501384" y="2926079"/>
            <a:ext cx="2642870" cy="1586865"/>
          </a:xfrm>
          <a:prstGeom prst="rect">
            <a:avLst/>
          </a:prstGeom>
          <a:ln w="9144">
            <a:solidFill>
              <a:srgbClr val="330E42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100">
              <a:latin typeface="Times New Roman"/>
              <a:cs typeface="Times New Roman"/>
            </a:endParaRPr>
          </a:p>
          <a:p>
            <a:pPr marL="474980" marR="466725" indent="330200">
              <a:lnSpc>
                <a:spcPts val="2640"/>
              </a:lnSpc>
              <a:spcBef>
                <a:spcPts val="5"/>
              </a:spcBef>
            </a:pPr>
            <a:r>
              <a:rPr sz="2500" spc="100" dirty="0">
                <a:solidFill>
                  <a:srgbClr val="FFFFFF"/>
                </a:solidFill>
                <a:latin typeface="Cambria"/>
                <a:cs typeface="Cambria"/>
              </a:rPr>
              <a:t>Extend </a:t>
            </a:r>
            <a:r>
              <a:rPr sz="25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10" dirty="0">
                <a:solidFill>
                  <a:srgbClr val="FFFFFF"/>
                </a:solidFill>
                <a:latin typeface="Cambria"/>
                <a:cs typeface="Cambria"/>
              </a:rPr>
              <a:t>inst</a:t>
            </a:r>
            <a:r>
              <a:rPr sz="2500" spc="4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500" spc="50" dirty="0">
                <a:solidFill>
                  <a:srgbClr val="FFFFFF"/>
                </a:solidFill>
                <a:latin typeface="Cambria"/>
                <a:cs typeface="Cambria"/>
              </a:rPr>
              <a:t>uctions</a:t>
            </a:r>
            <a:endParaRPr sz="2500">
              <a:latin typeface="Cambria"/>
              <a:cs typeface="Cambria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596609" y="4765515"/>
            <a:ext cx="2780030" cy="1704339"/>
            <a:chOff x="3596609" y="4765515"/>
            <a:chExt cx="2780030" cy="1704339"/>
          </a:xfrm>
        </p:grpSpPr>
        <p:pic>
          <p:nvPicPr>
            <p:cNvPr id="51" name="object 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596609" y="4765515"/>
              <a:ext cx="2761547" cy="170389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683507" y="4914899"/>
              <a:ext cx="2692908" cy="148590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656075" y="4799075"/>
              <a:ext cx="2645664" cy="158800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747515" y="4952999"/>
              <a:ext cx="2567178" cy="69113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302251" y="5288279"/>
              <a:ext cx="1462277" cy="69113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939539" y="5623559"/>
              <a:ext cx="2102358" cy="691134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3657600" y="4800600"/>
            <a:ext cx="2644140" cy="1586865"/>
          </a:xfrm>
          <a:prstGeom prst="rect">
            <a:avLst/>
          </a:prstGeom>
          <a:ln w="9144">
            <a:solidFill>
              <a:srgbClr val="999966"/>
            </a:solidFill>
          </a:ln>
        </p:spPr>
        <p:txBody>
          <a:bodyPr vert="horz" wrap="square" lIns="0" tIns="281940" rIns="0" bIns="0" rtlCol="0">
            <a:spAutoFit/>
          </a:bodyPr>
          <a:lstStyle/>
          <a:p>
            <a:pPr marL="283210" marR="275590" algn="ctr">
              <a:lnSpc>
                <a:spcPct val="88000"/>
              </a:lnSpc>
              <a:spcBef>
                <a:spcPts val="2220"/>
              </a:spcBef>
            </a:pPr>
            <a:r>
              <a:rPr sz="2500" spc="10" dirty="0">
                <a:solidFill>
                  <a:srgbClr val="FFFFFF"/>
                </a:solidFill>
                <a:latin typeface="Cambria"/>
                <a:cs typeface="Cambria"/>
              </a:rPr>
              <a:t>Status</a:t>
            </a:r>
            <a:r>
              <a:rPr sz="25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75" dirty="0">
                <a:solidFill>
                  <a:srgbClr val="FFFFFF"/>
                </a:solidFill>
                <a:latin typeface="Cambria"/>
                <a:cs typeface="Cambria"/>
              </a:rPr>
              <a:t>register </a:t>
            </a:r>
            <a:r>
              <a:rPr sz="2500" spc="-5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135" dirty="0">
                <a:solidFill>
                  <a:srgbClr val="FFFFFF"/>
                </a:solidFill>
                <a:latin typeface="Cambria"/>
                <a:cs typeface="Cambria"/>
              </a:rPr>
              <a:t>access </a:t>
            </a:r>
            <a:r>
              <a:rPr sz="2500" spc="1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35" dirty="0">
                <a:solidFill>
                  <a:srgbClr val="FFFFFF"/>
                </a:solidFill>
                <a:latin typeface="Cambria"/>
                <a:cs typeface="Cambria"/>
              </a:rPr>
              <a:t>instructions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17" y="397560"/>
            <a:ext cx="7104639" cy="3609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46075"/>
            <a:ext cx="71107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Elements</a:t>
            </a:r>
            <a:r>
              <a:rPr spc="60" dirty="0"/>
              <a:t> </a:t>
            </a:r>
            <a:r>
              <a:rPr spc="55" dirty="0"/>
              <a:t>of</a:t>
            </a:r>
            <a:r>
              <a:rPr spc="90" dirty="0"/>
              <a:t> </a:t>
            </a:r>
            <a:r>
              <a:rPr spc="150" dirty="0"/>
              <a:t>a</a:t>
            </a:r>
            <a:r>
              <a:rPr spc="90" dirty="0"/>
              <a:t> </a:t>
            </a:r>
            <a:r>
              <a:rPr spc="165" dirty="0"/>
              <a:t>Machine</a:t>
            </a:r>
            <a:r>
              <a:rPr spc="70" dirty="0"/>
              <a:t> </a:t>
            </a:r>
            <a:r>
              <a:rPr spc="45" dirty="0"/>
              <a:t>Instruction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057400" y="870205"/>
            <a:ext cx="5927090" cy="5927090"/>
            <a:chOff x="2057400" y="870205"/>
            <a:chExt cx="5927090" cy="59270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7400" y="870205"/>
              <a:ext cx="5926836" cy="59268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5980" y="912876"/>
              <a:ext cx="5792724" cy="57927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27503" y="914400"/>
              <a:ext cx="5791200" cy="5791200"/>
            </a:xfrm>
            <a:custGeom>
              <a:avLst/>
              <a:gdLst/>
              <a:ahLst/>
              <a:cxnLst/>
              <a:rect l="l" t="t" r="r" b="b"/>
              <a:pathLst>
                <a:path w="5791200" h="5791200">
                  <a:moveTo>
                    <a:pt x="0" y="2895600"/>
                  </a:moveTo>
                  <a:lnTo>
                    <a:pt x="2895599" y="0"/>
                  </a:lnTo>
                  <a:lnTo>
                    <a:pt x="5791200" y="2895600"/>
                  </a:lnTo>
                  <a:lnTo>
                    <a:pt x="2895599" y="5791200"/>
                  </a:lnTo>
                  <a:lnTo>
                    <a:pt x="0" y="2895600"/>
                  </a:lnTo>
                  <a:close/>
                </a:path>
              </a:pathLst>
            </a:custGeom>
            <a:ln w="9144">
              <a:solidFill>
                <a:srgbClr val="99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7563" y="1420368"/>
              <a:ext cx="2394204" cy="23942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4808" y="1504188"/>
              <a:ext cx="2289047" cy="19309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76144" y="1463040"/>
              <a:ext cx="2260092" cy="22600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677668" y="1464564"/>
              <a:ext cx="2258695" cy="2258695"/>
            </a:xfrm>
            <a:custGeom>
              <a:avLst/>
              <a:gdLst/>
              <a:ahLst/>
              <a:cxnLst/>
              <a:rect l="l" t="t" r="r" b="b"/>
              <a:pathLst>
                <a:path w="2258695" h="2258695">
                  <a:moveTo>
                    <a:pt x="0" y="376427"/>
                  </a:moveTo>
                  <a:lnTo>
                    <a:pt x="2932" y="329208"/>
                  </a:lnTo>
                  <a:lnTo>
                    <a:pt x="11496" y="283740"/>
                  </a:lnTo>
                  <a:lnTo>
                    <a:pt x="25337" y="240375"/>
                  </a:lnTo>
                  <a:lnTo>
                    <a:pt x="44103" y="199465"/>
                  </a:lnTo>
                  <a:lnTo>
                    <a:pt x="67442" y="161365"/>
                  </a:lnTo>
                  <a:lnTo>
                    <a:pt x="95000" y="126425"/>
                  </a:lnTo>
                  <a:lnTo>
                    <a:pt x="126425" y="95000"/>
                  </a:lnTo>
                  <a:lnTo>
                    <a:pt x="161365" y="67442"/>
                  </a:lnTo>
                  <a:lnTo>
                    <a:pt x="199465" y="44103"/>
                  </a:lnTo>
                  <a:lnTo>
                    <a:pt x="240375" y="25337"/>
                  </a:lnTo>
                  <a:lnTo>
                    <a:pt x="283740" y="11496"/>
                  </a:lnTo>
                  <a:lnTo>
                    <a:pt x="329208" y="2932"/>
                  </a:lnTo>
                  <a:lnTo>
                    <a:pt x="376427" y="0"/>
                  </a:lnTo>
                  <a:lnTo>
                    <a:pt x="1882140" y="0"/>
                  </a:lnTo>
                  <a:lnTo>
                    <a:pt x="1929359" y="2932"/>
                  </a:lnTo>
                  <a:lnTo>
                    <a:pt x="1974827" y="11496"/>
                  </a:lnTo>
                  <a:lnTo>
                    <a:pt x="2018192" y="25337"/>
                  </a:lnTo>
                  <a:lnTo>
                    <a:pt x="2059102" y="44103"/>
                  </a:lnTo>
                  <a:lnTo>
                    <a:pt x="2097202" y="67442"/>
                  </a:lnTo>
                  <a:lnTo>
                    <a:pt x="2132142" y="95000"/>
                  </a:lnTo>
                  <a:lnTo>
                    <a:pt x="2163567" y="126425"/>
                  </a:lnTo>
                  <a:lnTo>
                    <a:pt x="2191125" y="161365"/>
                  </a:lnTo>
                  <a:lnTo>
                    <a:pt x="2214464" y="199465"/>
                  </a:lnTo>
                  <a:lnTo>
                    <a:pt x="2233230" y="240375"/>
                  </a:lnTo>
                  <a:lnTo>
                    <a:pt x="2247071" y="283740"/>
                  </a:lnTo>
                  <a:lnTo>
                    <a:pt x="2255635" y="329208"/>
                  </a:lnTo>
                  <a:lnTo>
                    <a:pt x="2258568" y="376427"/>
                  </a:lnTo>
                  <a:lnTo>
                    <a:pt x="2258568" y="1882139"/>
                  </a:lnTo>
                  <a:lnTo>
                    <a:pt x="2255635" y="1929359"/>
                  </a:lnTo>
                  <a:lnTo>
                    <a:pt x="2247071" y="1974827"/>
                  </a:lnTo>
                  <a:lnTo>
                    <a:pt x="2233230" y="2018192"/>
                  </a:lnTo>
                  <a:lnTo>
                    <a:pt x="2214464" y="2059102"/>
                  </a:lnTo>
                  <a:lnTo>
                    <a:pt x="2191125" y="2097202"/>
                  </a:lnTo>
                  <a:lnTo>
                    <a:pt x="2163567" y="2132142"/>
                  </a:lnTo>
                  <a:lnTo>
                    <a:pt x="2132142" y="2163567"/>
                  </a:lnTo>
                  <a:lnTo>
                    <a:pt x="2097202" y="2191125"/>
                  </a:lnTo>
                  <a:lnTo>
                    <a:pt x="2059102" y="2214464"/>
                  </a:lnTo>
                  <a:lnTo>
                    <a:pt x="2018192" y="2233230"/>
                  </a:lnTo>
                  <a:lnTo>
                    <a:pt x="1974827" y="2247071"/>
                  </a:lnTo>
                  <a:lnTo>
                    <a:pt x="1929359" y="2255635"/>
                  </a:lnTo>
                  <a:lnTo>
                    <a:pt x="1882140" y="2258568"/>
                  </a:lnTo>
                  <a:lnTo>
                    <a:pt x="376427" y="2258568"/>
                  </a:lnTo>
                  <a:lnTo>
                    <a:pt x="329208" y="2255635"/>
                  </a:lnTo>
                  <a:lnTo>
                    <a:pt x="283740" y="2247071"/>
                  </a:lnTo>
                  <a:lnTo>
                    <a:pt x="240375" y="2233230"/>
                  </a:lnTo>
                  <a:lnTo>
                    <a:pt x="199465" y="2214464"/>
                  </a:lnTo>
                  <a:lnTo>
                    <a:pt x="161365" y="2191125"/>
                  </a:lnTo>
                  <a:lnTo>
                    <a:pt x="126425" y="2163567"/>
                  </a:lnTo>
                  <a:lnTo>
                    <a:pt x="95000" y="2132142"/>
                  </a:lnTo>
                  <a:lnTo>
                    <a:pt x="67442" y="2097202"/>
                  </a:lnTo>
                  <a:lnTo>
                    <a:pt x="44103" y="2059102"/>
                  </a:lnTo>
                  <a:lnTo>
                    <a:pt x="25337" y="2018192"/>
                  </a:lnTo>
                  <a:lnTo>
                    <a:pt x="11496" y="1974827"/>
                  </a:lnTo>
                  <a:lnTo>
                    <a:pt x="2932" y="1929359"/>
                  </a:lnTo>
                  <a:lnTo>
                    <a:pt x="0" y="1882139"/>
                  </a:lnTo>
                  <a:lnTo>
                    <a:pt x="0" y="376427"/>
                  </a:lnTo>
                  <a:close/>
                </a:path>
              </a:pathLst>
            </a:custGeom>
            <a:ln w="9144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18816" y="1543812"/>
              <a:ext cx="1893570" cy="4732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18816" y="1772412"/>
              <a:ext cx="1200150" cy="47320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50819" y="2112276"/>
              <a:ext cx="276606" cy="36498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65119" y="2112276"/>
              <a:ext cx="2001774" cy="3649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65119" y="2286012"/>
              <a:ext cx="1907285" cy="36498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65119" y="2461272"/>
              <a:ext cx="1901189" cy="36498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65119" y="2635008"/>
              <a:ext cx="1576578" cy="36498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65119" y="2810268"/>
              <a:ext cx="2017013" cy="36498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65119" y="2984004"/>
              <a:ext cx="875537" cy="36498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21963" y="2984004"/>
              <a:ext cx="776477" cy="36498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840227" y="1588719"/>
            <a:ext cx="1894205" cy="1651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920"/>
              </a:lnSpc>
              <a:spcBef>
                <a:spcPts val="105"/>
              </a:spcBef>
            </a:pPr>
            <a:r>
              <a:rPr sz="1700" spc="65" dirty="0">
                <a:solidFill>
                  <a:srgbClr val="FFFFFF"/>
                </a:solidFill>
                <a:latin typeface="Cambria"/>
                <a:cs typeface="Cambria"/>
              </a:rPr>
              <a:t>Operation</a:t>
            </a:r>
            <a:r>
              <a:rPr sz="17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114" dirty="0">
                <a:solidFill>
                  <a:srgbClr val="FFFFFF"/>
                </a:solidFill>
                <a:latin typeface="Cambria"/>
                <a:cs typeface="Cambria"/>
              </a:rPr>
              <a:t>code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ts val="1920"/>
              </a:lnSpc>
            </a:pPr>
            <a:r>
              <a:rPr sz="1700" spc="80" dirty="0">
                <a:solidFill>
                  <a:srgbClr val="FFFFFF"/>
                </a:solidFill>
                <a:latin typeface="Cambria"/>
                <a:cs typeface="Cambria"/>
              </a:rPr>
              <a:t>(opcode)</a:t>
            </a:r>
            <a:endParaRPr sz="1700">
              <a:latin typeface="Cambria"/>
              <a:cs typeface="Cambria"/>
            </a:endParaRPr>
          </a:p>
          <a:p>
            <a:pPr marL="127000" marR="5080" indent="-114300">
              <a:lnSpc>
                <a:spcPct val="88000"/>
              </a:lnSpc>
              <a:spcBef>
                <a:spcPts val="720"/>
              </a:spcBef>
              <a:buChar char="•"/>
              <a:tabLst>
                <a:tab pos="127000" algn="l"/>
              </a:tabLst>
            </a:pPr>
            <a:r>
              <a:rPr sz="1300" spc="55" dirty="0">
                <a:solidFill>
                  <a:srgbClr val="FFFFFF"/>
                </a:solidFill>
                <a:latin typeface="Cambria"/>
                <a:cs typeface="Cambria"/>
              </a:rPr>
              <a:t>Specifies </a:t>
            </a:r>
            <a:r>
              <a:rPr sz="1300" spc="2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300" spc="30" dirty="0">
                <a:solidFill>
                  <a:srgbClr val="FFFFFF"/>
                </a:solidFill>
                <a:latin typeface="Cambria"/>
                <a:cs typeface="Cambria"/>
              </a:rPr>
              <a:t>operation </a:t>
            </a:r>
            <a:r>
              <a:rPr sz="1300" spc="-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1300" spc="114" dirty="0">
                <a:solidFill>
                  <a:srgbClr val="FFFFFF"/>
                </a:solidFill>
                <a:latin typeface="Cambria"/>
                <a:cs typeface="Cambria"/>
              </a:rPr>
              <a:t>be </a:t>
            </a:r>
            <a:r>
              <a:rPr sz="1300" spc="55" dirty="0">
                <a:solidFill>
                  <a:srgbClr val="FFFFFF"/>
                </a:solidFill>
                <a:latin typeface="Cambria"/>
                <a:cs typeface="Cambria"/>
              </a:rPr>
              <a:t>performed.</a:t>
            </a:r>
            <a:r>
              <a:rPr sz="13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3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3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Cambria"/>
                <a:cs typeface="Cambria"/>
              </a:rPr>
              <a:t>operation</a:t>
            </a:r>
            <a:r>
              <a:rPr sz="1300" spc="25" dirty="0">
                <a:solidFill>
                  <a:srgbClr val="FFFFFF"/>
                </a:solidFill>
                <a:latin typeface="Cambria"/>
                <a:cs typeface="Cambria"/>
              </a:rPr>
              <a:t> is</a:t>
            </a:r>
            <a:r>
              <a:rPr sz="13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55" dirty="0">
                <a:solidFill>
                  <a:srgbClr val="FFFFFF"/>
                </a:solidFill>
                <a:latin typeface="Cambria"/>
                <a:cs typeface="Cambria"/>
              </a:rPr>
              <a:t>specified </a:t>
            </a:r>
            <a:r>
              <a:rPr sz="13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75" dirty="0">
                <a:solidFill>
                  <a:srgbClr val="FFFFFF"/>
                </a:solidFill>
                <a:latin typeface="Cambria"/>
                <a:cs typeface="Cambria"/>
              </a:rPr>
              <a:t>by </a:t>
            </a:r>
            <a:r>
              <a:rPr sz="1300" spc="50" dirty="0">
                <a:solidFill>
                  <a:srgbClr val="FFFFFF"/>
                </a:solidFill>
                <a:latin typeface="Cambria"/>
                <a:cs typeface="Cambria"/>
              </a:rPr>
              <a:t>a binary </a:t>
            </a:r>
            <a:r>
              <a:rPr sz="1300" spc="85" dirty="0">
                <a:solidFill>
                  <a:srgbClr val="FFFFFF"/>
                </a:solidFill>
                <a:latin typeface="Cambria"/>
                <a:cs typeface="Cambria"/>
              </a:rPr>
              <a:t>code, </a:t>
            </a:r>
            <a:r>
              <a:rPr sz="13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known </a:t>
            </a:r>
            <a:r>
              <a:rPr sz="1300" spc="40" dirty="0">
                <a:solidFill>
                  <a:srgbClr val="FFFFFF"/>
                </a:solidFill>
                <a:latin typeface="Cambria"/>
                <a:cs typeface="Cambria"/>
              </a:rPr>
              <a:t>as </a:t>
            </a:r>
            <a:r>
              <a:rPr sz="1300" spc="2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300" spc="30" dirty="0">
                <a:solidFill>
                  <a:srgbClr val="FFFFFF"/>
                </a:solidFill>
                <a:latin typeface="Cambria"/>
                <a:cs typeface="Cambria"/>
              </a:rPr>
              <a:t>operation </a:t>
            </a:r>
            <a:r>
              <a:rPr sz="1300" spc="-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85" dirty="0">
                <a:solidFill>
                  <a:srgbClr val="FFFFFF"/>
                </a:solidFill>
                <a:latin typeface="Cambria"/>
                <a:cs typeface="Cambria"/>
              </a:rPr>
              <a:t>code,</a:t>
            </a:r>
            <a:r>
              <a:rPr sz="1300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Cambria"/>
                <a:cs typeface="Cambria"/>
              </a:rPr>
              <a:t>or</a:t>
            </a:r>
            <a:r>
              <a:rPr sz="13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i="1" spc="90" dirty="0">
                <a:solidFill>
                  <a:srgbClr val="FFFFFF"/>
                </a:solidFill>
                <a:latin typeface="Cambria"/>
                <a:cs typeface="Cambria"/>
              </a:rPr>
              <a:t>opcode</a:t>
            </a:r>
            <a:endParaRPr sz="1300">
              <a:latin typeface="Cambria"/>
              <a:cs typeface="Cambr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039867" y="1420367"/>
            <a:ext cx="2394585" cy="2394585"/>
            <a:chOff x="5039867" y="1420367"/>
            <a:chExt cx="2394585" cy="2394585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39867" y="1420367"/>
              <a:ext cx="2394204" cy="239420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87111" y="1504187"/>
              <a:ext cx="2264664" cy="17571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08447" y="1463039"/>
              <a:ext cx="2260092" cy="226009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109971" y="1464563"/>
              <a:ext cx="2258695" cy="2258695"/>
            </a:xfrm>
            <a:custGeom>
              <a:avLst/>
              <a:gdLst/>
              <a:ahLst/>
              <a:cxnLst/>
              <a:rect l="l" t="t" r="r" b="b"/>
              <a:pathLst>
                <a:path w="2258695" h="2258695">
                  <a:moveTo>
                    <a:pt x="0" y="376427"/>
                  </a:moveTo>
                  <a:lnTo>
                    <a:pt x="2932" y="329208"/>
                  </a:lnTo>
                  <a:lnTo>
                    <a:pt x="11496" y="283740"/>
                  </a:lnTo>
                  <a:lnTo>
                    <a:pt x="25337" y="240375"/>
                  </a:lnTo>
                  <a:lnTo>
                    <a:pt x="44103" y="199465"/>
                  </a:lnTo>
                  <a:lnTo>
                    <a:pt x="67442" y="161365"/>
                  </a:lnTo>
                  <a:lnTo>
                    <a:pt x="95000" y="126425"/>
                  </a:lnTo>
                  <a:lnTo>
                    <a:pt x="126425" y="95000"/>
                  </a:lnTo>
                  <a:lnTo>
                    <a:pt x="161365" y="67442"/>
                  </a:lnTo>
                  <a:lnTo>
                    <a:pt x="199465" y="44103"/>
                  </a:lnTo>
                  <a:lnTo>
                    <a:pt x="240375" y="25337"/>
                  </a:lnTo>
                  <a:lnTo>
                    <a:pt x="283740" y="11496"/>
                  </a:lnTo>
                  <a:lnTo>
                    <a:pt x="329208" y="2932"/>
                  </a:lnTo>
                  <a:lnTo>
                    <a:pt x="376427" y="0"/>
                  </a:lnTo>
                  <a:lnTo>
                    <a:pt x="1882139" y="0"/>
                  </a:lnTo>
                  <a:lnTo>
                    <a:pt x="1929359" y="2932"/>
                  </a:lnTo>
                  <a:lnTo>
                    <a:pt x="1974827" y="11496"/>
                  </a:lnTo>
                  <a:lnTo>
                    <a:pt x="2018192" y="25337"/>
                  </a:lnTo>
                  <a:lnTo>
                    <a:pt x="2059102" y="44103"/>
                  </a:lnTo>
                  <a:lnTo>
                    <a:pt x="2097202" y="67442"/>
                  </a:lnTo>
                  <a:lnTo>
                    <a:pt x="2132142" y="95000"/>
                  </a:lnTo>
                  <a:lnTo>
                    <a:pt x="2163567" y="126425"/>
                  </a:lnTo>
                  <a:lnTo>
                    <a:pt x="2191125" y="161365"/>
                  </a:lnTo>
                  <a:lnTo>
                    <a:pt x="2214464" y="199465"/>
                  </a:lnTo>
                  <a:lnTo>
                    <a:pt x="2233230" y="240375"/>
                  </a:lnTo>
                  <a:lnTo>
                    <a:pt x="2247071" y="283740"/>
                  </a:lnTo>
                  <a:lnTo>
                    <a:pt x="2255635" y="329208"/>
                  </a:lnTo>
                  <a:lnTo>
                    <a:pt x="2258568" y="376427"/>
                  </a:lnTo>
                  <a:lnTo>
                    <a:pt x="2258568" y="1882139"/>
                  </a:lnTo>
                  <a:lnTo>
                    <a:pt x="2255635" y="1929359"/>
                  </a:lnTo>
                  <a:lnTo>
                    <a:pt x="2247071" y="1974827"/>
                  </a:lnTo>
                  <a:lnTo>
                    <a:pt x="2233230" y="2018192"/>
                  </a:lnTo>
                  <a:lnTo>
                    <a:pt x="2214464" y="2059102"/>
                  </a:lnTo>
                  <a:lnTo>
                    <a:pt x="2191125" y="2097202"/>
                  </a:lnTo>
                  <a:lnTo>
                    <a:pt x="2163567" y="2132142"/>
                  </a:lnTo>
                  <a:lnTo>
                    <a:pt x="2132142" y="2163567"/>
                  </a:lnTo>
                  <a:lnTo>
                    <a:pt x="2097202" y="2191125"/>
                  </a:lnTo>
                  <a:lnTo>
                    <a:pt x="2059102" y="2214464"/>
                  </a:lnTo>
                  <a:lnTo>
                    <a:pt x="2018192" y="2233230"/>
                  </a:lnTo>
                  <a:lnTo>
                    <a:pt x="1974827" y="2247071"/>
                  </a:lnTo>
                  <a:lnTo>
                    <a:pt x="1929359" y="2255635"/>
                  </a:lnTo>
                  <a:lnTo>
                    <a:pt x="1882139" y="2258568"/>
                  </a:lnTo>
                  <a:lnTo>
                    <a:pt x="376427" y="2258568"/>
                  </a:lnTo>
                  <a:lnTo>
                    <a:pt x="329208" y="2255635"/>
                  </a:lnTo>
                  <a:lnTo>
                    <a:pt x="283740" y="2247071"/>
                  </a:lnTo>
                  <a:lnTo>
                    <a:pt x="240375" y="2233230"/>
                  </a:lnTo>
                  <a:lnTo>
                    <a:pt x="199465" y="2214464"/>
                  </a:lnTo>
                  <a:lnTo>
                    <a:pt x="161365" y="2191125"/>
                  </a:lnTo>
                  <a:lnTo>
                    <a:pt x="126425" y="2163567"/>
                  </a:lnTo>
                  <a:lnTo>
                    <a:pt x="95000" y="2132142"/>
                  </a:lnTo>
                  <a:lnTo>
                    <a:pt x="67442" y="2097202"/>
                  </a:lnTo>
                  <a:lnTo>
                    <a:pt x="44103" y="2059102"/>
                  </a:lnTo>
                  <a:lnTo>
                    <a:pt x="25337" y="2018192"/>
                  </a:lnTo>
                  <a:lnTo>
                    <a:pt x="11496" y="1974827"/>
                  </a:lnTo>
                  <a:lnTo>
                    <a:pt x="2932" y="1929359"/>
                  </a:lnTo>
                  <a:lnTo>
                    <a:pt x="0" y="1882139"/>
                  </a:lnTo>
                  <a:lnTo>
                    <a:pt x="0" y="376427"/>
                  </a:lnTo>
                  <a:close/>
                </a:path>
              </a:pathLst>
            </a:custGeom>
            <a:ln w="9144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51119" y="1543811"/>
              <a:ext cx="1910333" cy="47320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51119" y="1772411"/>
              <a:ext cx="1241298" cy="47320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83123" y="2112276"/>
              <a:ext cx="276605" cy="36498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297423" y="2112276"/>
              <a:ext cx="1681733" cy="36498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97423" y="2286012"/>
              <a:ext cx="1768602" cy="36498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297423" y="2461272"/>
              <a:ext cx="1884426" cy="36498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97423" y="2635008"/>
              <a:ext cx="1785366" cy="36498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297423" y="2810268"/>
              <a:ext cx="1992629" cy="364985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5272785" y="1588719"/>
            <a:ext cx="1911985" cy="1478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920"/>
              </a:lnSpc>
              <a:spcBef>
                <a:spcPts val="105"/>
              </a:spcBef>
            </a:pPr>
            <a:r>
              <a:rPr sz="1700" spc="55" dirty="0">
                <a:solidFill>
                  <a:srgbClr val="FFFFFF"/>
                </a:solidFill>
                <a:latin typeface="Cambria"/>
                <a:cs typeface="Cambria"/>
              </a:rPr>
              <a:t>Source</a:t>
            </a:r>
            <a:r>
              <a:rPr sz="17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Cambria"/>
                <a:cs typeface="Cambria"/>
              </a:rPr>
              <a:t>operand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ts val="1920"/>
              </a:lnSpc>
            </a:pPr>
            <a:r>
              <a:rPr sz="1700" spc="60" dirty="0">
                <a:solidFill>
                  <a:srgbClr val="FFFFFF"/>
                </a:solidFill>
                <a:latin typeface="Cambria"/>
                <a:cs typeface="Cambria"/>
              </a:rPr>
              <a:t>reference</a:t>
            </a:r>
            <a:endParaRPr sz="1700">
              <a:latin typeface="Cambria"/>
              <a:cs typeface="Cambria"/>
            </a:endParaRPr>
          </a:p>
          <a:p>
            <a:pPr marL="127000" marR="5080" indent="-114300">
              <a:lnSpc>
                <a:spcPct val="88100"/>
              </a:lnSpc>
              <a:spcBef>
                <a:spcPts val="720"/>
              </a:spcBef>
              <a:buChar char="•"/>
              <a:tabLst>
                <a:tab pos="127000" algn="l"/>
              </a:tabLst>
            </a:pPr>
            <a:r>
              <a:rPr sz="1300" spc="4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300" spc="30" dirty="0">
                <a:solidFill>
                  <a:srgbClr val="FFFFFF"/>
                </a:solidFill>
                <a:latin typeface="Cambria"/>
                <a:cs typeface="Cambria"/>
              </a:rPr>
              <a:t>operation </a:t>
            </a:r>
            <a:r>
              <a:rPr sz="1300" spc="40" dirty="0">
                <a:solidFill>
                  <a:srgbClr val="FFFFFF"/>
                </a:solidFill>
                <a:latin typeface="Cambria"/>
                <a:cs typeface="Cambria"/>
              </a:rPr>
              <a:t>may </a:t>
            </a:r>
            <a:r>
              <a:rPr sz="13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Cambria"/>
                <a:cs typeface="Cambria"/>
              </a:rPr>
              <a:t>involve </a:t>
            </a:r>
            <a:r>
              <a:rPr sz="1300" spc="55" dirty="0">
                <a:solidFill>
                  <a:srgbClr val="FFFFFF"/>
                </a:solidFill>
                <a:latin typeface="Cambria"/>
                <a:cs typeface="Cambria"/>
              </a:rPr>
              <a:t>one </a:t>
            </a:r>
            <a:r>
              <a:rPr sz="1300" spc="2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1300" spc="30" dirty="0">
                <a:solidFill>
                  <a:srgbClr val="FFFFFF"/>
                </a:solidFill>
                <a:latin typeface="Cambria"/>
                <a:cs typeface="Cambria"/>
              </a:rPr>
              <a:t>more </a:t>
            </a:r>
            <a:r>
              <a:rPr sz="13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Cambria"/>
                <a:cs typeface="Cambria"/>
              </a:rPr>
              <a:t>source </a:t>
            </a:r>
            <a:r>
              <a:rPr sz="1300" spc="55" dirty="0">
                <a:solidFill>
                  <a:srgbClr val="FFFFFF"/>
                </a:solidFill>
                <a:latin typeface="Cambria"/>
                <a:cs typeface="Cambria"/>
              </a:rPr>
              <a:t>operands, </a:t>
            </a:r>
            <a:r>
              <a:rPr sz="1300" spc="-10" dirty="0">
                <a:solidFill>
                  <a:srgbClr val="FFFFFF"/>
                </a:solidFill>
                <a:latin typeface="Cambria"/>
                <a:cs typeface="Cambria"/>
              </a:rPr>
              <a:t>that </a:t>
            </a:r>
            <a:r>
              <a:rPr sz="13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50" dirty="0">
                <a:solidFill>
                  <a:srgbClr val="FFFFFF"/>
                </a:solidFill>
                <a:latin typeface="Cambria"/>
                <a:cs typeface="Cambria"/>
              </a:rPr>
              <a:t>is, </a:t>
            </a:r>
            <a:r>
              <a:rPr sz="1300" spc="45" dirty="0">
                <a:solidFill>
                  <a:srgbClr val="FFFFFF"/>
                </a:solidFill>
                <a:latin typeface="Cambria"/>
                <a:cs typeface="Cambria"/>
              </a:rPr>
              <a:t>operands </a:t>
            </a:r>
            <a:r>
              <a:rPr sz="1300" spc="-10" dirty="0">
                <a:solidFill>
                  <a:srgbClr val="FFFFFF"/>
                </a:solidFill>
                <a:latin typeface="Cambria"/>
                <a:cs typeface="Cambria"/>
              </a:rPr>
              <a:t>that </a:t>
            </a:r>
            <a:r>
              <a:rPr sz="1300" spc="30" dirty="0">
                <a:solidFill>
                  <a:srgbClr val="FFFFFF"/>
                </a:solidFill>
                <a:latin typeface="Cambria"/>
                <a:cs typeface="Cambria"/>
              </a:rPr>
              <a:t>are </a:t>
            </a:r>
            <a:r>
              <a:rPr sz="13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Cambria"/>
                <a:cs typeface="Cambria"/>
              </a:rPr>
              <a:t>inputs</a:t>
            </a:r>
            <a:r>
              <a:rPr sz="13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Cambria"/>
                <a:cs typeface="Cambria"/>
              </a:rPr>
              <a:t>for</a:t>
            </a:r>
            <a:r>
              <a:rPr sz="13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Cambria"/>
                <a:cs typeface="Cambria"/>
              </a:rPr>
              <a:t>operation</a:t>
            </a:r>
            <a:endParaRPr sz="1300">
              <a:latin typeface="Cambria"/>
              <a:cs typeface="Cambr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607564" y="3852671"/>
            <a:ext cx="2394585" cy="2394585"/>
            <a:chOff x="2607564" y="3852671"/>
            <a:chExt cx="2394585" cy="2394585"/>
          </a:xfrm>
        </p:grpSpPr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7564" y="3852671"/>
              <a:ext cx="2394204" cy="239420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654808" y="3936504"/>
              <a:ext cx="1961388" cy="12329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676144" y="3895343"/>
              <a:ext cx="2260092" cy="226009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677668" y="3896867"/>
              <a:ext cx="2258695" cy="2258695"/>
            </a:xfrm>
            <a:custGeom>
              <a:avLst/>
              <a:gdLst/>
              <a:ahLst/>
              <a:cxnLst/>
              <a:rect l="l" t="t" r="r" b="b"/>
              <a:pathLst>
                <a:path w="2258695" h="2258695">
                  <a:moveTo>
                    <a:pt x="0" y="376427"/>
                  </a:moveTo>
                  <a:lnTo>
                    <a:pt x="2932" y="329208"/>
                  </a:lnTo>
                  <a:lnTo>
                    <a:pt x="11496" y="283740"/>
                  </a:lnTo>
                  <a:lnTo>
                    <a:pt x="25337" y="240375"/>
                  </a:lnTo>
                  <a:lnTo>
                    <a:pt x="44103" y="199465"/>
                  </a:lnTo>
                  <a:lnTo>
                    <a:pt x="67442" y="161365"/>
                  </a:lnTo>
                  <a:lnTo>
                    <a:pt x="95000" y="126425"/>
                  </a:lnTo>
                  <a:lnTo>
                    <a:pt x="126425" y="95000"/>
                  </a:lnTo>
                  <a:lnTo>
                    <a:pt x="161365" y="67442"/>
                  </a:lnTo>
                  <a:lnTo>
                    <a:pt x="199465" y="44103"/>
                  </a:lnTo>
                  <a:lnTo>
                    <a:pt x="240375" y="25337"/>
                  </a:lnTo>
                  <a:lnTo>
                    <a:pt x="283740" y="11496"/>
                  </a:lnTo>
                  <a:lnTo>
                    <a:pt x="329208" y="2932"/>
                  </a:lnTo>
                  <a:lnTo>
                    <a:pt x="376427" y="0"/>
                  </a:lnTo>
                  <a:lnTo>
                    <a:pt x="1882140" y="0"/>
                  </a:lnTo>
                  <a:lnTo>
                    <a:pt x="1929359" y="2932"/>
                  </a:lnTo>
                  <a:lnTo>
                    <a:pt x="1974827" y="11496"/>
                  </a:lnTo>
                  <a:lnTo>
                    <a:pt x="2018192" y="25337"/>
                  </a:lnTo>
                  <a:lnTo>
                    <a:pt x="2059102" y="44103"/>
                  </a:lnTo>
                  <a:lnTo>
                    <a:pt x="2097202" y="67442"/>
                  </a:lnTo>
                  <a:lnTo>
                    <a:pt x="2132142" y="95000"/>
                  </a:lnTo>
                  <a:lnTo>
                    <a:pt x="2163567" y="126425"/>
                  </a:lnTo>
                  <a:lnTo>
                    <a:pt x="2191125" y="161365"/>
                  </a:lnTo>
                  <a:lnTo>
                    <a:pt x="2214464" y="199465"/>
                  </a:lnTo>
                  <a:lnTo>
                    <a:pt x="2233230" y="240375"/>
                  </a:lnTo>
                  <a:lnTo>
                    <a:pt x="2247071" y="283740"/>
                  </a:lnTo>
                  <a:lnTo>
                    <a:pt x="2255635" y="329208"/>
                  </a:lnTo>
                  <a:lnTo>
                    <a:pt x="2258568" y="376427"/>
                  </a:lnTo>
                  <a:lnTo>
                    <a:pt x="2258568" y="1882127"/>
                  </a:lnTo>
                  <a:lnTo>
                    <a:pt x="2255635" y="1929346"/>
                  </a:lnTo>
                  <a:lnTo>
                    <a:pt x="2247071" y="1974815"/>
                  </a:lnTo>
                  <a:lnTo>
                    <a:pt x="2233230" y="2018181"/>
                  </a:lnTo>
                  <a:lnTo>
                    <a:pt x="2214464" y="2059092"/>
                  </a:lnTo>
                  <a:lnTo>
                    <a:pt x="2191125" y="2097194"/>
                  </a:lnTo>
                  <a:lnTo>
                    <a:pt x="2163567" y="2132135"/>
                  </a:lnTo>
                  <a:lnTo>
                    <a:pt x="2132142" y="2163561"/>
                  </a:lnTo>
                  <a:lnTo>
                    <a:pt x="2097202" y="2191121"/>
                  </a:lnTo>
                  <a:lnTo>
                    <a:pt x="2059102" y="2214461"/>
                  </a:lnTo>
                  <a:lnTo>
                    <a:pt x="2018192" y="2233228"/>
                  </a:lnTo>
                  <a:lnTo>
                    <a:pt x="1974827" y="2247070"/>
                  </a:lnTo>
                  <a:lnTo>
                    <a:pt x="1929359" y="2255634"/>
                  </a:lnTo>
                  <a:lnTo>
                    <a:pt x="1882140" y="2258567"/>
                  </a:lnTo>
                  <a:lnTo>
                    <a:pt x="376427" y="2258567"/>
                  </a:lnTo>
                  <a:lnTo>
                    <a:pt x="329208" y="2255634"/>
                  </a:lnTo>
                  <a:lnTo>
                    <a:pt x="283740" y="2247070"/>
                  </a:lnTo>
                  <a:lnTo>
                    <a:pt x="240375" y="2233228"/>
                  </a:lnTo>
                  <a:lnTo>
                    <a:pt x="199465" y="2214461"/>
                  </a:lnTo>
                  <a:lnTo>
                    <a:pt x="161365" y="2191121"/>
                  </a:lnTo>
                  <a:lnTo>
                    <a:pt x="126425" y="2163561"/>
                  </a:lnTo>
                  <a:lnTo>
                    <a:pt x="95000" y="2132135"/>
                  </a:lnTo>
                  <a:lnTo>
                    <a:pt x="67442" y="2097194"/>
                  </a:lnTo>
                  <a:lnTo>
                    <a:pt x="44103" y="2059092"/>
                  </a:lnTo>
                  <a:lnTo>
                    <a:pt x="25337" y="2018181"/>
                  </a:lnTo>
                  <a:lnTo>
                    <a:pt x="11496" y="1974815"/>
                  </a:lnTo>
                  <a:lnTo>
                    <a:pt x="2932" y="1929346"/>
                  </a:lnTo>
                  <a:lnTo>
                    <a:pt x="0" y="1882127"/>
                  </a:lnTo>
                  <a:lnTo>
                    <a:pt x="0" y="376427"/>
                  </a:lnTo>
                  <a:close/>
                </a:path>
              </a:pathLst>
            </a:custGeom>
            <a:ln w="9144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718816" y="3976115"/>
              <a:ext cx="1835658" cy="47320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18816" y="4204715"/>
              <a:ext cx="1241297" cy="47320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50820" y="4544580"/>
              <a:ext cx="276606" cy="36498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865120" y="4544580"/>
              <a:ext cx="1681733" cy="36498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65120" y="4718316"/>
              <a:ext cx="1448561" cy="364985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2840227" y="4021963"/>
            <a:ext cx="1557655" cy="95313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40005">
              <a:lnSpc>
                <a:spcPts val="1800"/>
              </a:lnSpc>
              <a:spcBef>
                <a:spcPts val="360"/>
              </a:spcBef>
            </a:pPr>
            <a:r>
              <a:rPr sz="1700" spc="25" dirty="0">
                <a:solidFill>
                  <a:srgbClr val="FFFFFF"/>
                </a:solidFill>
                <a:latin typeface="Cambria"/>
                <a:cs typeface="Cambria"/>
              </a:rPr>
              <a:t>Result</a:t>
            </a:r>
            <a:r>
              <a:rPr sz="17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Cambria"/>
                <a:cs typeface="Cambria"/>
              </a:rPr>
              <a:t>operand </a:t>
            </a:r>
            <a:r>
              <a:rPr sz="1700" spc="-3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FFFFFF"/>
                </a:solidFill>
                <a:latin typeface="Cambria"/>
                <a:cs typeface="Cambria"/>
              </a:rPr>
              <a:t>reference</a:t>
            </a:r>
            <a:endParaRPr sz="1700">
              <a:latin typeface="Cambria"/>
              <a:cs typeface="Cambria"/>
            </a:endParaRPr>
          </a:p>
          <a:p>
            <a:pPr marL="127000" indent="-114300">
              <a:lnSpc>
                <a:spcPts val="1465"/>
              </a:lnSpc>
              <a:spcBef>
                <a:spcPts val="515"/>
              </a:spcBef>
              <a:buChar char="•"/>
              <a:tabLst>
                <a:tab pos="127000" algn="l"/>
              </a:tabLst>
            </a:pPr>
            <a:r>
              <a:rPr sz="1300" spc="4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3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Cambria"/>
                <a:cs typeface="Cambria"/>
              </a:rPr>
              <a:t>operation</a:t>
            </a: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Cambria"/>
                <a:cs typeface="Cambria"/>
              </a:rPr>
              <a:t>may</a:t>
            </a:r>
            <a:endParaRPr sz="1300">
              <a:latin typeface="Cambria"/>
              <a:cs typeface="Cambria"/>
            </a:endParaRPr>
          </a:p>
          <a:p>
            <a:pPr marL="127000">
              <a:lnSpc>
                <a:spcPts val="1465"/>
              </a:lnSpc>
            </a:pPr>
            <a:r>
              <a:rPr sz="1300" spc="55" dirty="0">
                <a:solidFill>
                  <a:srgbClr val="FFFFFF"/>
                </a:solidFill>
                <a:latin typeface="Cambria"/>
                <a:cs typeface="Cambria"/>
              </a:rPr>
              <a:t>produce</a:t>
            </a: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5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3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result</a:t>
            </a:r>
            <a:endParaRPr sz="1300">
              <a:latin typeface="Cambria"/>
              <a:cs typeface="Cambri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039867" y="3852671"/>
            <a:ext cx="2394585" cy="2394585"/>
            <a:chOff x="5039867" y="3852671"/>
            <a:chExt cx="2394585" cy="2394585"/>
          </a:xfrm>
        </p:grpSpPr>
        <p:pic>
          <p:nvPicPr>
            <p:cNvPr id="49" name="object 4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39867" y="3852671"/>
              <a:ext cx="2394204" cy="239420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093207" y="3942587"/>
              <a:ext cx="2255519" cy="173126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108447" y="3895343"/>
              <a:ext cx="2260092" cy="2260092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109971" y="3896867"/>
              <a:ext cx="2258695" cy="2258695"/>
            </a:xfrm>
            <a:custGeom>
              <a:avLst/>
              <a:gdLst/>
              <a:ahLst/>
              <a:cxnLst/>
              <a:rect l="l" t="t" r="r" b="b"/>
              <a:pathLst>
                <a:path w="2258695" h="2258695">
                  <a:moveTo>
                    <a:pt x="0" y="376427"/>
                  </a:moveTo>
                  <a:lnTo>
                    <a:pt x="2932" y="329208"/>
                  </a:lnTo>
                  <a:lnTo>
                    <a:pt x="11496" y="283740"/>
                  </a:lnTo>
                  <a:lnTo>
                    <a:pt x="25337" y="240375"/>
                  </a:lnTo>
                  <a:lnTo>
                    <a:pt x="44103" y="199465"/>
                  </a:lnTo>
                  <a:lnTo>
                    <a:pt x="67442" y="161365"/>
                  </a:lnTo>
                  <a:lnTo>
                    <a:pt x="95000" y="126425"/>
                  </a:lnTo>
                  <a:lnTo>
                    <a:pt x="126425" y="95000"/>
                  </a:lnTo>
                  <a:lnTo>
                    <a:pt x="161365" y="67442"/>
                  </a:lnTo>
                  <a:lnTo>
                    <a:pt x="199465" y="44103"/>
                  </a:lnTo>
                  <a:lnTo>
                    <a:pt x="240375" y="25337"/>
                  </a:lnTo>
                  <a:lnTo>
                    <a:pt x="283740" y="11496"/>
                  </a:lnTo>
                  <a:lnTo>
                    <a:pt x="329208" y="2932"/>
                  </a:lnTo>
                  <a:lnTo>
                    <a:pt x="376427" y="0"/>
                  </a:lnTo>
                  <a:lnTo>
                    <a:pt x="1882139" y="0"/>
                  </a:lnTo>
                  <a:lnTo>
                    <a:pt x="1929359" y="2932"/>
                  </a:lnTo>
                  <a:lnTo>
                    <a:pt x="1974827" y="11496"/>
                  </a:lnTo>
                  <a:lnTo>
                    <a:pt x="2018192" y="25337"/>
                  </a:lnTo>
                  <a:lnTo>
                    <a:pt x="2059102" y="44103"/>
                  </a:lnTo>
                  <a:lnTo>
                    <a:pt x="2097202" y="67442"/>
                  </a:lnTo>
                  <a:lnTo>
                    <a:pt x="2132142" y="95000"/>
                  </a:lnTo>
                  <a:lnTo>
                    <a:pt x="2163567" y="126425"/>
                  </a:lnTo>
                  <a:lnTo>
                    <a:pt x="2191125" y="161365"/>
                  </a:lnTo>
                  <a:lnTo>
                    <a:pt x="2214464" y="199465"/>
                  </a:lnTo>
                  <a:lnTo>
                    <a:pt x="2233230" y="240375"/>
                  </a:lnTo>
                  <a:lnTo>
                    <a:pt x="2247071" y="283740"/>
                  </a:lnTo>
                  <a:lnTo>
                    <a:pt x="2255635" y="329208"/>
                  </a:lnTo>
                  <a:lnTo>
                    <a:pt x="2258568" y="376427"/>
                  </a:lnTo>
                  <a:lnTo>
                    <a:pt x="2258568" y="1882127"/>
                  </a:lnTo>
                  <a:lnTo>
                    <a:pt x="2255635" y="1929346"/>
                  </a:lnTo>
                  <a:lnTo>
                    <a:pt x="2247071" y="1974815"/>
                  </a:lnTo>
                  <a:lnTo>
                    <a:pt x="2233230" y="2018181"/>
                  </a:lnTo>
                  <a:lnTo>
                    <a:pt x="2214464" y="2059092"/>
                  </a:lnTo>
                  <a:lnTo>
                    <a:pt x="2191125" y="2097194"/>
                  </a:lnTo>
                  <a:lnTo>
                    <a:pt x="2163567" y="2132135"/>
                  </a:lnTo>
                  <a:lnTo>
                    <a:pt x="2132142" y="2163561"/>
                  </a:lnTo>
                  <a:lnTo>
                    <a:pt x="2097202" y="2191121"/>
                  </a:lnTo>
                  <a:lnTo>
                    <a:pt x="2059102" y="2214461"/>
                  </a:lnTo>
                  <a:lnTo>
                    <a:pt x="2018192" y="2233228"/>
                  </a:lnTo>
                  <a:lnTo>
                    <a:pt x="1974827" y="2247070"/>
                  </a:lnTo>
                  <a:lnTo>
                    <a:pt x="1929359" y="2255634"/>
                  </a:lnTo>
                  <a:lnTo>
                    <a:pt x="1882139" y="2258567"/>
                  </a:lnTo>
                  <a:lnTo>
                    <a:pt x="376427" y="2258567"/>
                  </a:lnTo>
                  <a:lnTo>
                    <a:pt x="329208" y="2255634"/>
                  </a:lnTo>
                  <a:lnTo>
                    <a:pt x="283740" y="2247070"/>
                  </a:lnTo>
                  <a:lnTo>
                    <a:pt x="240375" y="2233228"/>
                  </a:lnTo>
                  <a:lnTo>
                    <a:pt x="199465" y="2214461"/>
                  </a:lnTo>
                  <a:lnTo>
                    <a:pt x="161365" y="2191121"/>
                  </a:lnTo>
                  <a:lnTo>
                    <a:pt x="126425" y="2163561"/>
                  </a:lnTo>
                  <a:lnTo>
                    <a:pt x="95000" y="2132135"/>
                  </a:lnTo>
                  <a:lnTo>
                    <a:pt x="67442" y="2097194"/>
                  </a:lnTo>
                  <a:lnTo>
                    <a:pt x="44103" y="2059092"/>
                  </a:lnTo>
                  <a:lnTo>
                    <a:pt x="25337" y="2018181"/>
                  </a:lnTo>
                  <a:lnTo>
                    <a:pt x="11496" y="1974815"/>
                  </a:lnTo>
                  <a:lnTo>
                    <a:pt x="2932" y="1929346"/>
                  </a:lnTo>
                  <a:lnTo>
                    <a:pt x="0" y="1882127"/>
                  </a:lnTo>
                  <a:lnTo>
                    <a:pt x="0" y="376427"/>
                  </a:lnTo>
                  <a:close/>
                </a:path>
              </a:pathLst>
            </a:custGeom>
            <a:ln w="9144">
              <a:solidFill>
                <a:srgbClr val="6633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272785" y="4021963"/>
            <a:ext cx="1886585" cy="147764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297180">
              <a:lnSpc>
                <a:spcPts val="1800"/>
              </a:lnSpc>
              <a:spcBef>
                <a:spcPts val="360"/>
              </a:spcBef>
            </a:pPr>
            <a:r>
              <a:rPr sz="1700" spc="60" dirty="0">
                <a:solidFill>
                  <a:srgbClr val="FFFFFF"/>
                </a:solidFill>
                <a:latin typeface="Cambria"/>
                <a:cs typeface="Cambria"/>
              </a:rPr>
              <a:t>Next</a:t>
            </a:r>
            <a:r>
              <a:rPr sz="17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Cambria"/>
                <a:cs typeface="Cambria"/>
              </a:rPr>
              <a:t>instruction </a:t>
            </a:r>
            <a:r>
              <a:rPr sz="1700" spc="-3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FFFFFF"/>
                </a:solidFill>
                <a:latin typeface="Cambria"/>
                <a:cs typeface="Cambria"/>
              </a:rPr>
              <a:t>reference</a:t>
            </a:r>
            <a:endParaRPr sz="1700">
              <a:latin typeface="Cambria"/>
              <a:cs typeface="Cambria"/>
            </a:endParaRPr>
          </a:p>
          <a:p>
            <a:pPr marL="127000" marR="5080" indent="-114300">
              <a:lnSpc>
                <a:spcPct val="88100"/>
              </a:lnSpc>
              <a:spcBef>
                <a:spcPts val="700"/>
              </a:spcBef>
              <a:buChar char="•"/>
              <a:tabLst>
                <a:tab pos="127000" algn="l"/>
              </a:tabLst>
            </a:pPr>
            <a:r>
              <a:rPr sz="1300" spc="15" dirty="0">
                <a:solidFill>
                  <a:srgbClr val="FFFFFF"/>
                </a:solidFill>
                <a:latin typeface="Cambria"/>
                <a:cs typeface="Cambria"/>
              </a:rPr>
              <a:t>This </a:t>
            </a:r>
            <a:r>
              <a:rPr sz="1300" spc="25" dirty="0">
                <a:solidFill>
                  <a:srgbClr val="FFFFFF"/>
                </a:solidFill>
                <a:latin typeface="Cambria"/>
                <a:cs typeface="Cambria"/>
              </a:rPr>
              <a:t>tells the </a:t>
            </a:r>
            <a:r>
              <a:rPr sz="1300" spc="40" dirty="0">
                <a:solidFill>
                  <a:srgbClr val="FFFFFF"/>
                </a:solidFill>
                <a:latin typeface="Cambria"/>
                <a:cs typeface="Cambria"/>
              </a:rPr>
              <a:t>processor </a:t>
            </a:r>
            <a:r>
              <a:rPr sz="1300" spc="-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Cambria"/>
                <a:cs typeface="Cambria"/>
              </a:rPr>
              <a:t>where </a:t>
            </a:r>
            <a:r>
              <a:rPr sz="130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13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Cambria"/>
                <a:cs typeface="Cambria"/>
              </a:rPr>
              <a:t>fetch</a:t>
            </a:r>
            <a:r>
              <a:rPr sz="1300" spc="25" dirty="0">
                <a:solidFill>
                  <a:srgbClr val="FFFFFF"/>
                </a:solidFill>
                <a:latin typeface="Cambria"/>
                <a:cs typeface="Cambria"/>
              </a:rPr>
              <a:t> the </a:t>
            </a:r>
            <a:r>
              <a:rPr sz="1300" spc="35" dirty="0">
                <a:solidFill>
                  <a:srgbClr val="FFFFFF"/>
                </a:solidFill>
                <a:latin typeface="Cambria"/>
                <a:cs typeface="Cambria"/>
              </a:rPr>
              <a:t>next </a:t>
            </a:r>
            <a:r>
              <a:rPr sz="1300" spc="-2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Cambria"/>
                <a:cs typeface="Cambria"/>
              </a:rPr>
              <a:t>instruction</a:t>
            </a:r>
            <a:r>
              <a:rPr sz="13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Cambria"/>
                <a:cs typeface="Cambria"/>
              </a:rPr>
              <a:t>after</a:t>
            </a:r>
            <a:r>
              <a:rPr sz="13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3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Cambria"/>
                <a:cs typeface="Cambria"/>
              </a:rPr>
              <a:t>execution</a:t>
            </a:r>
            <a:r>
              <a:rPr sz="13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3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Cambria"/>
                <a:cs typeface="Cambria"/>
              </a:rPr>
              <a:t>this </a:t>
            </a: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Cambria"/>
                <a:cs typeface="Cambria"/>
              </a:rPr>
              <a:t>instruction </a:t>
            </a:r>
            <a:r>
              <a:rPr sz="1300" spc="25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13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55" dirty="0">
                <a:solidFill>
                  <a:srgbClr val="FFFFFF"/>
                </a:solidFill>
                <a:latin typeface="Cambria"/>
                <a:cs typeface="Cambria"/>
              </a:rPr>
              <a:t>complete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148" y="44196"/>
            <a:ext cx="7537704" cy="65257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10413" y="200355"/>
            <a:ext cx="286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0739" y="242062"/>
            <a:ext cx="24625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95" dirty="0"/>
              <a:t>Su</a:t>
            </a:r>
            <a:r>
              <a:rPr sz="4400" spc="165" dirty="0"/>
              <a:t>m</a:t>
            </a:r>
            <a:r>
              <a:rPr sz="4400" spc="130" dirty="0"/>
              <a:t>ma</a:t>
            </a:r>
            <a:r>
              <a:rPr sz="4400" spc="160" dirty="0"/>
              <a:t>r</a:t>
            </a:r>
            <a:r>
              <a:rPr sz="4400" spc="260" dirty="0"/>
              <a:t>y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868680" indent="-228600">
              <a:lnSpc>
                <a:spcPct val="100000"/>
              </a:lnSpc>
              <a:spcBef>
                <a:spcPts val="1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pc="80" dirty="0"/>
              <a:t>Machine</a:t>
            </a:r>
            <a:r>
              <a:rPr spc="-25" dirty="0"/>
              <a:t> </a:t>
            </a:r>
            <a:r>
              <a:rPr spc="25" dirty="0"/>
              <a:t>instruction </a:t>
            </a:r>
            <a:r>
              <a:rPr spc="-380" dirty="0"/>
              <a:t> </a:t>
            </a:r>
            <a:r>
              <a:rPr spc="50" dirty="0"/>
              <a:t>characteristics</a:t>
            </a:r>
          </a:p>
          <a:p>
            <a:pPr marL="469265" marR="349885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Elements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1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machine </a:t>
            </a:r>
            <a:r>
              <a:rPr sz="1800" spc="-3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representation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types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Number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addresses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set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585858"/>
                </a:solidFill>
                <a:latin typeface="Cambria"/>
                <a:cs typeface="Cambria"/>
              </a:rPr>
              <a:t>design</a:t>
            </a:r>
            <a:endParaRPr sz="18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pc="75" dirty="0"/>
              <a:t>Types</a:t>
            </a:r>
            <a:r>
              <a:rPr spc="35" dirty="0"/>
              <a:t> </a:t>
            </a:r>
            <a:r>
              <a:rPr spc="25" dirty="0"/>
              <a:t>of</a:t>
            </a:r>
            <a:r>
              <a:rPr spc="35" dirty="0"/>
              <a:t> </a:t>
            </a:r>
            <a:r>
              <a:rPr spc="70" dirty="0"/>
              <a:t>operands</a:t>
            </a:r>
          </a:p>
          <a:p>
            <a:pPr marL="46990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Numbers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Characters</a:t>
            </a:r>
            <a:endParaRPr sz="18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Logical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data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5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pc="75" dirty="0"/>
              <a:t>Types</a:t>
            </a:r>
            <a:r>
              <a:rPr spc="50" dirty="0"/>
              <a:t> </a:t>
            </a:r>
            <a:r>
              <a:rPr spc="25" dirty="0"/>
              <a:t>of</a:t>
            </a:r>
            <a:r>
              <a:rPr spc="40" dirty="0"/>
              <a:t> </a:t>
            </a:r>
            <a:r>
              <a:rPr spc="45" dirty="0"/>
              <a:t>operations</a:t>
            </a:r>
          </a:p>
          <a:p>
            <a:pPr marL="469900" lvl="1" indent="-228600">
              <a:lnSpc>
                <a:spcPct val="100000"/>
              </a:lnSpc>
              <a:spcBef>
                <a:spcPts val="595"/>
              </a:spcBef>
              <a:buClr>
                <a:srgbClr val="B86FB8"/>
              </a:buClr>
              <a:buSzPct val="74358"/>
              <a:buFont typeface="Wingdings"/>
              <a:buChar char=""/>
              <a:tabLst>
                <a:tab pos="469900" algn="l"/>
              </a:tabLst>
            </a:pPr>
            <a:r>
              <a:rPr sz="1950" spc="50" dirty="0">
                <a:solidFill>
                  <a:srgbClr val="585858"/>
                </a:solidFill>
                <a:latin typeface="Cambria"/>
                <a:cs typeface="Cambria"/>
              </a:rPr>
              <a:t>Data</a:t>
            </a:r>
            <a:r>
              <a:rPr sz="195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50" spc="25" dirty="0">
                <a:solidFill>
                  <a:srgbClr val="585858"/>
                </a:solidFill>
                <a:latin typeface="Cambria"/>
                <a:cs typeface="Cambria"/>
              </a:rPr>
              <a:t>transfer</a:t>
            </a:r>
            <a:endParaRPr sz="195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585"/>
              </a:spcBef>
              <a:buClr>
                <a:srgbClr val="B86FB8"/>
              </a:buClr>
              <a:buSzPct val="74358"/>
              <a:buFont typeface="Wingdings"/>
              <a:buChar char=""/>
              <a:tabLst>
                <a:tab pos="469900" algn="l"/>
              </a:tabLst>
            </a:pPr>
            <a:r>
              <a:rPr sz="1950" spc="45" dirty="0">
                <a:solidFill>
                  <a:srgbClr val="585858"/>
                </a:solidFill>
                <a:latin typeface="Cambria"/>
                <a:cs typeface="Cambria"/>
              </a:rPr>
              <a:t>Arithmetic</a:t>
            </a:r>
            <a:endParaRPr sz="195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4358"/>
              <a:buFont typeface="Wingdings"/>
              <a:buChar char=""/>
              <a:tabLst>
                <a:tab pos="469900" algn="l"/>
              </a:tabLst>
            </a:pPr>
            <a:r>
              <a:rPr sz="1950" spc="80" dirty="0">
                <a:solidFill>
                  <a:srgbClr val="585858"/>
                </a:solidFill>
                <a:latin typeface="Cambria"/>
                <a:cs typeface="Cambria"/>
              </a:rPr>
              <a:t>Logical</a:t>
            </a:r>
            <a:endParaRPr sz="195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5"/>
              </a:spcBef>
              <a:buClr>
                <a:srgbClr val="B86FB8"/>
              </a:buClr>
              <a:buSzPct val="74358"/>
              <a:buFont typeface="Wingdings"/>
              <a:buChar char=""/>
              <a:tabLst>
                <a:tab pos="469900" algn="l"/>
              </a:tabLst>
            </a:pPr>
            <a:r>
              <a:rPr sz="1950" spc="80" dirty="0">
                <a:solidFill>
                  <a:srgbClr val="585858"/>
                </a:solidFill>
                <a:latin typeface="Cambria"/>
                <a:cs typeface="Cambria"/>
              </a:rPr>
              <a:t>Conversion</a:t>
            </a:r>
            <a:endParaRPr sz="195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585"/>
              </a:spcBef>
              <a:buClr>
                <a:srgbClr val="B86FB8"/>
              </a:buClr>
              <a:buSzPct val="74358"/>
              <a:buFont typeface="Wingdings"/>
              <a:buChar char=""/>
              <a:tabLst>
                <a:tab pos="469900" algn="l"/>
              </a:tabLst>
            </a:pPr>
            <a:r>
              <a:rPr sz="1950" spc="5" dirty="0">
                <a:solidFill>
                  <a:srgbClr val="585858"/>
                </a:solidFill>
                <a:latin typeface="Cambria"/>
                <a:cs typeface="Cambria"/>
              </a:rPr>
              <a:t>Input/output</a:t>
            </a:r>
            <a:endParaRPr sz="195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4358"/>
              <a:buFont typeface="Wingdings"/>
              <a:buChar char=""/>
              <a:tabLst>
                <a:tab pos="469900" algn="l"/>
              </a:tabLst>
            </a:pPr>
            <a:r>
              <a:rPr sz="1950" spc="60" dirty="0">
                <a:solidFill>
                  <a:srgbClr val="585858"/>
                </a:solidFill>
                <a:latin typeface="Cambria"/>
                <a:cs typeface="Cambria"/>
              </a:rPr>
              <a:t>System</a:t>
            </a:r>
            <a:r>
              <a:rPr sz="195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50" spc="30" dirty="0">
                <a:solidFill>
                  <a:srgbClr val="585858"/>
                </a:solidFill>
                <a:latin typeface="Cambria"/>
                <a:cs typeface="Cambria"/>
              </a:rPr>
              <a:t>control</a:t>
            </a:r>
            <a:endParaRPr sz="1950">
              <a:latin typeface="Cambria"/>
              <a:cs typeface="Cambria"/>
            </a:endParaRPr>
          </a:p>
          <a:p>
            <a:pPr marL="469900" lvl="1" indent="-228600">
              <a:lnSpc>
                <a:spcPct val="100000"/>
              </a:lnSpc>
              <a:spcBef>
                <a:spcPts val="590"/>
              </a:spcBef>
              <a:buClr>
                <a:srgbClr val="B86FB8"/>
              </a:buClr>
              <a:buSzPct val="74358"/>
              <a:buFont typeface="Wingdings"/>
              <a:buChar char=""/>
              <a:tabLst>
                <a:tab pos="469900" algn="l"/>
              </a:tabLst>
            </a:pPr>
            <a:r>
              <a:rPr sz="1950" spc="30" dirty="0">
                <a:solidFill>
                  <a:srgbClr val="585858"/>
                </a:solidFill>
                <a:latin typeface="Cambria"/>
                <a:cs typeface="Cambria"/>
              </a:rPr>
              <a:t>Transfer</a:t>
            </a:r>
            <a:r>
              <a:rPr sz="195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95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950" spc="30" dirty="0">
                <a:solidFill>
                  <a:srgbClr val="585858"/>
                </a:solidFill>
                <a:latin typeface="Cambria"/>
                <a:cs typeface="Cambria"/>
              </a:rPr>
              <a:t> control</a:t>
            </a:r>
            <a:endParaRPr sz="195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181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pc="70" dirty="0"/>
              <a:t>ARM</a:t>
            </a:r>
            <a:r>
              <a:rPr spc="40" dirty="0"/>
              <a:t> </a:t>
            </a:r>
            <a:r>
              <a:rPr spc="45" dirty="0"/>
              <a:t>operation</a:t>
            </a:r>
            <a:r>
              <a:rPr spc="35" dirty="0"/>
              <a:t> </a:t>
            </a:r>
            <a:r>
              <a:rPr spc="70" dirty="0"/>
              <a:t>types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9495" y="1053083"/>
            <a:ext cx="3657600" cy="1097280"/>
          </a:xfrm>
          <a:prstGeom prst="rect">
            <a:avLst/>
          </a:prstGeom>
          <a:solidFill>
            <a:srgbClr val="666699"/>
          </a:solidFill>
        </p:spPr>
        <p:txBody>
          <a:bodyPr vert="horz" wrap="square" lIns="0" tIns="276225" rIns="0" bIns="0" rtlCol="0">
            <a:spAutoFit/>
          </a:bodyPr>
          <a:lstStyle/>
          <a:p>
            <a:pPr marL="786765">
              <a:lnSpc>
                <a:spcPct val="100000"/>
              </a:lnSpc>
              <a:spcBef>
                <a:spcPts val="2175"/>
              </a:spcBef>
            </a:pPr>
            <a:r>
              <a:rPr sz="3200" spc="175" dirty="0">
                <a:solidFill>
                  <a:srgbClr val="FFFFFF"/>
                </a:solidFill>
                <a:latin typeface="Cambria"/>
                <a:cs typeface="Cambria"/>
              </a:rPr>
              <a:t>Chapter</a:t>
            </a:r>
            <a:r>
              <a:rPr sz="32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Cambria"/>
                <a:cs typeface="Cambria"/>
              </a:rPr>
              <a:t>12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43400" y="228600"/>
            <a:ext cx="3657600" cy="1708785"/>
          </a:xfrm>
          <a:prstGeom prst="rect">
            <a:avLst/>
          </a:prstGeom>
          <a:solidFill>
            <a:srgbClr val="A2A2C2"/>
          </a:solidFill>
        </p:spPr>
        <p:txBody>
          <a:bodyPr vert="horz" wrap="square" lIns="0" tIns="202565" rIns="0" bIns="0" rtlCol="0">
            <a:spAutoFit/>
          </a:bodyPr>
          <a:lstStyle/>
          <a:p>
            <a:pPr marL="241935" marR="236220" indent="4445" algn="ctr">
              <a:lnSpc>
                <a:spcPct val="100000"/>
              </a:lnSpc>
              <a:spcBef>
                <a:spcPts val="1595"/>
              </a:spcBef>
            </a:pPr>
            <a:r>
              <a:rPr sz="2800" spc="35" dirty="0">
                <a:solidFill>
                  <a:srgbClr val="2B132C"/>
                </a:solidFill>
                <a:latin typeface="Cambria"/>
                <a:cs typeface="Cambria"/>
              </a:rPr>
              <a:t>Instruction</a:t>
            </a:r>
            <a:r>
              <a:rPr sz="2800" spc="75" dirty="0">
                <a:solidFill>
                  <a:srgbClr val="2B132C"/>
                </a:solidFill>
                <a:latin typeface="Cambria"/>
                <a:cs typeface="Cambria"/>
              </a:rPr>
              <a:t> Sets: </a:t>
            </a:r>
            <a:r>
              <a:rPr sz="2800" spc="80" dirty="0">
                <a:solidFill>
                  <a:srgbClr val="2B132C"/>
                </a:solidFill>
                <a:latin typeface="Cambria"/>
                <a:cs typeface="Cambria"/>
              </a:rPr>
              <a:t> </a:t>
            </a:r>
            <a:r>
              <a:rPr sz="2800" spc="100" dirty="0">
                <a:solidFill>
                  <a:srgbClr val="2B132C"/>
                </a:solidFill>
                <a:latin typeface="Cambria"/>
                <a:cs typeface="Cambria"/>
              </a:rPr>
              <a:t>Characteristics</a:t>
            </a:r>
            <a:r>
              <a:rPr sz="2800" spc="45" dirty="0">
                <a:solidFill>
                  <a:srgbClr val="2B132C"/>
                </a:solidFill>
                <a:latin typeface="Cambria"/>
                <a:cs typeface="Cambria"/>
              </a:rPr>
              <a:t> </a:t>
            </a:r>
            <a:r>
              <a:rPr sz="2800" spc="114" dirty="0">
                <a:solidFill>
                  <a:srgbClr val="2B132C"/>
                </a:solidFill>
                <a:latin typeface="Cambria"/>
                <a:cs typeface="Cambria"/>
              </a:rPr>
              <a:t>and </a:t>
            </a:r>
            <a:r>
              <a:rPr sz="2800" spc="-600" dirty="0">
                <a:solidFill>
                  <a:srgbClr val="2B132C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2B132C"/>
                </a:solidFill>
                <a:latin typeface="Cambria"/>
                <a:cs typeface="Cambria"/>
              </a:rPr>
              <a:t>Functions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13" y="501853"/>
            <a:ext cx="71056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12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45" dirty="0"/>
              <a:t>Instruction</a:t>
            </a:r>
            <a:r>
              <a:rPr sz="3600" spc="80" dirty="0"/>
              <a:t> </a:t>
            </a:r>
            <a:r>
              <a:rPr sz="3600" spc="315" dirty="0"/>
              <a:t>Cycle</a:t>
            </a:r>
            <a:r>
              <a:rPr sz="3600" spc="95" dirty="0"/>
              <a:t> </a:t>
            </a:r>
            <a:r>
              <a:rPr sz="3600" spc="60" dirty="0"/>
              <a:t>State</a:t>
            </a:r>
            <a:r>
              <a:rPr sz="3600" spc="95" dirty="0"/>
              <a:t> </a:t>
            </a:r>
            <a:r>
              <a:rPr sz="3600" spc="160" dirty="0"/>
              <a:t>Diagram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80" y="1790700"/>
            <a:ext cx="7871459" cy="437388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655" y="244805"/>
            <a:ext cx="7280909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Source</a:t>
            </a:r>
            <a:r>
              <a:rPr spc="105" dirty="0"/>
              <a:t> </a:t>
            </a:r>
            <a:r>
              <a:rPr spc="150" dirty="0"/>
              <a:t>and</a:t>
            </a:r>
            <a:r>
              <a:rPr spc="105" dirty="0"/>
              <a:t> </a:t>
            </a:r>
            <a:r>
              <a:rPr spc="30" dirty="0"/>
              <a:t>result</a:t>
            </a:r>
            <a:r>
              <a:rPr spc="105" dirty="0"/>
              <a:t> </a:t>
            </a:r>
            <a:r>
              <a:rPr spc="145" dirty="0"/>
              <a:t>operands</a:t>
            </a:r>
            <a:r>
              <a:rPr spc="90" dirty="0"/>
              <a:t> </a:t>
            </a:r>
            <a:r>
              <a:rPr spc="165" dirty="0"/>
              <a:t>can</a:t>
            </a:r>
            <a:r>
              <a:rPr spc="105" dirty="0"/>
              <a:t> </a:t>
            </a:r>
            <a:r>
              <a:rPr spc="330" dirty="0"/>
              <a:t>be </a:t>
            </a:r>
            <a:r>
              <a:rPr spc="-775" dirty="0"/>
              <a:t> </a:t>
            </a:r>
            <a:r>
              <a:rPr spc="50" dirty="0"/>
              <a:t>in</a:t>
            </a:r>
            <a:r>
              <a:rPr spc="100" dirty="0"/>
              <a:t> </a:t>
            </a:r>
            <a:r>
              <a:rPr spc="165" dirty="0"/>
              <a:t>one</a:t>
            </a:r>
            <a:r>
              <a:rPr spc="105" dirty="0"/>
              <a:t> </a:t>
            </a:r>
            <a:r>
              <a:rPr spc="50" dirty="0"/>
              <a:t>of</a:t>
            </a:r>
            <a:r>
              <a:rPr spc="105" dirty="0"/>
              <a:t> </a:t>
            </a:r>
            <a:r>
              <a:rPr spc="50" dirty="0"/>
              <a:t>four</a:t>
            </a:r>
            <a:r>
              <a:rPr spc="105" dirty="0"/>
              <a:t> </a:t>
            </a:r>
            <a:r>
              <a:rPr spc="100" dirty="0"/>
              <a:t>areas: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23358" y="1222319"/>
            <a:ext cx="3237230" cy="471297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456565" indent="-456565">
              <a:lnSpc>
                <a:spcPct val="100000"/>
              </a:lnSpc>
              <a:spcBef>
                <a:spcPts val="860"/>
              </a:spcBef>
              <a:buClr>
                <a:srgbClr val="663366"/>
              </a:buClr>
              <a:buAutoNum type="arabicParenR" startAt="3"/>
              <a:tabLst>
                <a:tab pos="456565" algn="l"/>
                <a:tab pos="457200" algn="l"/>
              </a:tabLst>
            </a:pP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Processor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register</a:t>
            </a:r>
            <a:endParaRPr sz="2000">
              <a:latin typeface="Cambria"/>
              <a:cs typeface="Cambria"/>
            </a:endParaRPr>
          </a:p>
          <a:p>
            <a:pPr marL="457200" marR="5080" lvl="1" indent="-228600">
              <a:lnSpc>
                <a:spcPct val="110000"/>
              </a:lnSpc>
              <a:spcBef>
                <a:spcPts val="445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57200" algn="l"/>
              </a:tabLst>
            </a:pPr>
            <a:r>
              <a:rPr sz="1700" spc="13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processor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contains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one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or </a:t>
            </a:r>
            <a:r>
              <a:rPr sz="1700" spc="-3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more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registers </a:t>
            </a:r>
            <a:r>
              <a:rPr sz="1700" spc="-5" dirty="0">
                <a:solidFill>
                  <a:srgbClr val="585858"/>
                </a:solidFill>
                <a:latin typeface="Cambria"/>
                <a:cs typeface="Cambria"/>
              </a:rPr>
              <a:t>that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may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55" dirty="0">
                <a:solidFill>
                  <a:srgbClr val="585858"/>
                </a:solidFill>
                <a:latin typeface="Cambria"/>
                <a:cs typeface="Cambria"/>
              </a:rPr>
              <a:t>be </a:t>
            </a:r>
            <a:r>
              <a:rPr sz="1700" spc="1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referenced </a:t>
            </a:r>
            <a:r>
              <a:rPr sz="1700" spc="100" dirty="0">
                <a:solidFill>
                  <a:srgbClr val="585858"/>
                </a:solidFill>
                <a:latin typeface="Cambria"/>
                <a:cs typeface="Cambria"/>
              </a:rPr>
              <a:t>by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machine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instructions.</a:t>
            </a:r>
            <a:endParaRPr sz="1700">
              <a:latin typeface="Cambria"/>
              <a:cs typeface="Cambria"/>
            </a:endParaRPr>
          </a:p>
          <a:p>
            <a:pPr marL="457200" marR="71120" lvl="1" indent="-228600">
              <a:lnSpc>
                <a:spcPct val="110000"/>
              </a:lnSpc>
              <a:spcBef>
                <a:spcPts val="600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57200" algn="l"/>
              </a:tabLst>
            </a:pPr>
            <a:r>
              <a:rPr sz="1700" spc="-25" dirty="0">
                <a:solidFill>
                  <a:srgbClr val="585858"/>
                </a:solidFill>
                <a:latin typeface="Cambria"/>
                <a:cs typeface="Cambria"/>
              </a:rPr>
              <a:t>If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more </a:t>
            </a:r>
            <a:r>
              <a:rPr sz="1700" spc="15" dirty="0">
                <a:solidFill>
                  <a:srgbClr val="585858"/>
                </a:solidFill>
                <a:latin typeface="Cambria"/>
                <a:cs typeface="Cambria"/>
              </a:rPr>
              <a:t>than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one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register 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exists </a:t>
            </a:r>
            <a:r>
              <a:rPr sz="1700" spc="95" dirty="0">
                <a:solidFill>
                  <a:srgbClr val="585858"/>
                </a:solidFill>
                <a:latin typeface="Cambria"/>
                <a:cs typeface="Cambria"/>
              </a:rPr>
              <a:t>each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register 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is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85" dirty="0">
                <a:solidFill>
                  <a:srgbClr val="585858"/>
                </a:solidFill>
                <a:latin typeface="Cambria"/>
                <a:cs typeface="Cambria"/>
              </a:rPr>
              <a:t>assigned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a 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unique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name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or </a:t>
            </a:r>
            <a:r>
              <a:rPr sz="1700" spc="-3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number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and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instruction </a:t>
            </a:r>
            <a:r>
              <a:rPr sz="1700" spc="-3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0" dirty="0">
                <a:solidFill>
                  <a:srgbClr val="585858"/>
                </a:solidFill>
                <a:latin typeface="Cambria"/>
                <a:cs typeface="Cambria"/>
              </a:rPr>
              <a:t>must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contain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the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number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of </a:t>
            </a:r>
            <a:r>
              <a:rPr sz="1700" spc="-3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desired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register</a:t>
            </a:r>
            <a:endParaRPr sz="1700">
              <a:latin typeface="Cambria"/>
              <a:cs typeface="Cambria"/>
            </a:endParaRPr>
          </a:p>
          <a:p>
            <a:pPr marL="457834" indent="-457834">
              <a:lnSpc>
                <a:spcPct val="100000"/>
              </a:lnSpc>
              <a:spcBef>
                <a:spcPts val="1125"/>
              </a:spcBef>
              <a:buClr>
                <a:srgbClr val="663366"/>
              </a:buClr>
              <a:buAutoNum type="arabicParenR" startAt="3"/>
              <a:tabLst>
                <a:tab pos="457834" algn="l"/>
                <a:tab pos="458470" algn="l"/>
              </a:tabLst>
            </a:pP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Immediate</a:t>
            </a:r>
            <a:endParaRPr sz="2000">
              <a:latin typeface="Cambria"/>
              <a:cs typeface="Cambria"/>
            </a:endParaRPr>
          </a:p>
          <a:p>
            <a:pPr marL="457834" marR="86360" lvl="1" indent="-228600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58470" algn="l"/>
              </a:tabLst>
            </a:pP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value 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of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operand 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is </a:t>
            </a:r>
            <a:r>
              <a:rPr sz="1700" spc="-3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585858"/>
                </a:solidFill>
                <a:latin typeface="Cambria"/>
                <a:cs typeface="Cambria"/>
              </a:rPr>
              <a:t>contained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field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in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the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14" dirty="0">
                <a:solidFill>
                  <a:srgbClr val="585858"/>
                </a:solidFill>
                <a:latin typeface="Cambria"/>
                <a:cs typeface="Cambria"/>
              </a:rPr>
              <a:t>being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80" dirty="0">
                <a:solidFill>
                  <a:srgbClr val="585858"/>
                </a:solidFill>
                <a:latin typeface="Cambria"/>
                <a:cs typeface="Cambria"/>
              </a:rPr>
              <a:t>executed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871" y="3972674"/>
            <a:ext cx="3468370" cy="205422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456565" indent="-456565">
              <a:lnSpc>
                <a:spcPct val="100000"/>
              </a:lnSpc>
              <a:spcBef>
                <a:spcPts val="815"/>
              </a:spcBef>
              <a:buClr>
                <a:srgbClr val="663366"/>
              </a:buClr>
              <a:buAutoNum type="arabicParenR" startAt="2"/>
              <a:tabLst>
                <a:tab pos="456565" algn="l"/>
                <a:tab pos="457200" algn="l"/>
              </a:tabLst>
            </a:pP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I/O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006FC0"/>
                </a:solidFill>
                <a:latin typeface="Cambria"/>
                <a:cs typeface="Cambria"/>
              </a:rPr>
              <a:t>device</a:t>
            </a:r>
            <a:endParaRPr sz="2000">
              <a:latin typeface="Cambria"/>
              <a:cs typeface="Cambria"/>
            </a:endParaRPr>
          </a:p>
          <a:p>
            <a:pPr marL="456565" marR="5080" lvl="1" indent="-228600">
              <a:lnSpc>
                <a:spcPct val="100000"/>
              </a:lnSpc>
              <a:spcBef>
                <a:spcPts val="615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57200" algn="l"/>
              </a:tabLst>
            </a:pP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instruction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0" dirty="0">
                <a:solidFill>
                  <a:srgbClr val="585858"/>
                </a:solidFill>
                <a:latin typeface="Cambria"/>
                <a:cs typeface="Cambria"/>
              </a:rPr>
              <a:t>must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specify </a:t>
            </a:r>
            <a:r>
              <a:rPr sz="1700" spc="8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I/O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module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and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95" dirty="0">
                <a:solidFill>
                  <a:srgbClr val="585858"/>
                </a:solidFill>
                <a:latin typeface="Cambria"/>
                <a:cs typeface="Cambria"/>
              </a:rPr>
              <a:t>device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for </a:t>
            </a:r>
            <a:r>
              <a:rPr sz="1700" spc="-3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operation.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-25" dirty="0">
                <a:solidFill>
                  <a:srgbClr val="585858"/>
                </a:solidFill>
                <a:latin typeface="Cambria"/>
                <a:cs typeface="Cambria"/>
              </a:rPr>
              <a:t>If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memory-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00" dirty="0">
                <a:solidFill>
                  <a:srgbClr val="585858"/>
                </a:solidFill>
                <a:latin typeface="Cambria"/>
                <a:cs typeface="Cambria"/>
              </a:rPr>
              <a:t>mapped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-30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1700" spc="80" dirty="0">
                <a:solidFill>
                  <a:srgbClr val="585858"/>
                </a:solidFill>
                <a:latin typeface="Cambria"/>
                <a:cs typeface="Cambria"/>
              </a:rPr>
              <a:t>/O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is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0" dirty="0">
                <a:solidFill>
                  <a:srgbClr val="585858"/>
                </a:solidFill>
                <a:latin typeface="Cambria"/>
                <a:cs typeface="Cambria"/>
              </a:rPr>
              <a:t>u</a:t>
            </a:r>
            <a:r>
              <a:rPr sz="1700" spc="114" dirty="0">
                <a:solidFill>
                  <a:srgbClr val="585858"/>
                </a:solidFill>
                <a:latin typeface="Cambria"/>
                <a:cs typeface="Cambria"/>
              </a:rPr>
              <a:t>sed,</a:t>
            </a:r>
            <a:r>
              <a:rPr sz="1700" spc="-9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585858"/>
                </a:solidFill>
                <a:latin typeface="Cambria"/>
                <a:cs typeface="Cambria"/>
              </a:rPr>
              <a:t>th</a:t>
            </a:r>
            <a:r>
              <a:rPr sz="1700" spc="-10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s</a:t>
            </a:r>
            <a:r>
              <a:rPr sz="17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15" dirty="0">
                <a:solidFill>
                  <a:srgbClr val="585858"/>
                </a:solidFill>
                <a:latin typeface="Cambria"/>
                <a:cs typeface="Cambria"/>
              </a:rPr>
              <a:t>i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s  </a:t>
            </a:r>
            <a:r>
              <a:rPr sz="1700" spc="10" dirty="0">
                <a:solidFill>
                  <a:srgbClr val="585858"/>
                </a:solidFill>
                <a:latin typeface="Cambria"/>
                <a:cs typeface="Cambria"/>
              </a:rPr>
              <a:t>just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another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 main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or</a:t>
            </a:r>
            <a:r>
              <a:rPr sz="17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virtual 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address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871" y="1761449"/>
            <a:ext cx="3444240" cy="153733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456565" indent="-456565">
              <a:lnSpc>
                <a:spcPct val="100000"/>
              </a:lnSpc>
              <a:spcBef>
                <a:spcPts val="825"/>
              </a:spcBef>
              <a:buClr>
                <a:srgbClr val="663366"/>
              </a:buClr>
              <a:buAutoNum type="arabicParenR"/>
              <a:tabLst>
                <a:tab pos="456565" algn="l"/>
                <a:tab pos="457200" algn="l"/>
              </a:tabLst>
            </a:pP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Main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or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virtual </a:t>
            </a:r>
            <a:r>
              <a:rPr sz="2000" spc="90" dirty="0">
                <a:solidFill>
                  <a:srgbClr val="006FC0"/>
                </a:solidFill>
                <a:latin typeface="Cambria"/>
                <a:cs typeface="Cambria"/>
              </a:rPr>
              <a:t>memory</a:t>
            </a:r>
            <a:endParaRPr sz="2000">
              <a:latin typeface="Cambria"/>
              <a:cs typeface="Cambria"/>
            </a:endParaRPr>
          </a:p>
          <a:p>
            <a:pPr marL="456565" marR="5080" lvl="1" indent="-228600">
              <a:lnSpc>
                <a:spcPct val="100000"/>
              </a:lnSpc>
              <a:spcBef>
                <a:spcPts val="615"/>
              </a:spcBef>
              <a:buClr>
                <a:srgbClr val="B86FB8"/>
              </a:buClr>
              <a:buSzPct val="73529"/>
              <a:buFont typeface="Wingdings"/>
              <a:buChar char=""/>
              <a:tabLst>
                <a:tab pos="457200" algn="l"/>
              </a:tabLst>
            </a:pPr>
            <a:r>
              <a:rPr sz="1700" spc="85" dirty="0">
                <a:solidFill>
                  <a:srgbClr val="585858"/>
                </a:solidFill>
                <a:latin typeface="Cambria"/>
                <a:cs typeface="Cambria"/>
              </a:rPr>
              <a:t>As </a:t>
            </a:r>
            <a:r>
              <a:rPr sz="1700" spc="-5" dirty="0">
                <a:solidFill>
                  <a:srgbClr val="585858"/>
                </a:solidFill>
                <a:latin typeface="Cambria"/>
                <a:cs typeface="Cambria"/>
              </a:rPr>
              <a:t>with </a:t>
            </a:r>
            <a:r>
              <a:rPr sz="1700" spc="50" dirty="0">
                <a:solidFill>
                  <a:srgbClr val="585858"/>
                </a:solidFill>
                <a:latin typeface="Cambria"/>
                <a:cs typeface="Cambria"/>
              </a:rPr>
              <a:t>next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instruction 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references,</a:t>
            </a:r>
            <a:r>
              <a:rPr sz="1700" spc="-9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585858"/>
                </a:solidFill>
                <a:latin typeface="Cambria"/>
                <a:cs typeface="Cambria"/>
              </a:rPr>
              <a:t>main</a:t>
            </a:r>
            <a:r>
              <a:rPr sz="17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35" dirty="0">
                <a:solidFill>
                  <a:srgbClr val="585858"/>
                </a:solidFill>
                <a:latin typeface="Cambria"/>
                <a:cs typeface="Cambria"/>
              </a:rPr>
              <a:t>or </a:t>
            </a:r>
            <a:r>
              <a:rPr sz="1700" spc="25" dirty="0">
                <a:solidFill>
                  <a:srgbClr val="585858"/>
                </a:solidFill>
                <a:latin typeface="Cambria"/>
                <a:cs typeface="Cambria"/>
              </a:rPr>
              <a:t>virtual </a:t>
            </a:r>
            <a:r>
              <a:rPr sz="1700" spc="-3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585858"/>
                </a:solidFill>
                <a:latin typeface="Cambria"/>
                <a:cs typeface="Cambria"/>
              </a:rPr>
              <a:t>memory </a:t>
            </a:r>
            <a:r>
              <a:rPr sz="1700" spc="65" dirty="0">
                <a:solidFill>
                  <a:srgbClr val="585858"/>
                </a:solidFill>
                <a:latin typeface="Cambria"/>
                <a:cs typeface="Cambria"/>
              </a:rPr>
              <a:t>address </a:t>
            </a:r>
            <a:r>
              <a:rPr sz="1700" spc="10" dirty="0">
                <a:solidFill>
                  <a:srgbClr val="585858"/>
                </a:solidFill>
                <a:latin typeface="Cambria"/>
                <a:cs typeface="Cambria"/>
              </a:rPr>
              <a:t>must </a:t>
            </a:r>
            <a:r>
              <a:rPr sz="1700" spc="155" dirty="0">
                <a:solidFill>
                  <a:srgbClr val="585858"/>
                </a:solidFill>
                <a:latin typeface="Cambria"/>
                <a:cs typeface="Cambria"/>
              </a:rPr>
              <a:t>be </a:t>
            </a:r>
            <a:r>
              <a:rPr sz="1700" spc="1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700" spc="75" dirty="0">
                <a:solidFill>
                  <a:srgbClr val="585858"/>
                </a:solidFill>
                <a:latin typeface="Cambria"/>
                <a:cs typeface="Cambria"/>
              </a:rPr>
              <a:t>supplied</a:t>
            </a:r>
            <a:endParaRPr sz="17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2523"/>
            <a:ext cx="6118097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713" y="500583"/>
            <a:ext cx="59347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65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45" dirty="0"/>
              <a:t>Instruction</a:t>
            </a:r>
            <a:r>
              <a:rPr sz="3600" spc="50" dirty="0"/>
              <a:t> </a:t>
            </a:r>
            <a:r>
              <a:rPr sz="3600" spc="85" dirty="0"/>
              <a:t>Representation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478" y="1546987"/>
            <a:ext cx="7006590" cy="1997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marR="135890" indent="-228600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Within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computer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each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instruction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is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represented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by</a:t>
            </a:r>
            <a:r>
              <a:rPr sz="2000" spc="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a </a:t>
            </a:r>
            <a:r>
              <a:rPr sz="2000" spc="-4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sequence</a:t>
            </a:r>
            <a:r>
              <a:rPr sz="2000" spc="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bits</a:t>
            </a:r>
            <a:endParaRPr sz="2000">
              <a:latin typeface="Cambria"/>
              <a:cs typeface="Cambria"/>
            </a:endParaRPr>
          </a:p>
          <a:p>
            <a:pPr marL="240665" marR="5080" indent="-228600">
              <a:lnSpc>
                <a:spcPct val="10000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instruction</a:t>
            </a:r>
            <a:r>
              <a:rPr sz="2000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is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006FC0"/>
                </a:solidFill>
                <a:latin typeface="Cambria"/>
                <a:cs typeface="Cambria"/>
              </a:rPr>
              <a:t>divided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into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fields,</a:t>
            </a:r>
            <a:r>
              <a:rPr sz="2000" spc="-114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006FC0"/>
                </a:solidFill>
                <a:latin typeface="Cambria"/>
                <a:cs typeface="Cambria"/>
              </a:rPr>
              <a:t>corresponding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" dirty="0">
                <a:solidFill>
                  <a:srgbClr val="006FC0"/>
                </a:solidFill>
                <a:latin typeface="Cambria"/>
                <a:cs typeface="Cambria"/>
              </a:rPr>
              <a:t>to</a:t>
            </a:r>
            <a:r>
              <a:rPr sz="2000" spc="6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 </a:t>
            </a:r>
            <a:r>
              <a:rPr sz="2000" spc="-4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constituent </a:t>
            </a:r>
            <a:r>
              <a:rPr sz="2000" spc="75" dirty="0">
                <a:solidFill>
                  <a:srgbClr val="006FC0"/>
                </a:solidFill>
                <a:latin typeface="Cambria"/>
                <a:cs typeface="Cambria"/>
              </a:rPr>
              <a:t>elements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of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the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006FC0"/>
                </a:solidFill>
                <a:latin typeface="Cambria"/>
                <a:cs typeface="Cambria"/>
              </a:rPr>
              <a:t>instruction</a:t>
            </a:r>
            <a:endParaRPr sz="2000">
              <a:latin typeface="Cambria"/>
              <a:cs typeface="Cambria"/>
            </a:endParaRPr>
          </a:p>
          <a:p>
            <a:pPr marL="1390650">
              <a:lnSpc>
                <a:spcPct val="100000"/>
              </a:lnSpc>
              <a:spcBef>
                <a:spcPts val="1989"/>
              </a:spcBef>
              <a:tabLst>
                <a:tab pos="3291840" algn="l"/>
                <a:tab pos="5849620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4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bits	</a:t>
            </a:r>
            <a:r>
              <a:rPr sz="1600" b="1" spc="-5" dirty="0">
                <a:latin typeface="Times New Roman"/>
                <a:cs typeface="Times New Roman"/>
              </a:rPr>
              <a:t>6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bits	</a:t>
            </a:r>
            <a:r>
              <a:rPr sz="1600" b="1" spc="-5" dirty="0">
                <a:latin typeface="Times New Roman"/>
                <a:cs typeface="Times New Roman"/>
              </a:rPr>
              <a:t>6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bits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77529" y="4308707"/>
            <a:ext cx="2726055" cy="213995"/>
            <a:chOff x="1377529" y="4308707"/>
            <a:chExt cx="2726055" cy="213995"/>
          </a:xfrm>
        </p:grpSpPr>
        <p:sp>
          <p:nvSpPr>
            <p:cNvPr id="6" name="object 6"/>
            <p:cNvSpPr/>
            <p:nvPr/>
          </p:nvSpPr>
          <p:spPr>
            <a:xfrm>
              <a:off x="1511901" y="4415869"/>
              <a:ext cx="2592070" cy="0"/>
            </a:xfrm>
            <a:custGeom>
              <a:avLst/>
              <a:gdLst/>
              <a:ahLst/>
              <a:cxnLst/>
              <a:rect l="l" t="t" r="r" b="b"/>
              <a:pathLst>
                <a:path w="2592070">
                  <a:moveTo>
                    <a:pt x="0" y="0"/>
                  </a:moveTo>
                  <a:lnTo>
                    <a:pt x="2591547" y="0"/>
                  </a:lnTo>
                </a:path>
              </a:pathLst>
            </a:custGeom>
            <a:ln w="219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7529" y="4308707"/>
              <a:ext cx="190855" cy="21398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4706611" y="4308707"/>
            <a:ext cx="3131185" cy="213995"/>
            <a:chOff x="4706611" y="4308707"/>
            <a:chExt cx="3131185" cy="213995"/>
          </a:xfrm>
        </p:grpSpPr>
        <p:sp>
          <p:nvSpPr>
            <p:cNvPr id="9" name="object 9"/>
            <p:cNvSpPr/>
            <p:nvPr/>
          </p:nvSpPr>
          <p:spPr>
            <a:xfrm>
              <a:off x="4706611" y="4415869"/>
              <a:ext cx="2995295" cy="0"/>
            </a:xfrm>
            <a:custGeom>
              <a:avLst/>
              <a:gdLst/>
              <a:ahLst/>
              <a:cxnLst/>
              <a:rect l="l" t="t" r="r" b="b"/>
              <a:pathLst>
                <a:path w="2995295">
                  <a:moveTo>
                    <a:pt x="0" y="0"/>
                  </a:moveTo>
                  <a:lnTo>
                    <a:pt x="2995191" y="0"/>
                  </a:lnTo>
                </a:path>
              </a:pathLst>
            </a:custGeom>
            <a:ln w="219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45543" y="4308707"/>
              <a:ext cx="191752" cy="213986"/>
            </a:xfrm>
            <a:prstGeom prst="rect">
              <a:avLst/>
            </a:prstGeom>
          </p:spPr>
        </p:pic>
      </p:grp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363758" y="3658785"/>
          <a:ext cx="6494780" cy="426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5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3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096">
                <a:tc>
                  <a:txBody>
                    <a:bodyPr/>
                    <a:lstStyle/>
                    <a:p>
                      <a:pPr marL="49403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Opcode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Operand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Reference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Operand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Reference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4108232" y="4252257"/>
            <a:ext cx="58801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-15" dirty="0">
                <a:latin typeface="Times New Roman"/>
                <a:cs typeface="Times New Roman"/>
              </a:rPr>
              <a:t>1</a:t>
            </a:r>
            <a:r>
              <a:rPr sz="1600" b="1" spc="-5" dirty="0">
                <a:latin typeface="Times New Roman"/>
                <a:cs typeface="Times New Roman"/>
              </a:rPr>
              <a:t>6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bit</a:t>
            </a:r>
            <a:r>
              <a:rPr sz="1600" b="1" spc="-5" dirty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13441" y="5516103"/>
            <a:ext cx="356044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9"/>
              </a:lnSpc>
            </a:pPr>
            <a:r>
              <a:rPr sz="1600" b="1" spc="-15" dirty="0">
                <a:solidFill>
                  <a:srgbClr val="A2A2A2"/>
                </a:solidFill>
                <a:latin typeface="Times New Roman"/>
                <a:cs typeface="Times New Roman"/>
              </a:rPr>
              <a:t>Figure</a:t>
            </a:r>
            <a:r>
              <a:rPr sz="1600" b="1" spc="-5" dirty="0">
                <a:solidFill>
                  <a:srgbClr val="A2A2A2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A2A2A2"/>
                </a:solidFill>
                <a:latin typeface="Times New Roman"/>
                <a:cs typeface="Times New Roman"/>
              </a:rPr>
              <a:t>10.2</a:t>
            </a:r>
            <a:r>
              <a:rPr sz="1600" b="1" spc="390" dirty="0">
                <a:solidFill>
                  <a:srgbClr val="A2A2A2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A2A2A2"/>
                </a:solidFill>
                <a:latin typeface="Times New Roman"/>
                <a:cs typeface="Times New Roman"/>
              </a:rPr>
              <a:t>A</a:t>
            </a:r>
            <a:r>
              <a:rPr sz="1600" b="1" spc="-5" dirty="0">
                <a:solidFill>
                  <a:srgbClr val="A2A2A2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A2A2A2"/>
                </a:solidFill>
                <a:latin typeface="Times New Roman"/>
                <a:cs typeface="Times New Roman"/>
              </a:rPr>
              <a:t>Simple</a:t>
            </a:r>
            <a:r>
              <a:rPr sz="1600" b="1" dirty="0">
                <a:solidFill>
                  <a:srgbClr val="A2A2A2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A2A2A2"/>
                </a:solidFill>
                <a:latin typeface="Times New Roman"/>
                <a:cs typeface="Times New Roman"/>
              </a:rPr>
              <a:t>Instruction</a:t>
            </a:r>
            <a:r>
              <a:rPr sz="1600" b="1" spc="-5" dirty="0">
                <a:solidFill>
                  <a:srgbClr val="A2A2A2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A2A2A2"/>
                </a:solidFill>
                <a:latin typeface="Times New Roman"/>
                <a:cs typeface="Times New Roman"/>
              </a:rPr>
              <a:t>Format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27281" y="5952779"/>
            <a:ext cx="3585845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-15" dirty="0">
                <a:latin typeface="Times New Roman"/>
                <a:cs typeface="Times New Roman"/>
              </a:rPr>
              <a:t>Figure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12.2</a:t>
            </a:r>
            <a:r>
              <a:rPr sz="1600" b="1" spc="38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Simple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Instruction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Format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90800" y="5334000"/>
            <a:ext cx="4038600" cy="536575"/>
          </a:xfrm>
          <a:custGeom>
            <a:avLst/>
            <a:gdLst/>
            <a:ahLst/>
            <a:cxnLst/>
            <a:rect l="l" t="t" r="r" b="b"/>
            <a:pathLst>
              <a:path w="4038600" h="536575">
                <a:moveTo>
                  <a:pt x="4038600" y="0"/>
                </a:moveTo>
                <a:lnTo>
                  <a:pt x="0" y="0"/>
                </a:lnTo>
                <a:lnTo>
                  <a:pt x="0" y="536447"/>
                </a:lnTo>
                <a:lnTo>
                  <a:pt x="4038600" y="536447"/>
                </a:lnTo>
                <a:lnTo>
                  <a:pt x="403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2523"/>
            <a:ext cx="6118097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713" y="500583"/>
            <a:ext cx="59347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+</a:t>
            </a:r>
            <a:r>
              <a:rPr sz="5400" b="1" spc="-165" baseline="36265" dirty="0">
                <a:solidFill>
                  <a:srgbClr val="B86FB8"/>
                </a:solidFill>
                <a:latin typeface="Times New Roman"/>
                <a:cs typeface="Times New Roman"/>
              </a:rPr>
              <a:t> </a:t>
            </a:r>
            <a:r>
              <a:rPr sz="3600" spc="45" dirty="0"/>
              <a:t>Instruction</a:t>
            </a:r>
            <a:r>
              <a:rPr sz="3600" spc="50" dirty="0"/>
              <a:t> </a:t>
            </a:r>
            <a:r>
              <a:rPr sz="3600" spc="85" dirty="0"/>
              <a:t>Representation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478" y="1363726"/>
            <a:ext cx="5264785" cy="119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1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50" dirty="0">
                <a:solidFill>
                  <a:srgbClr val="006FC0"/>
                </a:solidFill>
                <a:latin typeface="Cambria"/>
                <a:cs typeface="Cambria"/>
              </a:rPr>
              <a:t>Opcodes</a:t>
            </a:r>
            <a:r>
              <a:rPr sz="2000" spc="1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006FC0"/>
                </a:solidFill>
                <a:latin typeface="Cambria"/>
                <a:cs typeface="Cambria"/>
              </a:rPr>
              <a:t>are</a:t>
            </a:r>
            <a:r>
              <a:rPr sz="2000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006FC0"/>
                </a:solidFill>
                <a:latin typeface="Cambria"/>
                <a:cs typeface="Cambria"/>
              </a:rPr>
              <a:t>represented</a:t>
            </a:r>
            <a:r>
              <a:rPr sz="2000" spc="2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006FC0"/>
                </a:solidFill>
                <a:latin typeface="Cambria"/>
                <a:cs typeface="Cambria"/>
              </a:rPr>
              <a:t>by</a:t>
            </a:r>
            <a:r>
              <a:rPr sz="2000" spc="4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006FC0"/>
                </a:solidFill>
                <a:latin typeface="Cambria"/>
                <a:cs typeface="Cambria"/>
              </a:rPr>
              <a:t>abbreviations </a:t>
            </a:r>
            <a:r>
              <a:rPr sz="2000" spc="-42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006FC0"/>
                </a:solidFill>
                <a:latin typeface="Cambria"/>
                <a:cs typeface="Cambria"/>
              </a:rPr>
              <a:t>called</a:t>
            </a:r>
            <a:r>
              <a:rPr sz="2000" spc="55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i="1" spc="80" dirty="0">
                <a:solidFill>
                  <a:srgbClr val="006FC0"/>
                </a:solidFill>
                <a:latin typeface="Cambria"/>
                <a:cs typeface="Cambria"/>
              </a:rPr>
              <a:t>mnemonics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00" dirty="0">
                <a:solidFill>
                  <a:srgbClr val="006FC0"/>
                </a:solidFill>
                <a:latin typeface="Cambria"/>
                <a:cs typeface="Cambria"/>
              </a:rPr>
              <a:t>Examples</a:t>
            </a:r>
            <a:r>
              <a:rPr sz="2000" spc="1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006FC0"/>
                </a:solidFill>
                <a:latin typeface="Cambria"/>
                <a:cs typeface="Cambria"/>
              </a:rPr>
              <a:t>include: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5078" y="2534539"/>
            <a:ext cx="868680" cy="21291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120" dirty="0">
                <a:solidFill>
                  <a:srgbClr val="585858"/>
                </a:solidFill>
                <a:latin typeface="Cambria"/>
                <a:cs typeface="Cambria"/>
              </a:rPr>
              <a:t>ADD</a:t>
            </a:r>
            <a:endParaRPr sz="18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SUB</a:t>
            </a:r>
            <a:endParaRPr sz="18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MUL</a:t>
            </a:r>
            <a:endParaRPr sz="18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DIV</a:t>
            </a:r>
            <a:endParaRPr sz="18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-30" dirty="0">
                <a:solidFill>
                  <a:srgbClr val="585858"/>
                </a:solidFill>
                <a:latin typeface="Cambria"/>
                <a:cs typeface="Cambria"/>
              </a:rPr>
              <a:t>L</a:t>
            </a:r>
            <a:r>
              <a:rPr sz="1800" spc="145" dirty="0">
                <a:solidFill>
                  <a:srgbClr val="585858"/>
                </a:solidFill>
                <a:latin typeface="Cambria"/>
                <a:cs typeface="Cambria"/>
              </a:rPr>
              <a:t>O</a:t>
            </a:r>
            <a:r>
              <a:rPr sz="1800" spc="125" dirty="0">
                <a:solidFill>
                  <a:srgbClr val="585858"/>
                </a:solidFill>
                <a:latin typeface="Cambria"/>
                <a:cs typeface="Cambria"/>
              </a:rPr>
              <a:t>AD</a:t>
            </a:r>
            <a:endParaRPr sz="18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STOR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05252" y="2534539"/>
            <a:ext cx="2537460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49095">
              <a:lnSpc>
                <a:spcPct val="127800"/>
              </a:lnSpc>
              <a:spcBef>
                <a:spcPts val="100"/>
              </a:spcBef>
            </a:pPr>
            <a:r>
              <a:rPr sz="1800" spc="130" dirty="0">
                <a:solidFill>
                  <a:srgbClr val="585858"/>
                </a:solidFill>
                <a:latin typeface="Cambria"/>
                <a:cs typeface="Cambria"/>
              </a:rPr>
              <a:t>Add </a:t>
            </a:r>
            <a:r>
              <a:rPr sz="1800" spc="13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S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ubt</a:t>
            </a:r>
            <a:r>
              <a:rPr sz="1800" spc="-15" dirty="0">
                <a:solidFill>
                  <a:srgbClr val="585858"/>
                </a:solidFill>
                <a:latin typeface="Cambria"/>
                <a:cs typeface="Cambria"/>
              </a:rPr>
              <a:t>r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ct  </a:t>
            </a:r>
            <a:r>
              <a:rPr sz="1800" spc="35" dirty="0">
                <a:solidFill>
                  <a:srgbClr val="585858"/>
                </a:solidFill>
                <a:latin typeface="Cambria"/>
                <a:cs typeface="Cambria"/>
              </a:rPr>
              <a:t>Multi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p</a:t>
            </a:r>
            <a:r>
              <a:rPr sz="1800" dirty="0">
                <a:solidFill>
                  <a:srgbClr val="585858"/>
                </a:solidFill>
                <a:latin typeface="Cambria"/>
                <a:cs typeface="Cambria"/>
              </a:rPr>
              <a:t>l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y 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Divide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Load</a:t>
            </a: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data</a:t>
            </a:r>
            <a:r>
              <a:rPr sz="1800" spc="1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585858"/>
                </a:solidFill>
                <a:latin typeface="Cambria"/>
                <a:cs typeface="Cambria"/>
              </a:rPr>
              <a:t>from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spc="30" dirty="0">
                <a:solidFill>
                  <a:srgbClr val="585858"/>
                </a:solidFill>
                <a:latin typeface="Cambria"/>
                <a:cs typeface="Cambria"/>
              </a:rPr>
              <a:t>Store</a:t>
            </a:r>
            <a:r>
              <a:rPr sz="1800" spc="2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data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Cambria"/>
                <a:cs typeface="Cambria"/>
              </a:rPr>
              <a:t>to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585858"/>
                </a:solidFill>
                <a:latin typeface="Cambria"/>
                <a:cs typeface="Cambria"/>
              </a:rPr>
              <a:t>memory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6478" y="4889372"/>
            <a:ext cx="7334884" cy="1242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10" dirty="0">
                <a:solidFill>
                  <a:srgbClr val="585858"/>
                </a:solidFill>
                <a:latin typeface="Cambria"/>
                <a:cs typeface="Cambria"/>
              </a:rPr>
              <a:t>Operands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585858"/>
                </a:solidFill>
                <a:latin typeface="Cambria"/>
                <a:cs typeface="Cambria"/>
              </a:rPr>
              <a:t>are </a:t>
            </a:r>
            <a:r>
              <a:rPr sz="2000" spc="65" dirty="0">
                <a:solidFill>
                  <a:srgbClr val="585858"/>
                </a:solidFill>
                <a:latin typeface="Cambria"/>
                <a:cs typeface="Cambria"/>
              </a:rPr>
              <a:t>also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585858"/>
                </a:solidFill>
                <a:latin typeface="Cambria"/>
                <a:cs typeface="Cambria"/>
              </a:rPr>
              <a:t>represented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symbolically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2005"/>
              </a:spcBef>
              <a:buClr>
                <a:srgbClr val="663366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2000" spc="100" dirty="0">
                <a:solidFill>
                  <a:srgbClr val="585858"/>
                </a:solidFill>
                <a:latin typeface="Cambria"/>
                <a:cs typeface="Cambria"/>
              </a:rPr>
              <a:t>Each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Cambria"/>
                <a:cs typeface="Cambria"/>
              </a:rPr>
              <a:t>symbolic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585858"/>
                </a:solidFill>
                <a:latin typeface="Cambria"/>
                <a:cs typeface="Cambria"/>
              </a:rPr>
              <a:t>opcode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has</a:t>
            </a:r>
            <a:r>
              <a:rPr sz="20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a</a:t>
            </a:r>
            <a:r>
              <a:rPr sz="20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585858"/>
                </a:solidFill>
                <a:latin typeface="Cambria"/>
                <a:cs typeface="Cambria"/>
              </a:rPr>
              <a:t>fixed</a:t>
            </a:r>
            <a:r>
              <a:rPr sz="20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585858"/>
                </a:solidFill>
                <a:latin typeface="Cambria"/>
                <a:cs typeface="Cambria"/>
              </a:rPr>
              <a:t>binary</a:t>
            </a:r>
            <a:r>
              <a:rPr sz="2000" spc="3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585858"/>
                </a:solidFill>
                <a:latin typeface="Cambria"/>
                <a:cs typeface="Cambria"/>
              </a:rPr>
              <a:t>representation</a:t>
            </a:r>
            <a:endParaRPr sz="2000">
              <a:latin typeface="Cambria"/>
              <a:cs typeface="Cambria"/>
            </a:endParaRPr>
          </a:p>
          <a:p>
            <a:pPr marL="469900" lvl="1" indent="-229235">
              <a:lnSpc>
                <a:spcPct val="100000"/>
              </a:lnSpc>
              <a:spcBef>
                <a:spcPts val="610"/>
              </a:spcBef>
              <a:buClr>
                <a:srgbClr val="B86FB8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7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programmer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specifies</a:t>
            </a:r>
            <a:r>
              <a:rPr sz="1800" spc="6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585858"/>
                </a:solidFill>
                <a:latin typeface="Cambria"/>
                <a:cs typeface="Cambria"/>
              </a:rPr>
              <a:t>the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585858"/>
                </a:solidFill>
                <a:latin typeface="Cambria"/>
                <a:cs typeface="Cambria"/>
              </a:rPr>
              <a:t>location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Cambria"/>
                <a:cs typeface="Cambria"/>
              </a:rPr>
              <a:t>of</a:t>
            </a:r>
            <a:r>
              <a:rPr sz="1800" spc="5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585858"/>
                </a:solidFill>
                <a:latin typeface="Cambria"/>
                <a:cs typeface="Cambria"/>
              </a:rPr>
              <a:t>each</a:t>
            </a:r>
            <a:r>
              <a:rPr sz="1800" spc="60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585858"/>
                </a:solidFill>
                <a:latin typeface="Cambria"/>
                <a:cs typeface="Cambria"/>
              </a:rPr>
              <a:t>symbolic</a:t>
            </a:r>
            <a:r>
              <a:rPr sz="1800" spc="55" dirty="0">
                <a:solidFill>
                  <a:srgbClr val="585858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585858"/>
                </a:solidFill>
                <a:latin typeface="Cambria"/>
                <a:cs typeface="Cambria"/>
              </a:rPr>
              <a:t>operand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6835" y="4572"/>
            <a:ext cx="3214877" cy="230505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3415" y="172432"/>
            <a:ext cx="3626886" cy="44923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2089" y="16509"/>
            <a:ext cx="3637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Instruction</a:t>
            </a:r>
            <a:r>
              <a:rPr spc="-135" dirty="0"/>
              <a:t> </a:t>
            </a:r>
            <a:r>
              <a:rPr spc="155" dirty="0"/>
              <a:t>Types</a:t>
            </a:r>
          </a:p>
        </p:txBody>
      </p:sp>
      <p:sp>
        <p:nvSpPr>
          <p:cNvPr id="4" name="object 4"/>
          <p:cNvSpPr/>
          <p:nvPr/>
        </p:nvSpPr>
        <p:spPr>
          <a:xfrm>
            <a:off x="5867400" y="4626864"/>
            <a:ext cx="2710180" cy="1755775"/>
          </a:xfrm>
          <a:custGeom>
            <a:avLst/>
            <a:gdLst/>
            <a:ahLst/>
            <a:cxnLst/>
            <a:rect l="l" t="t" r="r" b="b"/>
            <a:pathLst>
              <a:path w="2710179" h="1755775">
                <a:moveTo>
                  <a:pt x="0" y="175513"/>
                </a:moveTo>
                <a:lnTo>
                  <a:pt x="6271" y="128866"/>
                </a:lnTo>
                <a:lnTo>
                  <a:pt x="23970" y="86943"/>
                </a:lnTo>
                <a:lnTo>
                  <a:pt x="51419" y="51419"/>
                </a:lnTo>
                <a:lnTo>
                  <a:pt x="86943" y="23970"/>
                </a:lnTo>
                <a:lnTo>
                  <a:pt x="128866" y="6271"/>
                </a:lnTo>
                <a:lnTo>
                  <a:pt x="175513" y="0"/>
                </a:lnTo>
                <a:lnTo>
                  <a:pt x="2534157" y="0"/>
                </a:lnTo>
                <a:lnTo>
                  <a:pt x="2580805" y="6271"/>
                </a:lnTo>
                <a:lnTo>
                  <a:pt x="2622728" y="23970"/>
                </a:lnTo>
                <a:lnTo>
                  <a:pt x="2658252" y="51419"/>
                </a:lnTo>
                <a:lnTo>
                  <a:pt x="2685701" y="86943"/>
                </a:lnTo>
                <a:lnTo>
                  <a:pt x="2703400" y="128866"/>
                </a:lnTo>
                <a:lnTo>
                  <a:pt x="2709672" y="175513"/>
                </a:lnTo>
                <a:lnTo>
                  <a:pt x="2709672" y="1580083"/>
                </a:lnTo>
                <a:lnTo>
                  <a:pt x="2703400" y="1626756"/>
                </a:lnTo>
                <a:lnTo>
                  <a:pt x="2685701" y="1668695"/>
                </a:lnTo>
                <a:lnTo>
                  <a:pt x="2658252" y="1704227"/>
                </a:lnTo>
                <a:lnTo>
                  <a:pt x="2622728" y="1731678"/>
                </a:lnTo>
                <a:lnTo>
                  <a:pt x="2580805" y="1749376"/>
                </a:lnTo>
                <a:lnTo>
                  <a:pt x="2534157" y="1755648"/>
                </a:lnTo>
                <a:lnTo>
                  <a:pt x="175513" y="1755648"/>
                </a:lnTo>
                <a:lnTo>
                  <a:pt x="128866" y="1749376"/>
                </a:lnTo>
                <a:lnTo>
                  <a:pt x="86943" y="1731678"/>
                </a:lnTo>
                <a:lnTo>
                  <a:pt x="51419" y="1704227"/>
                </a:lnTo>
                <a:lnTo>
                  <a:pt x="23970" y="1668695"/>
                </a:lnTo>
                <a:lnTo>
                  <a:pt x="6271" y="1626756"/>
                </a:lnTo>
                <a:lnTo>
                  <a:pt x="0" y="1580083"/>
                </a:lnTo>
                <a:lnTo>
                  <a:pt x="0" y="175513"/>
                </a:lnTo>
                <a:close/>
              </a:path>
            </a:pathLst>
          </a:custGeom>
          <a:ln w="12192">
            <a:solidFill>
              <a:srgbClr val="66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49288" y="5109464"/>
            <a:ext cx="1753870" cy="93281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70485" marR="5080" indent="-58419">
              <a:lnSpc>
                <a:spcPts val="1160"/>
              </a:lnSpc>
              <a:spcBef>
                <a:spcPts val="275"/>
              </a:spcBef>
              <a:buSzPct val="90909"/>
              <a:buChar char="•"/>
              <a:tabLst>
                <a:tab pos="71120" algn="l"/>
              </a:tabLst>
            </a:pPr>
            <a:r>
              <a:rPr sz="1100" spc="30" dirty="0">
                <a:latin typeface="Cambria"/>
                <a:cs typeface="Cambria"/>
              </a:rPr>
              <a:t>I/O </a:t>
            </a:r>
            <a:r>
              <a:rPr sz="1100" spc="15" dirty="0">
                <a:latin typeface="Cambria"/>
                <a:cs typeface="Cambria"/>
              </a:rPr>
              <a:t>instructions </a:t>
            </a:r>
            <a:r>
              <a:rPr sz="1100" spc="50" dirty="0">
                <a:latin typeface="Cambria"/>
                <a:cs typeface="Cambria"/>
              </a:rPr>
              <a:t>are </a:t>
            </a:r>
            <a:r>
              <a:rPr sz="1100" spc="55" dirty="0">
                <a:latin typeface="Cambria"/>
                <a:cs typeface="Cambria"/>
              </a:rPr>
              <a:t> </a:t>
            </a:r>
            <a:r>
              <a:rPr sz="1100" spc="75" dirty="0">
                <a:latin typeface="Cambria"/>
                <a:cs typeface="Cambria"/>
              </a:rPr>
              <a:t>needed </a:t>
            </a:r>
            <a:r>
              <a:rPr sz="1100" spc="5" dirty="0">
                <a:latin typeface="Cambria"/>
                <a:cs typeface="Cambria"/>
              </a:rPr>
              <a:t>to </a:t>
            </a:r>
            <a:r>
              <a:rPr sz="1100" spc="15" dirty="0">
                <a:latin typeface="Cambria"/>
                <a:cs typeface="Cambria"/>
              </a:rPr>
              <a:t>transfer </a:t>
            </a:r>
            <a:r>
              <a:rPr sz="1100" spc="20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programs </a:t>
            </a:r>
            <a:r>
              <a:rPr sz="1100" spc="45" dirty="0">
                <a:latin typeface="Cambria"/>
                <a:cs typeface="Cambria"/>
              </a:rPr>
              <a:t>and </a:t>
            </a:r>
            <a:r>
              <a:rPr sz="1100" spc="30" dirty="0">
                <a:latin typeface="Cambria"/>
                <a:cs typeface="Cambria"/>
              </a:rPr>
              <a:t>data </a:t>
            </a:r>
            <a:r>
              <a:rPr sz="1100" spc="10" dirty="0">
                <a:latin typeface="Cambria"/>
                <a:cs typeface="Cambria"/>
              </a:rPr>
              <a:t>into 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45" dirty="0">
                <a:latin typeface="Cambria"/>
                <a:cs typeface="Cambria"/>
              </a:rPr>
              <a:t>memory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45" dirty="0">
                <a:latin typeface="Cambria"/>
                <a:cs typeface="Cambria"/>
              </a:rPr>
              <a:t>and</a:t>
            </a:r>
            <a:r>
              <a:rPr sz="1100" spc="20" dirty="0">
                <a:latin typeface="Cambria"/>
                <a:cs typeface="Cambria"/>
              </a:rPr>
              <a:t> </a:t>
            </a:r>
            <a:r>
              <a:rPr sz="1100" spc="25" dirty="0">
                <a:latin typeface="Cambria"/>
                <a:cs typeface="Cambria"/>
              </a:rPr>
              <a:t>the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results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15" dirty="0">
                <a:latin typeface="Cambria"/>
                <a:cs typeface="Cambria"/>
              </a:rPr>
              <a:t>of </a:t>
            </a:r>
            <a:r>
              <a:rPr sz="1100" spc="-225" dirty="0">
                <a:latin typeface="Cambria"/>
                <a:cs typeface="Cambria"/>
              </a:rPr>
              <a:t> </a:t>
            </a:r>
            <a:r>
              <a:rPr sz="1100" spc="25" dirty="0">
                <a:latin typeface="Cambria"/>
                <a:cs typeface="Cambria"/>
              </a:rPr>
              <a:t>computations </a:t>
            </a:r>
            <a:r>
              <a:rPr sz="1100" spc="70" dirty="0">
                <a:latin typeface="Cambria"/>
                <a:cs typeface="Cambria"/>
              </a:rPr>
              <a:t>back </a:t>
            </a:r>
            <a:r>
              <a:rPr sz="1100" spc="5" dirty="0">
                <a:latin typeface="Cambria"/>
                <a:cs typeface="Cambria"/>
              </a:rPr>
              <a:t>out to 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25" dirty="0">
                <a:latin typeface="Cambria"/>
                <a:cs typeface="Cambria"/>
              </a:rPr>
              <a:t>the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35" dirty="0">
                <a:latin typeface="Cambria"/>
                <a:cs typeface="Cambria"/>
              </a:rPr>
              <a:t>user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6240" y="4628388"/>
            <a:ext cx="3670300" cy="1751330"/>
          </a:xfrm>
          <a:custGeom>
            <a:avLst/>
            <a:gdLst/>
            <a:ahLst/>
            <a:cxnLst/>
            <a:rect l="l" t="t" r="r" b="b"/>
            <a:pathLst>
              <a:path w="3670300" h="1751329">
                <a:moveTo>
                  <a:pt x="0" y="175132"/>
                </a:moveTo>
                <a:lnTo>
                  <a:pt x="6254" y="128558"/>
                </a:lnTo>
                <a:lnTo>
                  <a:pt x="23907" y="86717"/>
                </a:lnTo>
                <a:lnTo>
                  <a:pt x="51287" y="51276"/>
                </a:lnTo>
                <a:lnTo>
                  <a:pt x="86726" y="23899"/>
                </a:lnTo>
                <a:lnTo>
                  <a:pt x="128556" y="6252"/>
                </a:lnTo>
                <a:lnTo>
                  <a:pt x="175107" y="0"/>
                </a:lnTo>
                <a:lnTo>
                  <a:pt x="3494659" y="0"/>
                </a:lnTo>
                <a:lnTo>
                  <a:pt x="3541233" y="6252"/>
                </a:lnTo>
                <a:lnTo>
                  <a:pt x="3583074" y="23899"/>
                </a:lnTo>
                <a:lnTo>
                  <a:pt x="3618515" y="51276"/>
                </a:lnTo>
                <a:lnTo>
                  <a:pt x="3645892" y="86717"/>
                </a:lnTo>
                <a:lnTo>
                  <a:pt x="3663539" y="128558"/>
                </a:lnTo>
                <a:lnTo>
                  <a:pt x="3669792" y="175132"/>
                </a:lnTo>
                <a:lnTo>
                  <a:pt x="3669792" y="1575968"/>
                </a:lnTo>
                <a:lnTo>
                  <a:pt x="3663539" y="1622519"/>
                </a:lnTo>
                <a:lnTo>
                  <a:pt x="3645892" y="1664349"/>
                </a:lnTo>
                <a:lnTo>
                  <a:pt x="3618515" y="1699788"/>
                </a:lnTo>
                <a:lnTo>
                  <a:pt x="3583074" y="1727168"/>
                </a:lnTo>
                <a:lnTo>
                  <a:pt x="3541233" y="1744821"/>
                </a:lnTo>
                <a:lnTo>
                  <a:pt x="3494659" y="1751076"/>
                </a:lnTo>
                <a:lnTo>
                  <a:pt x="175107" y="1751076"/>
                </a:lnTo>
                <a:lnTo>
                  <a:pt x="128556" y="1744821"/>
                </a:lnTo>
                <a:lnTo>
                  <a:pt x="86726" y="1727168"/>
                </a:lnTo>
                <a:lnTo>
                  <a:pt x="51287" y="1699788"/>
                </a:lnTo>
                <a:lnTo>
                  <a:pt x="23907" y="1664349"/>
                </a:lnTo>
                <a:lnTo>
                  <a:pt x="6254" y="1622519"/>
                </a:lnTo>
                <a:lnTo>
                  <a:pt x="0" y="1575968"/>
                </a:lnTo>
                <a:lnTo>
                  <a:pt x="0" y="175132"/>
                </a:lnTo>
                <a:close/>
              </a:path>
            </a:pathLst>
          </a:custGeom>
          <a:ln w="12192">
            <a:solidFill>
              <a:srgbClr val="66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3397" y="5110988"/>
            <a:ext cx="2378710" cy="110553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70485" marR="5080" indent="-58419" algn="just">
              <a:lnSpc>
                <a:spcPts val="1160"/>
              </a:lnSpc>
              <a:spcBef>
                <a:spcPts val="275"/>
              </a:spcBef>
              <a:buSzPct val="90909"/>
              <a:buChar char="•"/>
              <a:tabLst>
                <a:tab pos="71120" algn="l"/>
              </a:tabLst>
            </a:pPr>
            <a:r>
              <a:rPr sz="1100" spc="15" dirty="0">
                <a:latin typeface="Cambria"/>
                <a:cs typeface="Cambria"/>
              </a:rPr>
              <a:t>Test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15" dirty="0">
                <a:latin typeface="Cambria"/>
                <a:cs typeface="Cambria"/>
              </a:rPr>
              <a:t>instructions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are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55" dirty="0">
                <a:latin typeface="Cambria"/>
                <a:cs typeface="Cambria"/>
              </a:rPr>
              <a:t>used</a:t>
            </a:r>
            <a:r>
              <a:rPr sz="1100" spc="5" dirty="0">
                <a:latin typeface="Cambria"/>
                <a:cs typeface="Cambria"/>
              </a:rPr>
              <a:t> to</a:t>
            </a:r>
            <a:r>
              <a:rPr sz="1100" spc="20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test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25" dirty="0">
                <a:latin typeface="Cambria"/>
                <a:cs typeface="Cambria"/>
              </a:rPr>
              <a:t>the </a:t>
            </a:r>
            <a:r>
              <a:rPr sz="1100" spc="-229" dirty="0">
                <a:latin typeface="Cambria"/>
                <a:cs typeface="Cambria"/>
              </a:rPr>
              <a:t> </a:t>
            </a:r>
            <a:r>
              <a:rPr sz="1100" spc="45" dirty="0">
                <a:latin typeface="Cambria"/>
                <a:cs typeface="Cambria"/>
              </a:rPr>
              <a:t>value </a:t>
            </a:r>
            <a:r>
              <a:rPr sz="1100" spc="15" dirty="0">
                <a:latin typeface="Cambria"/>
                <a:cs typeface="Cambria"/>
              </a:rPr>
              <a:t>of </a:t>
            </a:r>
            <a:r>
              <a:rPr sz="1100" spc="45" dirty="0">
                <a:latin typeface="Cambria"/>
                <a:cs typeface="Cambria"/>
              </a:rPr>
              <a:t>a </a:t>
            </a:r>
            <a:r>
              <a:rPr sz="1100" spc="35" dirty="0">
                <a:latin typeface="Cambria"/>
                <a:cs typeface="Cambria"/>
              </a:rPr>
              <a:t>data </a:t>
            </a:r>
            <a:r>
              <a:rPr sz="1100" spc="30" dirty="0">
                <a:latin typeface="Cambria"/>
                <a:cs typeface="Cambria"/>
              </a:rPr>
              <a:t>word </a:t>
            </a:r>
            <a:r>
              <a:rPr sz="1100" spc="25" dirty="0">
                <a:latin typeface="Cambria"/>
                <a:cs typeface="Cambria"/>
              </a:rPr>
              <a:t>or the </a:t>
            </a:r>
            <a:r>
              <a:rPr sz="1100" spc="5" dirty="0">
                <a:latin typeface="Cambria"/>
                <a:cs typeface="Cambria"/>
              </a:rPr>
              <a:t>status </a:t>
            </a:r>
            <a:r>
              <a:rPr sz="1100" spc="15" dirty="0">
                <a:latin typeface="Cambria"/>
                <a:cs typeface="Cambria"/>
              </a:rPr>
              <a:t>of </a:t>
            </a:r>
            <a:r>
              <a:rPr sz="1100" spc="-229" dirty="0">
                <a:latin typeface="Cambria"/>
                <a:cs typeface="Cambria"/>
              </a:rPr>
              <a:t> </a:t>
            </a:r>
            <a:r>
              <a:rPr sz="1100" spc="45" dirty="0">
                <a:latin typeface="Cambria"/>
                <a:cs typeface="Cambria"/>
              </a:rPr>
              <a:t>a</a:t>
            </a:r>
            <a:r>
              <a:rPr sz="1100" spc="25" dirty="0">
                <a:latin typeface="Cambria"/>
                <a:cs typeface="Cambria"/>
              </a:rPr>
              <a:t> computation</a:t>
            </a:r>
            <a:endParaRPr sz="1100">
              <a:latin typeface="Cambria"/>
              <a:cs typeface="Cambria"/>
            </a:endParaRPr>
          </a:p>
          <a:p>
            <a:pPr marL="70485" marR="324485" indent="-58419">
              <a:lnSpc>
                <a:spcPts val="1160"/>
              </a:lnSpc>
              <a:spcBef>
                <a:spcPts val="204"/>
              </a:spcBef>
              <a:buSzPct val="90909"/>
              <a:buChar char="•"/>
              <a:tabLst>
                <a:tab pos="71120" algn="l"/>
              </a:tabLst>
            </a:pPr>
            <a:r>
              <a:rPr sz="1100" spc="25" dirty="0">
                <a:latin typeface="Cambria"/>
                <a:cs typeface="Cambria"/>
              </a:rPr>
              <a:t>Branch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15" dirty="0">
                <a:latin typeface="Cambria"/>
                <a:cs typeface="Cambria"/>
              </a:rPr>
              <a:t>instructions</a:t>
            </a:r>
            <a:r>
              <a:rPr sz="1100" spc="-20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are</a:t>
            </a:r>
            <a:r>
              <a:rPr sz="1100" spc="5" dirty="0">
                <a:latin typeface="Cambria"/>
                <a:cs typeface="Cambria"/>
              </a:rPr>
              <a:t> </a:t>
            </a:r>
            <a:r>
              <a:rPr sz="1100" spc="55" dirty="0">
                <a:latin typeface="Cambria"/>
                <a:cs typeface="Cambria"/>
              </a:rPr>
              <a:t>used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5" dirty="0">
                <a:latin typeface="Cambria"/>
                <a:cs typeface="Cambria"/>
              </a:rPr>
              <a:t>to </a:t>
            </a:r>
            <a:r>
              <a:rPr sz="1100" spc="-229" dirty="0">
                <a:latin typeface="Cambria"/>
                <a:cs typeface="Cambria"/>
              </a:rPr>
              <a:t> </a:t>
            </a:r>
            <a:r>
              <a:rPr sz="1100" spc="45" dirty="0">
                <a:latin typeface="Cambria"/>
                <a:cs typeface="Cambria"/>
              </a:rPr>
              <a:t>branch </a:t>
            </a:r>
            <a:r>
              <a:rPr sz="1100" spc="5" dirty="0">
                <a:latin typeface="Cambria"/>
                <a:cs typeface="Cambria"/>
              </a:rPr>
              <a:t>to </a:t>
            </a:r>
            <a:r>
              <a:rPr sz="1100" spc="45" dirty="0">
                <a:latin typeface="Cambria"/>
                <a:cs typeface="Cambria"/>
              </a:rPr>
              <a:t>a </a:t>
            </a:r>
            <a:r>
              <a:rPr sz="1100" spc="25" dirty="0">
                <a:latin typeface="Cambria"/>
                <a:cs typeface="Cambria"/>
              </a:rPr>
              <a:t>different </a:t>
            </a:r>
            <a:r>
              <a:rPr sz="1100" spc="30" dirty="0">
                <a:latin typeface="Cambria"/>
                <a:cs typeface="Cambria"/>
              </a:rPr>
              <a:t>set </a:t>
            </a:r>
            <a:r>
              <a:rPr sz="1100" spc="15" dirty="0">
                <a:latin typeface="Cambria"/>
                <a:cs typeface="Cambria"/>
              </a:rPr>
              <a:t>of </a:t>
            </a:r>
            <a:r>
              <a:rPr sz="1100" spc="20" dirty="0">
                <a:latin typeface="Cambria"/>
                <a:cs typeface="Cambria"/>
              </a:rPr>
              <a:t> </a:t>
            </a:r>
            <a:r>
              <a:rPr sz="1100" spc="15" dirty="0">
                <a:latin typeface="Cambria"/>
                <a:cs typeface="Cambria"/>
              </a:rPr>
              <a:t>instructions </a:t>
            </a:r>
            <a:r>
              <a:rPr sz="1100" spc="65" dirty="0">
                <a:latin typeface="Cambria"/>
                <a:cs typeface="Cambria"/>
              </a:rPr>
              <a:t>depending </a:t>
            </a:r>
            <a:r>
              <a:rPr sz="1100" spc="30" dirty="0">
                <a:latin typeface="Cambria"/>
                <a:cs typeface="Cambria"/>
              </a:rPr>
              <a:t>on </a:t>
            </a:r>
            <a:r>
              <a:rPr sz="1100" spc="25" dirty="0">
                <a:latin typeface="Cambria"/>
                <a:cs typeface="Cambria"/>
              </a:rPr>
              <a:t>the </a:t>
            </a:r>
            <a:r>
              <a:rPr sz="1100" spc="30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decision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65" dirty="0">
                <a:latin typeface="Cambria"/>
                <a:cs typeface="Cambria"/>
              </a:rPr>
              <a:t>made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20155" y="896111"/>
            <a:ext cx="2710180" cy="1755775"/>
          </a:xfrm>
          <a:custGeom>
            <a:avLst/>
            <a:gdLst/>
            <a:ahLst/>
            <a:cxnLst/>
            <a:rect l="l" t="t" r="r" b="b"/>
            <a:pathLst>
              <a:path w="2710179" h="1755775">
                <a:moveTo>
                  <a:pt x="0" y="175513"/>
                </a:moveTo>
                <a:lnTo>
                  <a:pt x="6271" y="128866"/>
                </a:lnTo>
                <a:lnTo>
                  <a:pt x="23970" y="86943"/>
                </a:lnTo>
                <a:lnTo>
                  <a:pt x="51419" y="51419"/>
                </a:lnTo>
                <a:lnTo>
                  <a:pt x="86943" y="23970"/>
                </a:lnTo>
                <a:lnTo>
                  <a:pt x="128866" y="6271"/>
                </a:lnTo>
                <a:lnTo>
                  <a:pt x="175514" y="0"/>
                </a:lnTo>
                <a:lnTo>
                  <a:pt x="2534158" y="0"/>
                </a:lnTo>
                <a:lnTo>
                  <a:pt x="2580805" y="6271"/>
                </a:lnTo>
                <a:lnTo>
                  <a:pt x="2622728" y="23970"/>
                </a:lnTo>
                <a:lnTo>
                  <a:pt x="2658252" y="51419"/>
                </a:lnTo>
                <a:lnTo>
                  <a:pt x="2685701" y="86943"/>
                </a:lnTo>
                <a:lnTo>
                  <a:pt x="2703400" y="128866"/>
                </a:lnTo>
                <a:lnTo>
                  <a:pt x="2709672" y="175513"/>
                </a:lnTo>
                <a:lnTo>
                  <a:pt x="2709672" y="1580134"/>
                </a:lnTo>
                <a:lnTo>
                  <a:pt x="2703400" y="1626781"/>
                </a:lnTo>
                <a:lnTo>
                  <a:pt x="2685701" y="1668704"/>
                </a:lnTo>
                <a:lnTo>
                  <a:pt x="2658252" y="1704228"/>
                </a:lnTo>
                <a:lnTo>
                  <a:pt x="2622728" y="1731677"/>
                </a:lnTo>
                <a:lnTo>
                  <a:pt x="2580805" y="1749376"/>
                </a:lnTo>
                <a:lnTo>
                  <a:pt x="2534158" y="1755648"/>
                </a:lnTo>
                <a:lnTo>
                  <a:pt x="175514" y="1755648"/>
                </a:lnTo>
                <a:lnTo>
                  <a:pt x="128866" y="1749376"/>
                </a:lnTo>
                <a:lnTo>
                  <a:pt x="86943" y="1731677"/>
                </a:lnTo>
                <a:lnTo>
                  <a:pt x="51419" y="1704228"/>
                </a:lnTo>
                <a:lnTo>
                  <a:pt x="23970" y="1668704"/>
                </a:lnTo>
                <a:lnTo>
                  <a:pt x="6271" y="1626781"/>
                </a:lnTo>
                <a:lnTo>
                  <a:pt x="0" y="1580134"/>
                </a:lnTo>
                <a:lnTo>
                  <a:pt x="0" y="175513"/>
                </a:lnTo>
                <a:close/>
              </a:path>
            </a:pathLst>
          </a:custGeom>
          <a:ln w="12192">
            <a:solidFill>
              <a:srgbClr val="66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02043" y="938911"/>
            <a:ext cx="1688464" cy="489584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70485" marR="5080" indent="-58419">
              <a:lnSpc>
                <a:spcPts val="1160"/>
              </a:lnSpc>
              <a:spcBef>
                <a:spcPts val="275"/>
              </a:spcBef>
              <a:buSzPct val="90909"/>
              <a:buChar char="•"/>
              <a:tabLst>
                <a:tab pos="71120" algn="l"/>
              </a:tabLst>
            </a:pPr>
            <a:r>
              <a:rPr sz="1100" spc="45" dirty="0">
                <a:latin typeface="Cambria"/>
                <a:cs typeface="Cambria"/>
              </a:rPr>
              <a:t>Movement</a:t>
            </a:r>
            <a:r>
              <a:rPr sz="1100" spc="-15" dirty="0">
                <a:latin typeface="Cambria"/>
                <a:cs typeface="Cambria"/>
              </a:rPr>
              <a:t> </a:t>
            </a:r>
            <a:r>
              <a:rPr sz="1100" spc="15" dirty="0">
                <a:latin typeface="Cambria"/>
                <a:cs typeface="Cambria"/>
              </a:rPr>
              <a:t>of</a:t>
            </a:r>
            <a:r>
              <a:rPr sz="1100" spc="5" dirty="0">
                <a:latin typeface="Cambria"/>
                <a:cs typeface="Cambria"/>
              </a:rPr>
              <a:t> </a:t>
            </a:r>
            <a:r>
              <a:rPr sz="1100" spc="35" dirty="0">
                <a:latin typeface="Cambria"/>
                <a:cs typeface="Cambria"/>
              </a:rPr>
              <a:t>data</a:t>
            </a:r>
            <a:r>
              <a:rPr sz="1100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into </a:t>
            </a:r>
            <a:r>
              <a:rPr sz="1100" spc="25" dirty="0">
                <a:latin typeface="Cambria"/>
                <a:cs typeface="Cambria"/>
              </a:rPr>
              <a:t>or </a:t>
            </a:r>
            <a:r>
              <a:rPr sz="1100" spc="-225" dirty="0">
                <a:latin typeface="Cambria"/>
                <a:cs typeface="Cambria"/>
              </a:rPr>
              <a:t> </a:t>
            </a:r>
            <a:r>
              <a:rPr sz="1100" spc="5" dirty="0">
                <a:latin typeface="Cambria"/>
                <a:cs typeface="Cambria"/>
              </a:rPr>
              <a:t>out </a:t>
            </a:r>
            <a:r>
              <a:rPr sz="1100" spc="15" dirty="0">
                <a:latin typeface="Cambria"/>
                <a:cs typeface="Cambria"/>
              </a:rPr>
              <a:t>of </a:t>
            </a:r>
            <a:r>
              <a:rPr sz="1100" spc="45" dirty="0">
                <a:latin typeface="Cambria"/>
                <a:cs typeface="Cambria"/>
              </a:rPr>
              <a:t>register and </a:t>
            </a:r>
            <a:r>
              <a:rPr sz="1100" spc="25" dirty="0">
                <a:latin typeface="Cambria"/>
                <a:cs typeface="Cambria"/>
              </a:rPr>
              <a:t>or </a:t>
            </a:r>
            <a:r>
              <a:rPr sz="1100" spc="30" dirty="0">
                <a:latin typeface="Cambria"/>
                <a:cs typeface="Cambria"/>
              </a:rPr>
              <a:t> </a:t>
            </a:r>
            <a:r>
              <a:rPr sz="1100" spc="45" dirty="0">
                <a:latin typeface="Cambria"/>
                <a:cs typeface="Cambria"/>
              </a:rPr>
              <a:t>memory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locations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6448" y="896111"/>
            <a:ext cx="3351529" cy="1750060"/>
          </a:xfrm>
          <a:custGeom>
            <a:avLst/>
            <a:gdLst/>
            <a:ahLst/>
            <a:cxnLst/>
            <a:rect l="l" t="t" r="r" b="b"/>
            <a:pathLst>
              <a:path w="3351529" h="1750060">
                <a:moveTo>
                  <a:pt x="0" y="175005"/>
                </a:moveTo>
                <a:lnTo>
                  <a:pt x="6249" y="128484"/>
                </a:lnTo>
                <a:lnTo>
                  <a:pt x="23887" y="86679"/>
                </a:lnTo>
                <a:lnTo>
                  <a:pt x="51244" y="51260"/>
                </a:lnTo>
                <a:lnTo>
                  <a:pt x="86653" y="23894"/>
                </a:lnTo>
                <a:lnTo>
                  <a:pt x="128446" y="6251"/>
                </a:lnTo>
                <a:lnTo>
                  <a:pt x="174955" y="0"/>
                </a:lnTo>
                <a:lnTo>
                  <a:pt x="3176269" y="0"/>
                </a:lnTo>
                <a:lnTo>
                  <a:pt x="3222791" y="6251"/>
                </a:lnTo>
                <a:lnTo>
                  <a:pt x="3264596" y="23894"/>
                </a:lnTo>
                <a:lnTo>
                  <a:pt x="3300015" y="51260"/>
                </a:lnTo>
                <a:lnTo>
                  <a:pt x="3327381" y="86679"/>
                </a:lnTo>
                <a:lnTo>
                  <a:pt x="3345024" y="128484"/>
                </a:lnTo>
                <a:lnTo>
                  <a:pt x="3351276" y="175005"/>
                </a:lnTo>
                <a:lnTo>
                  <a:pt x="3351276" y="1574546"/>
                </a:lnTo>
                <a:lnTo>
                  <a:pt x="3345024" y="1621067"/>
                </a:lnTo>
                <a:lnTo>
                  <a:pt x="3327381" y="1662872"/>
                </a:lnTo>
                <a:lnTo>
                  <a:pt x="3300015" y="1698291"/>
                </a:lnTo>
                <a:lnTo>
                  <a:pt x="3264596" y="1725657"/>
                </a:lnTo>
                <a:lnTo>
                  <a:pt x="3222791" y="1743300"/>
                </a:lnTo>
                <a:lnTo>
                  <a:pt x="3176269" y="1749552"/>
                </a:lnTo>
                <a:lnTo>
                  <a:pt x="174955" y="1749552"/>
                </a:lnTo>
                <a:lnTo>
                  <a:pt x="128446" y="1743300"/>
                </a:lnTo>
                <a:lnTo>
                  <a:pt x="86653" y="1725657"/>
                </a:lnTo>
                <a:lnTo>
                  <a:pt x="51244" y="1698291"/>
                </a:lnTo>
                <a:lnTo>
                  <a:pt x="23887" y="1662872"/>
                </a:lnTo>
                <a:lnTo>
                  <a:pt x="6249" y="1621067"/>
                </a:lnTo>
                <a:lnTo>
                  <a:pt x="0" y="1574546"/>
                </a:lnTo>
                <a:lnTo>
                  <a:pt x="0" y="175005"/>
                </a:lnTo>
                <a:close/>
              </a:path>
            </a:pathLst>
          </a:custGeom>
          <a:ln w="12192">
            <a:solidFill>
              <a:srgbClr val="66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4824" y="938911"/>
            <a:ext cx="2180590" cy="154749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70485" marR="101600" indent="-58419">
              <a:lnSpc>
                <a:spcPts val="1160"/>
              </a:lnSpc>
              <a:spcBef>
                <a:spcPts val="275"/>
              </a:spcBef>
              <a:buSzPct val="90909"/>
              <a:buChar char="•"/>
              <a:tabLst>
                <a:tab pos="71120" algn="l"/>
              </a:tabLst>
            </a:pPr>
            <a:r>
              <a:rPr sz="1100" spc="25" dirty="0">
                <a:latin typeface="Cambria"/>
                <a:cs typeface="Cambria"/>
              </a:rPr>
              <a:t>Arithmetic</a:t>
            </a:r>
            <a:r>
              <a:rPr sz="1100" spc="-15" dirty="0">
                <a:latin typeface="Cambria"/>
                <a:cs typeface="Cambria"/>
              </a:rPr>
              <a:t> </a:t>
            </a:r>
            <a:r>
              <a:rPr sz="1100" spc="15" dirty="0">
                <a:latin typeface="Cambria"/>
                <a:cs typeface="Cambria"/>
              </a:rPr>
              <a:t>instructions</a:t>
            </a:r>
            <a:r>
              <a:rPr sz="1100" spc="-10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provide </a:t>
            </a:r>
            <a:r>
              <a:rPr sz="1100" spc="-225" dirty="0">
                <a:latin typeface="Cambria"/>
                <a:cs typeface="Cambria"/>
              </a:rPr>
              <a:t> </a:t>
            </a:r>
            <a:r>
              <a:rPr sz="1100" spc="25" dirty="0">
                <a:latin typeface="Cambria"/>
                <a:cs typeface="Cambria"/>
              </a:rPr>
              <a:t>computational </a:t>
            </a:r>
            <a:r>
              <a:rPr sz="1100" spc="45" dirty="0">
                <a:latin typeface="Cambria"/>
                <a:cs typeface="Cambria"/>
              </a:rPr>
              <a:t>capabilities </a:t>
            </a:r>
            <a:r>
              <a:rPr sz="1100" spc="10" dirty="0">
                <a:latin typeface="Cambria"/>
                <a:cs typeface="Cambria"/>
              </a:rPr>
              <a:t>for 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55" dirty="0">
                <a:latin typeface="Cambria"/>
                <a:cs typeface="Cambria"/>
              </a:rPr>
              <a:t>processing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40" dirty="0">
                <a:latin typeface="Cambria"/>
                <a:cs typeface="Cambria"/>
              </a:rPr>
              <a:t>numeric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data</a:t>
            </a:r>
            <a:endParaRPr sz="1100">
              <a:latin typeface="Cambria"/>
              <a:cs typeface="Cambria"/>
            </a:endParaRPr>
          </a:p>
          <a:p>
            <a:pPr marL="70485" marR="5080" indent="-58419">
              <a:lnSpc>
                <a:spcPct val="88100"/>
              </a:lnSpc>
              <a:spcBef>
                <a:spcPts val="190"/>
              </a:spcBef>
              <a:buSzPct val="90909"/>
              <a:buChar char="•"/>
              <a:tabLst>
                <a:tab pos="71120" algn="l"/>
              </a:tabLst>
            </a:pPr>
            <a:r>
              <a:rPr sz="1100" spc="55" dirty="0">
                <a:latin typeface="Cambria"/>
                <a:cs typeface="Cambria"/>
              </a:rPr>
              <a:t>Logic </a:t>
            </a:r>
            <a:r>
              <a:rPr sz="1100" spc="25" dirty="0">
                <a:latin typeface="Cambria"/>
                <a:cs typeface="Cambria"/>
              </a:rPr>
              <a:t>(Boolean) </a:t>
            </a:r>
            <a:r>
              <a:rPr sz="1100" spc="15" dirty="0">
                <a:latin typeface="Cambria"/>
                <a:cs typeface="Cambria"/>
              </a:rPr>
              <a:t>instructions </a:t>
            </a:r>
            <a:r>
              <a:rPr sz="1100" spc="20" dirty="0">
                <a:latin typeface="Cambria"/>
                <a:cs typeface="Cambria"/>
              </a:rPr>
              <a:t> </a:t>
            </a:r>
            <a:r>
              <a:rPr sz="1100" spc="45" dirty="0">
                <a:latin typeface="Cambria"/>
                <a:cs typeface="Cambria"/>
              </a:rPr>
              <a:t>operate </a:t>
            </a:r>
            <a:r>
              <a:rPr sz="1100" spc="30" dirty="0">
                <a:latin typeface="Cambria"/>
                <a:cs typeface="Cambria"/>
              </a:rPr>
              <a:t>on </a:t>
            </a:r>
            <a:r>
              <a:rPr sz="1100" spc="25" dirty="0">
                <a:latin typeface="Cambria"/>
                <a:cs typeface="Cambria"/>
              </a:rPr>
              <a:t>the bits </a:t>
            </a:r>
            <a:r>
              <a:rPr sz="1100" spc="15" dirty="0">
                <a:latin typeface="Cambria"/>
                <a:cs typeface="Cambria"/>
              </a:rPr>
              <a:t>of </a:t>
            </a:r>
            <a:r>
              <a:rPr sz="1100" spc="45" dirty="0">
                <a:latin typeface="Cambria"/>
                <a:cs typeface="Cambria"/>
              </a:rPr>
              <a:t>a </a:t>
            </a:r>
            <a:r>
              <a:rPr sz="1100" spc="30" dirty="0">
                <a:latin typeface="Cambria"/>
                <a:cs typeface="Cambria"/>
              </a:rPr>
              <a:t>word </a:t>
            </a:r>
            <a:r>
              <a:rPr sz="1100" spc="40" dirty="0">
                <a:latin typeface="Cambria"/>
                <a:cs typeface="Cambria"/>
              </a:rPr>
              <a:t>as </a:t>
            </a:r>
            <a:r>
              <a:rPr sz="1100" spc="45" dirty="0">
                <a:latin typeface="Cambria"/>
                <a:cs typeface="Cambria"/>
              </a:rPr>
              <a:t> </a:t>
            </a:r>
            <a:r>
              <a:rPr sz="1100" spc="25" dirty="0">
                <a:latin typeface="Cambria"/>
                <a:cs typeface="Cambria"/>
              </a:rPr>
              <a:t>bits</a:t>
            </a:r>
            <a:r>
              <a:rPr sz="1100" spc="20" dirty="0">
                <a:latin typeface="Cambria"/>
                <a:cs typeface="Cambria"/>
              </a:rPr>
              <a:t> rather</a:t>
            </a:r>
            <a:r>
              <a:rPr sz="1100" spc="-5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than</a:t>
            </a:r>
            <a:r>
              <a:rPr sz="1100" spc="20" dirty="0">
                <a:latin typeface="Cambria"/>
                <a:cs typeface="Cambria"/>
              </a:rPr>
              <a:t> </a:t>
            </a:r>
            <a:r>
              <a:rPr sz="1100" spc="40" dirty="0">
                <a:latin typeface="Cambria"/>
                <a:cs typeface="Cambria"/>
              </a:rPr>
              <a:t>as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numbers,</a:t>
            </a:r>
            <a:r>
              <a:rPr sz="1100" dirty="0">
                <a:latin typeface="Cambria"/>
                <a:cs typeface="Cambria"/>
              </a:rPr>
              <a:t> </a:t>
            </a:r>
            <a:r>
              <a:rPr sz="1100" spc="5" dirty="0">
                <a:latin typeface="Cambria"/>
                <a:cs typeface="Cambria"/>
              </a:rPr>
              <a:t>thus </a:t>
            </a:r>
            <a:r>
              <a:rPr sz="1100" spc="-225" dirty="0">
                <a:latin typeface="Cambria"/>
                <a:cs typeface="Cambria"/>
              </a:rPr>
              <a:t> </a:t>
            </a:r>
            <a:r>
              <a:rPr sz="1100" spc="35" dirty="0">
                <a:latin typeface="Cambria"/>
                <a:cs typeface="Cambria"/>
              </a:rPr>
              <a:t>they </a:t>
            </a:r>
            <a:r>
              <a:rPr sz="1100" spc="50" dirty="0">
                <a:latin typeface="Cambria"/>
                <a:cs typeface="Cambria"/>
              </a:rPr>
              <a:t>provide </a:t>
            </a:r>
            <a:r>
              <a:rPr sz="1100" spc="45" dirty="0">
                <a:latin typeface="Cambria"/>
                <a:cs typeface="Cambria"/>
              </a:rPr>
              <a:t>capabilities </a:t>
            </a:r>
            <a:r>
              <a:rPr sz="1100" spc="10" dirty="0">
                <a:latin typeface="Cambria"/>
                <a:cs typeface="Cambria"/>
              </a:rPr>
              <a:t>for 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55" dirty="0">
                <a:latin typeface="Cambria"/>
                <a:cs typeface="Cambria"/>
              </a:rPr>
              <a:t>processing </a:t>
            </a:r>
            <a:r>
              <a:rPr sz="1100" spc="45" dirty="0">
                <a:latin typeface="Cambria"/>
                <a:cs typeface="Cambria"/>
              </a:rPr>
              <a:t>any </a:t>
            </a:r>
            <a:r>
              <a:rPr sz="1100" spc="25" dirty="0">
                <a:latin typeface="Cambria"/>
                <a:cs typeface="Cambria"/>
              </a:rPr>
              <a:t>other </a:t>
            </a:r>
            <a:r>
              <a:rPr sz="1100" spc="50" dirty="0">
                <a:latin typeface="Cambria"/>
                <a:cs typeface="Cambria"/>
              </a:rPr>
              <a:t>type </a:t>
            </a:r>
            <a:r>
              <a:rPr sz="1100" spc="15" dirty="0">
                <a:latin typeface="Cambria"/>
                <a:cs typeface="Cambria"/>
              </a:rPr>
              <a:t>of </a:t>
            </a:r>
            <a:r>
              <a:rPr sz="1100" spc="20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data </a:t>
            </a:r>
            <a:r>
              <a:rPr sz="1100" spc="25" dirty="0">
                <a:latin typeface="Cambria"/>
                <a:cs typeface="Cambria"/>
              </a:rPr>
              <a:t>the </a:t>
            </a:r>
            <a:r>
              <a:rPr sz="1100" spc="35" dirty="0">
                <a:latin typeface="Cambria"/>
                <a:cs typeface="Cambria"/>
              </a:rPr>
              <a:t>user </a:t>
            </a:r>
            <a:r>
              <a:rPr sz="1100" spc="50" dirty="0">
                <a:latin typeface="Cambria"/>
                <a:cs typeface="Cambria"/>
              </a:rPr>
              <a:t>may </a:t>
            </a:r>
            <a:r>
              <a:rPr sz="1100" spc="15" dirty="0">
                <a:latin typeface="Cambria"/>
                <a:cs typeface="Cambria"/>
              </a:rPr>
              <a:t>wish </a:t>
            </a:r>
            <a:r>
              <a:rPr sz="1100" spc="5" dirty="0">
                <a:latin typeface="Cambria"/>
                <a:cs typeface="Cambria"/>
              </a:rPr>
              <a:t>to 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55" dirty="0">
                <a:latin typeface="Cambria"/>
                <a:cs typeface="Cambria"/>
              </a:rPr>
              <a:t>employ</a:t>
            </a:r>
            <a:endParaRPr sz="1100">
              <a:latin typeface="Cambria"/>
              <a:cs typeface="Cambr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28088" y="1168908"/>
            <a:ext cx="2522220" cy="2501265"/>
            <a:chOff x="2228088" y="1168908"/>
            <a:chExt cx="2522220" cy="250126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8088" y="1168908"/>
              <a:ext cx="2502408" cy="25008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6080" y="2305799"/>
              <a:ext cx="1824227" cy="9906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92096" y="1207008"/>
              <a:ext cx="2377440" cy="237591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4804" y="2343911"/>
              <a:ext cx="973074" cy="58445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90088" y="2625852"/>
              <a:ext cx="1698498" cy="58445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141979" y="2404109"/>
            <a:ext cx="1378585" cy="6273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394970">
              <a:lnSpc>
                <a:spcPts val="2220"/>
              </a:lnSpc>
              <a:spcBef>
                <a:spcPts val="425"/>
              </a:spcBef>
            </a:pPr>
            <a:r>
              <a:rPr sz="2100" spc="60" dirty="0">
                <a:solidFill>
                  <a:srgbClr val="FFFFFF"/>
                </a:solidFill>
                <a:latin typeface="Cambria"/>
                <a:cs typeface="Cambria"/>
              </a:rPr>
              <a:t>Data </a:t>
            </a:r>
            <a:r>
              <a:rPr sz="21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85" dirty="0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sz="2100" spc="-2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100" spc="105" dirty="0">
                <a:solidFill>
                  <a:srgbClr val="FFFFFF"/>
                </a:solidFill>
                <a:latin typeface="Cambria"/>
                <a:cs typeface="Cambria"/>
              </a:rPr>
              <a:t>ocessing</a:t>
            </a:r>
            <a:endParaRPr sz="2100">
              <a:latin typeface="Cambria"/>
              <a:cs typeface="Cambr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713732" y="1168908"/>
            <a:ext cx="2502535" cy="2501265"/>
            <a:chOff x="4713732" y="1168908"/>
            <a:chExt cx="2502535" cy="2501265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13732" y="1168908"/>
              <a:ext cx="2502408" cy="250088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31664" y="2305799"/>
              <a:ext cx="1389888" cy="9906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77740" y="1207008"/>
              <a:ext cx="2377440" cy="237591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73980" y="2343911"/>
              <a:ext cx="973074" cy="58445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95672" y="2625852"/>
              <a:ext cx="1264158" cy="584453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148453" y="2404109"/>
            <a:ext cx="942340" cy="6273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177800">
              <a:lnSpc>
                <a:spcPts val="2220"/>
              </a:lnSpc>
              <a:spcBef>
                <a:spcPts val="425"/>
              </a:spcBef>
            </a:pPr>
            <a:r>
              <a:rPr sz="2100" spc="60" dirty="0">
                <a:solidFill>
                  <a:srgbClr val="FFFFFF"/>
                </a:solidFill>
                <a:latin typeface="Cambria"/>
                <a:cs typeface="Cambria"/>
              </a:rPr>
              <a:t>Data </a:t>
            </a:r>
            <a:r>
              <a:rPr sz="21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20" dirty="0">
                <a:solidFill>
                  <a:srgbClr val="FFFFFF"/>
                </a:solidFill>
                <a:latin typeface="Cambria"/>
                <a:cs typeface="Cambria"/>
              </a:rPr>
              <a:t>sto</a:t>
            </a:r>
            <a:r>
              <a:rPr sz="2100" spc="-4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100" spc="18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100" spc="140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2100" spc="17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endParaRPr sz="2100">
              <a:latin typeface="Cambria"/>
              <a:cs typeface="Cambri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713732" y="3654552"/>
            <a:ext cx="2502535" cy="2501265"/>
            <a:chOff x="4713732" y="3654552"/>
            <a:chExt cx="2502535" cy="2501265"/>
          </a:xfrm>
        </p:grpSpPr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13732" y="3654552"/>
              <a:ext cx="2502408" cy="25008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50308" y="4094988"/>
              <a:ext cx="1752599" cy="99212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77740" y="3692652"/>
              <a:ext cx="2377440" cy="237591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73980" y="4134612"/>
              <a:ext cx="973074" cy="58293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14316" y="4416552"/>
              <a:ext cx="1626869" cy="582930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4966842" y="4193794"/>
            <a:ext cx="1304925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70"/>
              </a:lnSpc>
              <a:spcBef>
                <a:spcPts val="100"/>
              </a:spcBef>
            </a:pPr>
            <a:r>
              <a:rPr sz="2100" spc="60" dirty="0">
                <a:solidFill>
                  <a:srgbClr val="FFFFFF"/>
                </a:solidFill>
                <a:latin typeface="Cambria"/>
                <a:cs typeface="Cambria"/>
              </a:rPr>
              <a:t>Data</a:t>
            </a:r>
            <a:endParaRPr sz="2100">
              <a:latin typeface="Cambria"/>
              <a:cs typeface="Cambria"/>
            </a:endParaRPr>
          </a:p>
          <a:p>
            <a:pPr algn="ctr">
              <a:lnSpc>
                <a:spcPts val="2370"/>
              </a:lnSpc>
            </a:pPr>
            <a:r>
              <a:rPr sz="2100" spc="55" dirty="0">
                <a:solidFill>
                  <a:srgbClr val="FFFFFF"/>
                </a:solidFill>
                <a:latin typeface="Cambria"/>
                <a:cs typeface="Cambria"/>
              </a:rPr>
              <a:t>movement</a:t>
            </a:r>
            <a:endParaRPr sz="2100">
              <a:latin typeface="Cambria"/>
              <a:cs typeface="Cambr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228088" y="3654552"/>
            <a:ext cx="2502535" cy="2501265"/>
            <a:chOff x="2228088" y="3654552"/>
            <a:chExt cx="2502535" cy="2501265"/>
          </a:xfrm>
        </p:grpSpPr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28088" y="3654552"/>
              <a:ext cx="2502408" cy="250088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40963" y="4236720"/>
              <a:ext cx="1392936" cy="70865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92096" y="3692652"/>
              <a:ext cx="2377440" cy="237591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04972" y="4274820"/>
              <a:ext cx="1267205" cy="582930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3357117" y="4335017"/>
            <a:ext cx="9455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175" dirty="0">
                <a:solidFill>
                  <a:srgbClr val="FFFFFF"/>
                </a:solidFill>
                <a:latin typeface="Cambria"/>
                <a:cs typeface="Cambria"/>
              </a:rPr>
              <a:t>Co</a:t>
            </a:r>
            <a:r>
              <a:rPr sz="2100" spc="170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2100" spc="-3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2100" spc="-12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100" spc="60" dirty="0">
                <a:solidFill>
                  <a:srgbClr val="FFFFFF"/>
                </a:solidFill>
                <a:latin typeface="Cambria"/>
                <a:cs typeface="Cambria"/>
              </a:rPr>
              <a:t>ol</a:t>
            </a:r>
            <a:endParaRPr sz="2100">
              <a:latin typeface="Cambria"/>
              <a:cs typeface="Cambri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273296" y="3150057"/>
            <a:ext cx="897890" cy="1024255"/>
            <a:chOff x="4273296" y="3150057"/>
            <a:chExt cx="897890" cy="1024255"/>
          </a:xfrm>
        </p:grpSpPr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293108" y="3150057"/>
              <a:ext cx="877849" cy="43896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357116" y="3188207"/>
              <a:ext cx="752856" cy="31394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273296" y="3736886"/>
              <a:ext cx="877849" cy="43734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337304" y="3774947"/>
              <a:ext cx="752475" cy="313563"/>
            </a:xfrm>
            <a:prstGeom prst="rect">
              <a:avLst/>
            </a:prstGeom>
          </p:spPr>
        </p:pic>
      </p:grp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© 2016</a:t>
            </a:r>
            <a:r>
              <a:rPr spc="-5" dirty="0"/>
              <a:t> </a:t>
            </a:r>
            <a:r>
              <a:rPr dirty="0"/>
              <a:t>Pearson</a:t>
            </a:r>
            <a:r>
              <a:rPr spc="-30" dirty="0"/>
              <a:t> </a:t>
            </a:r>
            <a:r>
              <a:rPr dirty="0"/>
              <a:t>Education,</a:t>
            </a:r>
            <a:r>
              <a:rPr spc="-35" dirty="0"/>
              <a:t> </a:t>
            </a:r>
            <a:r>
              <a:rPr spc="-5" dirty="0"/>
              <a:t>Inc.,</a:t>
            </a:r>
            <a:r>
              <a:rPr spc="15" dirty="0"/>
              <a:t> </a:t>
            </a:r>
            <a:r>
              <a:rPr spc="-5" dirty="0"/>
              <a:t>Hoboken,</a:t>
            </a:r>
            <a:r>
              <a:rPr spc="5" dirty="0"/>
              <a:t> </a:t>
            </a:r>
            <a:r>
              <a:rPr dirty="0"/>
              <a:t>NJ.</a:t>
            </a:r>
            <a:r>
              <a:rPr spc="-10" dirty="0"/>
              <a:t> </a:t>
            </a:r>
            <a:r>
              <a:rPr spc="-5" dirty="0"/>
              <a:t>All</a:t>
            </a:r>
            <a:r>
              <a:rPr spc="-20" dirty="0"/>
              <a:t> </a:t>
            </a:r>
            <a:r>
              <a:rPr spc="-5" dirty="0"/>
              <a:t>rights</a:t>
            </a:r>
            <a:r>
              <a:rPr spc="-15" dirty="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D75B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2158</Words>
  <Application>Microsoft Office PowerPoint</Application>
  <PresentationFormat>On-screen Show (4:3)</PresentationFormat>
  <Paragraphs>307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Calibri</vt:lpstr>
      <vt:lpstr>Cambria</vt:lpstr>
      <vt:lpstr>Georgia</vt:lpstr>
      <vt:lpstr>Times New Roman</vt:lpstr>
      <vt:lpstr>Wingdings</vt:lpstr>
      <vt:lpstr>Office Theme</vt:lpstr>
      <vt:lpstr>Computer Architecture and  Logic Design (CALD) Lecture 06</vt:lpstr>
      <vt:lpstr>Instruction Sets:  Characteristics and Functions</vt:lpstr>
      <vt:lpstr>Machine Instruction  Characteristics</vt:lpstr>
      <vt:lpstr>Elements of a Machine Instruction</vt:lpstr>
      <vt:lpstr>+ Instruction Cycle State Diagram</vt:lpstr>
      <vt:lpstr>Source and result operands can be  in one of four areas:</vt:lpstr>
      <vt:lpstr>+ Instruction Representation</vt:lpstr>
      <vt:lpstr>+ Instruction Representation</vt:lpstr>
      <vt:lpstr>Instruction Types</vt:lpstr>
      <vt:lpstr>PowerPoint Presentation</vt:lpstr>
      <vt:lpstr>PowerPoint Presentation</vt:lpstr>
      <vt:lpstr>+ Number of Addresses</vt:lpstr>
      <vt:lpstr>+ Number of Addresses</vt:lpstr>
      <vt:lpstr>+ Number of Addresses</vt:lpstr>
      <vt:lpstr>+ Number of Addresses</vt:lpstr>
      <vt:lpstr>+ Instruction Addresses</vt:lpstr>
      <vt:lpstr>+ Instruction Addresses</vt:lpstr>
      <vt:lpstr>Instruction Set Design</vt:lpstr>
      <vt:lpstr>+ Fundamental Design Issues</vt:lpstr>
      <vt:lpstr>Types of Operands</vt:lpstr>
      <vt:lpstr>+ Types of Operations</vt:lpstr>
      <vt:lpstr>PowerPoint Presentation</vt:lpstr>
      <vt:lpstr>PowerPoint Presentation</vt:lpstr>
      <vt:lpstr>+ Processor Actions</vt:lpstr>
      <vt:lpstr>Data Transfer</vt:lpstr>
      <vt:lpstr>Arithmetic</vt:lpstr>
      <vt:lpstr>+ Logical</vt:lpstr>
      <vt:lpstr>PowerPoint Presentation</vt:lpstr>
      <vt:lpstr>+ Logical</vt:lpstr>
      <vt:lpstr>Instructions that  change the  format or  operate on the  format of data</vt:lpstr>
      <vt:lpstr>Input/Output</vt:lpstr>
      <vt:lpstr>System Control</vt:lpstr>
      <vt:lpstr>+ Transfer of Control</vt:lpstr>
      <vt:lpstr>PowerPoint Presentation</vt:lpstr>
      <vt:lpstr>Transfer of Control (Skip Instructions)</vt:lpstr>
      <vt:lpstr>+ Transfer of Control  (Procedure Call Instructions)</vt:lpstr>
      <vt:lpstr>PowerPoint Presentation</vt:lpstr>
      <vt:lpstr>+ Transfer of Control  (Procedure Call Instructions)</vt:lpstr>
      <vt:lpstr>ARM Operation Types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Instruction Sets</dc:title>
  <dc:creator>Adrian J Pullin</dc:creator>
  <cp:lastModifiedBy>02-131212-009</cp:lastModifiedBy>
  <cp:revision>1</cp:revision>
  <dcterms:created xsi:type="dcterms:W3CDTF">2023-02-15T03:12:11Z</dcterms:created>
  <dcterms:modified xsi:type="dcterms:W3CDTF">2023-02-15T03:12:41Z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2023-02-15T00:00:00Z</vt:filetime>
  </property>
</Properties>
</file>