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58585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58585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8540" y="2302891"/>
            <a:ext cx="3307079" cy="39357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50" b="0" i="0">
                <a:solidFill>
                  <a:srgbClr val="006FC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23638" y="1433611"/>
            <a:ext cx="3489959" cy="4207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06FC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58585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58585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58585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4772" y="583695"/>
            <a:ext cx="7814455" cy="796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98835" y="1466394"/>
            <a:ext cx="6466840" cy="2611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80517" y="6521629"/>
            <a:ext cx="3756025" cy="180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58585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image" Target="../media/image78.png"/><Relationship Id="rId16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413" y="200355"/>
            <a:ext cx="2863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B86FB8"/>
                </a:solidFill>
                <a:latin typeface="Times New Roman"/>
                <a:cs typeface="Times New Roman"/>
              </a:rPr>
              <a:t>+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27582" y="1864614"/>
            <a:ext cx="6496685" cy="1611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0000"/>
                </a:solidFill>
                <a:latin typeface="Georgia"/>
                <a:cs typeface="Georgia"/>
              </a:rPr>
              <a:t>Computer </a:t>
            </a:r>
            <a:r>
              <a:rPr sz="3600" spc="-10" dirty="0">
                <a:solidFill>
                  <a:srgbClr val="FF0000"/>
                </a:solidFill>
                <a:latin typeface="Georgia"/>
                <a:cs typeface="Georgia"/>
              </a:rPr>
              <a:t>Architecture </a:t>
            </a:r>
            <a:r>
              <a:rPr sz="3600" dirty="0">
                <a:solidFill>
                  <a:srgbClr val="FF0000"/>
                </a:solidFill>
                <a:latin typeface="Georgia"/>
                <a:cs typeface="Georgia"/>
              </a:rPr>
              <a:t>and </a:t>
            </a:r>
            <a:r>
              <a:rPr sz="3600" spc="-90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3600" dirty="0">
                <a:solidFill>
                  <a:srgbClr val="FF0000"/>
                </a:solidFill>
                <a:latin typeface="Georgia"/>
                <a:cs typeface="Georgia"/>
              </a:rPr>
              <a:t>Logic</a:t>
            </a:r>
            <a:r>
              <a:rPr sz="3600" spc="-3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3600" dirty="0">
                <a:solidFill>
                  <a:srgbClr val="FF0000"/>
                </a:solidFill>
                <a:latin typeface="Georgia"/>
                <a:cs typeface="Georgia"/>
              </a:rPr>
              <a:t>Design</a:t>
            </a:r>
            <a:r>
              <a:rPr sz="3600" spc="-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3600" dirty="0">
                <a:solidFill>
                  <a:srgbClr val="FF0000"/>
                </a:solidFill>
                <a:latin typeface="Georgia"/>
                <a:cs typeface="Georgia"/>
              </a:rPr>
              <a:t>(CALD)</a:t>
            </a:r>
            <a:endParaRPr sz="3600">
              <a:latin typeface="Georgia"/>
              <a:cs typeface="Georgia"/>
            </a:endParaRPr>
          </a:p>
          <a:p>
            <a:pPr marL="6985" algn="ctr">
              <a:lnSpc>
                <a:spcPct val="100000"/>
              </a:lnSpc>
              <a:spcBef>
                <a:spcPts val="5"/>
              </a:spcBef>
            </a:pPr>
            <a:r>
              <a:rPr sz="3200" b="0" dirty="0">
                <a:solidFill>
                  <a:srgbClr val="FF0000"/>
                </a:solidFill>
                <a:latin typeface="Georgia"/>
                <a:cs typeface="Georgia"/>
              </a:rPr>
              <a:t>Lecture</a:t>
            </a:r>
            <a:r>
              <a:rPr sz="3200" b="0" spc="-4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3200" b="0" dirty="0">
                <a:solidFill>
                  <a:srgbClr val="FF0000"/>
                </a:solidFill>
                <a:latin typeface="Georgia"/>
                <a:cs typeface="Georgia"/>
              </a:rPr>
              <a:t>08</a:t>
            </a:r>
            <a:endParaRPr sz="3200">
              <a:latin typeface="Georgia"/>
              <a:cs typeface="Georgi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1856" y="95217"/>
            <a:ext cx="3734494" cy="9236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7472" y="231647"/>
            <a:ext cx="6374130" cy="10096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5013" y="350342"/>
            <a:ext cx="62604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aseline="18518" dirty="0">
                <a:solidFill>
                  <a:srgbClr val="B86FB8"/>
                </a:solidFill>
              </a:rPr>
              <a:t>+</a:t>
            </a:r>
            <a:r>
              <a:rPr sz="5400" spc="367" baseline="18518" dirty="0">
                <a:solidFill>
                  <a:srgbClr val="B86FB8"/>
                </a:solidFill>
              </a:rPr>
              <a:t> </a:t>
            </a:r>
            <a:r>
              <a:rPr sz="3600" b="0" spc="95" dirty="0">
                <a:solidFill>
                  <a:srgbClr val="FF0000"/>
                </a:solidFill>
                <a:latin typeface="Cambria"/>
                <a:cs typeface="Cambria"/>
              </a:rPr>
              <a:t>Program </a:t>
            </a:r>
            <a:r>
              <a:rPr sz="3600" b="0" spc="20" dirty="0">
                <a:solidFill>
                  <a:srgbClr val="FF0000"/>
                </a:solidFill>
                <a:latin typeface="Cambria"/>
                <a:cs typeface="Cambria"/>
              </a:rPr>
              <a:t>Status</a:t>
            </a:r>
            <a:r>
              <a:rPr sz="3600" b="0" spc="-18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b="0" spc="55" dirty="0">
                <a:solidFill>
                  <a:srgbClr val="FF0000"/>
                </a:solidFill>
                <a:latin typeface="Cambria"/>
                <a:cs typeface="Cambria"/>
              </a:rPr>
              <a:t>Word</a:t>
            </a:r>
            <a:r>
              <a:rPr sz="3600" b="0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b="0" spc="75" dirty="0">
                <a:solidFill>
                  <a:srgbClr val="FF0000"/>
                </a:solidFill>
                <a:latin typeface="Cambria"/>
                <a:cs typeface="Cambria"/>
              </a:rPr>
              <a:t>(PSW)</a:t>
            </a:r>
            <a:endParaRPr sz="3600">
              <a:latin typeface="Cambria"/>
              <a:cs typeface="Cambr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08740" y="1319761"/>
            <a:ext cx="2863850" cy="2484755"/>
            <a:chOff x="208740" y="1319761"/>
            <a:chExt cx="2863850" cy="248475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8740" y="1319761"/>
              <a:ext cx="2863691" cy="248415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4507" y="1339595"/>
              <a:ext cx="2775204" cy="238658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249929" y="2118740"/>
            <a:ext cx="3774440" cy="62738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220"/>
              </a:lnSpc>
              <a:spcBef>
                <a:spcPts val="425"/>
              </a:spcBef>
            </a:pPr>
            <a:r>
              <a:rPr sz="2100" spc="75" dirty="0">
                <a:latin typeface="Cambria"/>
                <a:cs typeface="Cambria"/>
              </a:rPr>
              <a:t>Register </a:t>
            </a:r>
            <a:r>
              <a:rPr sz="2100" spc="45" dirty="0">
                <a:latin typeface="Cambria"/>
                <a:cs typeface="Cambria"/>
              </a:rPr>
              <a:t>or </a:t>
            </a:r>
            <a:r>
              <a:rPr sz="2100" spc="50" dirty="0">
                <a:latin typeface="Cambria"/>
                <a:cs typeface="Cambria"/>
              </a:rPr>
              <a:t>set </a:t>
            </a:r>
            <a:r>
              <a:rPr sz="2100" spc="30" dirty="0">
                <a:latin typeface="Cambria"/>
                <a:cs typeface="Cambria"/>
              </a:rPr>
              <a:t>of </a:t>
            </a:r>
            <a:r>
              <a:rPr sz="2100" spc="65" dirty="0">
                <a:latin typeface="Cambria"/>
                <a:cs typeface="Cambria"/>
              </a:rPr>
              <a:t>registers </a:t>
            </a:r>
            <a:r>
              <a:rPr sz="2100" spc="-5" dirty="0">
                <a:latin typeface="Cambria"/>
                <a:cs typeface="Cambria"/>
              </a:rPr>
              <a:t>that </a:t>
            </a:r>
            <a:r>
              <a:rPr sz="2100" spc="-450" dirty="0">
                <a:latin typeface="Cambria"/>
                <a:cs typeface="Cambria"/>
              </a:rPr>
              <a:t> </a:t>
            </a:r>
            <a:r>
              <a:rPr sz="2100" spc="50" dirty="0">
                <a:latin typeface="Cambria"/>
                <a:cs typeface="Cambria"/>
              </a:rPr>
              <a:t>contain</a:t>
            </a:r>
            <a:r>
              <a:rPr sz="2100" spc="65" dirty="0">
                <a:latin typeface="Cambria"/>
                <a:cs typeface="Cambria"/>
              </a:rPr>
              <a:t> </a:t>
            </a:r>
            <a:r>
              <a:rPr sz="2100" spc="10" dirty="0">
                <a:latin typeface="Cambria"/>
                <a:cs typeface="Cambria"/>
              </a:rPr>
              <a:t>status</a:t>
            </a:r>
            <a:r>
              <a:rPr sz="2100" spc="45" dirty="0">
                <a:latin typeface="Cambria"/>
                <a:cs typeface="Cambria"/>
              </a:rPr>
              <a:t> </a:t>
            </a:r>
            <a:r>
              <a:rPr sz="2100" spc="30" dirty="0">
                <a:latin typeface="Cambria"/>
                <a:cs typeface="Cambria"/>
              </a:rPr>
              <a:t>information</a:t>
            </a:r>
            <a:endParaRPr sz="2100">
              <a:latin typeface="Cambria"/>
              <a:cs typeface="Cambr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40844" y="3893808"/>
            <a:ext cx="2863850" cy="2484755"/>
            <a:chOff x="1040844" y="3893808"/>
            <a:chExt cx="2863850" cy="248475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0844" y="3893808"/>
              <a:ext cx="2863691" cy="248415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86612" y="3922775"/>
              <a:ext cx="2775204" cy="238658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082034" y="3821603"/>
            <a:ext cx="3938904" cy="2284095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2100" spc="120" dirty="0">
                <a:latin typeface="Cambria"/>
                <a:cs typeface="Cambria"/>
              </a:rPr>
              <a:t>Common</a:t>
            </a:r>
            <a:r>
              <a:rPr sz="2100" spc="75" dirty="0">
                <a:latin typeface="Cambria"/>
                <a:cs typeface="Cambria"/>
              </a:rPr>
              <a:t> </a:t>
            </a:r>
            <a:r>
              <a:rPr sz="2100" spc="70" dirty="0">
                <a:latin typeface="Cambria"/>
                <a:cs typeface="Cambria"/>
              </a:rPr>
              <a:t>fields</a:t>
            </a:r>
            <a:r>
              <a:rPr sz="2100" spc="55" dirty="0">
                <a:latin typeface="Cambria"/>
                <a:cs typeface="Cambria"/>
              </a:rPr>
              <a:t> </a:t>
            </a:r>
            <a:r>
              <a:rPr sz="2100" spc="45" dirty="0">
                <a:latin typeface="Cambria"/>
                <a:cs typeface="Cambria"/>
              </a:rPr>
              <a:t>or</a:t>
            </a:r>
            <a:r>
              <a:rPr sz="2100" spc="60" dirty="0">
                <a:latin typeface="Cambria"/>
                <a:cs typeface="Cambria"/>
              </a:rPr>
              <a:t> </a:t>
            </a:r>
            <a:r>
              <a:rPr sz="2100" spc="90" dirty="0">
                <a:latin typeface="Cambria"/>
                <a:cs typeface="Cambria"/>
              </a:rPr>
              <a:t>flags</a:t>
            </a:r>
            <a:r>
              <a:rPr sz="2100" spc="50" dirty="0">
                <a:latin typeface="Cambria"/>
                <a:cs typeface="Cambria"/>
              </a:rPr>
              <a:t> </a:t>
            </a:r>
            <a:r>
              <a:rPr sz="2100" spc="80" dirty="0">
                <a:latin typeface="Cambria"/>
                <a:cs typeface="Cambria"/>
              </a:rPr>
              <a:t>include:</a:t>
            </a:r>
            <a:endParaRPr sz="2100">
              <a:latin typeface="Cambria"/>
              <a:cs typeface="Cambria"/>
            </a:endParaRPr>
          </a:p>
          <a:p>
            <a:pPr marL="184785" indent="-172720">
              <a:lnSpc>
                <a:spcPct val="100000"/>
              </a:lnSpc>
              <a:spcBef>
                <a:spcPts val="645"/>
              </a:spcBef>
              <a:buFont typeface="Trebuchet MS"/>
              <a:buChar char="•"/>
              <a:tabLst>
                <a:tab pos="185420" algn="l"/>
              </a:tabLst>
            </a:pPr>
            <a:r>
              <a:rPr sz="1600" spc="75" dirty="0">
                <a:latin typeface="Cambria"/>
                <a:cs typeface="Cambria"/>
              </a:rPr>
              <a:t>Sign</a:t>
            </a:r>
            <a:endParaRPr sz="1600">
              <a:latin typeface="Cambria"/>
              <a:cs typeface="Cambria"/>
            </a:endParaRPr>
          </a:p>
          <a:p>
            <a:pPr marL="184785" indent="-172720">
              <a:lnSpc>
                <a:spcPct val="100000"/>
              </a:lnSpc>
              <a:spcBef>
                <a:spcPts val="60"/>
              </a:spcBef>
              <a:buFont typeface="Trebuchet MS"/>
              <a:buChar char="•"/>
              <a:tabLst>
                <a:tab pos="185420" algn="l"/>
              </a:tabLst>
            </a:pPr>
            <a:r>
              <a:rPr sz="1600" spc="40" dirty="0">
                <a:latin typeface="Cambria"/>
                <a:cs typeface="Cambria"/>
              </a:rPr>
              <a:t>Zero</a:t>
            </a:r>
            <a:endParaRPr sz="1600">
              <a:latin typeface="Cambria"/>
              <a:cs typeface="Cambria"/>
            </a:endParaRPr>
          </a:p>
          <a:p>
            <a:pPr marL="184785" indent="-172720">
              <a:lnSpc>
                <a:spcPct val="100000"/>
              </a:lnSpc>
              <a:spcBef>
                <a:spcPts val="50"/>
              </a:spcBef>
              <a:buFont typeface="Trebuchet MS"/>
              <a:buChar char="•"/>
              <a:tabLst>
                <a:tab pos="185420" algn="l"/>
              </a:tabLst>
            </a:pPr>
            <a:r>
              <a:rPr sz="1600" spc="100" dirty="0">
                <a:latin typeface="Cambria"/>
                <a:cs typeface="Cambria"/>
              </a:rPr>
              <a:t>Carry</a:t>
            </a:r>
            <a:endParaRPr sz="1600">
              <a:latin typeface="Cambria"/>
              <a:cs typeface="Cambria"/>
            </a:endParaRPr>
          </a:p>
          <a:p>
            <a:pPr marL="184785" indent="-172720">
              <a:lnSpc>
                <a:spcPct val="100000"/>
              </a:lnSpc>
              <a:spcBef>
                <a:spcPts val="60"/>
              </a:spcBef>
              <a:buFont typeface="Trebuchet MS"/>
              <a:buChar char="•"/>
              <a:tabLst>
                <a:tab pos="185420" algn="l"/>
              </a:tabLst>
            </a:pPr>
            <a:r>
              <a:rPr sz="1600" spc="55" dirty="0">
                <a:latin typeface="Cambria"/>
                <a:cs typeface="Cambria"/>
              </a:rPr>
              <a:t>Equal</a:t>
            </a:r>
            <a:endParaRPr sz="1600">
              <a:latin typeface="Cambria"/>
              <a:cs typeface="Cambria"/>
            </a:endParaRPr>
          </a:p>
          <a:p>
            <a:pPr marL="184785" indent="-172720">
              <a:lnSpc>
                <a:spcPct val="100000"/>
              </a:lnSpc>
              <a:spcBef>
                <a:spcPts val="45"/>
              </a:spcBef>
              <a:buFont typeface="Trebuchet MS"/>
              <a:buChar char="•"/>
              <a:tabLst>
                <a:tab pos="185420" algn="l"/>
              </a:tabLst>
            </a:pPr>
            <a:r>
              <a:rPr sz="1600" spc="45" dirty="0">
                <a:latin typeface="Cambria"/>
                <a:cs typeface="Cambria"/>
              </a:rPr>
              <a:t>Overflow</a:t>
            </a:r>
            <a:endParaRPr sz="1600">
              <a:latin typeface="Cambria"/>
              <a:cs typeface="Cambria"/>
            </a:endParaRPr>
          </a:p>
          <a:p>
            <a:pPr marL="184785" indent="-172720">
              <a:lnSpc>
                <a:spcPct val="100000"/>
              </a:lnSpc>
              <a:spcBef>
                <a:spcPts val="50"/>
              </a:spcBef>
              <a:buFont typeface="Trebuchet MS"/>
              <a:buChar char="•"/>
              <a:tabLst>
                <a:tab pos="185420" algn="l"/>
              </a:tabLst>
            </a:pPr>
            <a:r>
              <a:rPr sz="1600" spc="15" dirty="0">
                <a:latin typeface="Cambria"/>
                <a:cs typeface="Cambria"/>
              </a:rPr>
              <a:t>Interrupt</a:t>
            </a:r>
            <a:r>
              <a:rPr sz="1600" spc="65" dirty="0">
                <a:latin typeface="Cambria"/>
                <a:cs typeface="Cambria"/>
              </a:rPr>
              <a:t> </a:t>
            </a:r>
            <a:r>
              <a:rPr sz="1600" spc="60" dirty="0">
                <a:latin typeface="Cambria"/>
                <a:cs typeface="Cambria"/>
              </a:rPr>
              <a:t>Enable/Disable</a:t>
            </a:r>
            <a:endParaRPr sz="1600">
              <a:latin typeface="Cambria"/>
              <a:cs typeface="Cambria"/>
            </a:endParaRPr>
          </a:p>
          <a:p>
            <a:pPr marL="184785" indent="-172720">
              <a:lnSpc>
                <a:spcPct val="100000"/>
              </a:lnSpc>
              <a:spcBef>
                <a:spcPts val="60"/>
              </a:spcBef>
              <a:buFont typeface="Trebuchet MS"/>
              <a:buChar char="•"/>
              <a:tabLst>
                <a:tab pos="185420" algn="l"/>
              </a:tabLst>
            </a:pPr>
            <a:r>
              <a:rPr sz="1600" spc="50" dirty="0">
                <a:latin typeface="Cambria"/>
                <a:cs typeface="Cambria"/>
              </a:rPr>
              <a:t>Supervisor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013" y="501853"/>
            <a:ext cx="70656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aseline="36265" dirty="0">
                <a:solidFill>
                  <a:srgbClr val="B86FB8"/>
                </a:solidFill>
              </a:rPr>
              <a:t>+</a:t>
            </a:r>
            <a:r>
              <a:rPr sz="5400" spc="-104" baseline="36265" dirty="0">
                <a:solidFill>
                  <a:srgbClr val="B86FB8"/>
                </a:solidFill>
              </a:rPr>
              <a:t> </a:t>
            </a:r>
            <a:r>
              <a:rPr sz="3600" b="0" spc="215" dirty="0">
                <a:solidFill>
                  <a:srgbClr val="FF0000"/>
                </a:solidFill>
                <a:latin typeface="Cambria"/>
                <a:cs typeface="Cambria"/>
              </a:rPr>
              <a:t>Common</a:t>
            </a:r>
            <a:r>
              <a:rPr sz="3600" b="0" spc="10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b="0" spc="170" dirty="0">
                <a:solidFill>
                  <a:srgbClr val="FF0000"/>
                </a:solidFill>
                <a:latin typeface="Cambria"/>
                <a:cs typeface="Cambria"/>
              </a:rPr>
              <a:t>Flags</a:t>
            </a:r>
            <a:r>
              <a:rPr sz="3600" b="0" spc="8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b="0" spc="50" dirty="0">
                <a:solidFill>
                  <a:srgbClr val="FF0000"/>
                </a:solidFill>
                <a:latin typeface="Cambria"/>
                <a:cs typeface="Cambria"/>
              </a:rPr>
              <a:t>in</a:t>
            </a:r>
            <a:r>
              <a:rPr sz="3600" b="0" spc="10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b="0" spc="135" dirty="0">
                <a:solidFill>
                  <a:srgbClr val="FF0000"/>
                </a:solidFill>
                <a:latin typeface="Cambria"/>
                <a:cs typeface="Cambria"/>
              </a:rPr>
              <a:t>PSW</a:t>
            </a:r>
            <a:r>
              <a:rPr sz="3600" b="0" spc="10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b="0" spc="130" dirty="0">
                <a:solidFill>
                  <a:srgbClr val="FF0000"/>
                </a:solidFill>
                <a:latin typeface="Cambria"/>
                <a:cs typeface="Cambria"/>
              </a:rPr>
              <a:t>Register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7392" y="1954733"/>
            <a:ext cx="7300595" cy="409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lr>
                <a:srgbClr val="663366"/>
              </a:buClr>
              <a:buSzPct val="73529"/>
              <a:buFont typeface="Wingdings"/>
              <a:buChar char=""/>
              <a:tabLst>
                <a:tab pos="241300" algn="l"/>
              </a:tabLst>
            </a:pPr>
            <a:r>
              <a:rPr sz="1700" spc="70" dirty="0">
                <a:solidFill>
                  <a:srgbClr val="006FC0"/>
                </a:solidFill>
                <a:latin typeface="Cambria"/>
                <a:cs typeface="Cambria"/>
              </a:rPr>
              <a:t>Sign:</a:t>
            </a:r>
            <a:r>
              <a:rPr sz="1700" spc="-9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65" dirty="0">
                <a:solidFill>
                  <a:srgbClr val="006FC0"/>
                </a:solidFill>
                <a:latin typeface="Cambria"/>
                <a:cs typeface="Cambria"/>
              </a:rPr>
              <a:t>Contains</a:t>
            </a:r>
            <a:r>
              <a:rPr sz="17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006FC0"/>
                </a:solidFill>
                <a:latin typeface="Cambria"/>
                <a:cs typeface="Cambria"/>
              </a:rPr>
              <a:t>the </a:t>
            </a:r>
            <a:r>
              <a:rPr sz="1700" spc="80" dirty="0">
                <a:solidFill>
                  <a:srgbClr val="006FC0"/>
                </a:solidFill>
                <a:latin typeface="Cambria"/>
                <a:cs typeface="Cambria"/>
              </a:rPr>
              <a:t>sign</a:t>
            </a:r>
            <a:r>
              <a:rPr sz="17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45" dirty="0">
                <a:solidFill>
                  <a:srgbClr val="006FC0"/>
                </a:solidFill>
                <a:latin typeface="Cambria"/>
                <a:cs typeface="Cambria"/>
              </a:rPr>
              <a:t>bit </a:t>
            </a:r>
            <a:r>
              <a:rPr sz="1700" spc="20" dirty="0">
                <a:solidFill>
                  <a:srgbClr val="006FC0"/>
                </a:solidFill>
                <a:latin typeface="Cambria"/>
                <a:cs typeface="Cambria"/>
              </a:rPr>
              <a:t>of</a:t>
            </a:r>
            <a:r>
              <a:rPr sz="17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17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15" dirty="0">
                <a:solidFill>
                  <a:srgbClr val="006FC0"/>
                </a:solidFill>
                <a:latin typeface="Cambria"/>
                <a:cs typeface="Cambria"/>
              </a:rPr>
              <a:t>result</a:t>
            </a:r>
            <a:r>
              <a:rPr sz="17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20" dirty="0">
                <a:solidFill>
                  <a:srgbClr val="006FC0"/>
                </a:solidFill>
                <a:latin typeface="Cambria"/>
                <a:cs typeface="Cambria"/>
              </a:rPr>
              <a:t>of</a:t>
            </a:r>
            <a:r>
              <a:rPr sz="17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006FC0"/>
                </a:solidFill>
                <a:latin typeface="Cambria"/>
                <a:cs typeface="Cambria"/>
              </a:rPr>
              <a:t>the </a:t>
            </a:r>
            <a:r>
              <a:rPr sz="1700" spc="20" dirty="0">
                <a:solidFill>
                  <a:srgbClr val="006FC0"/>
                </a:solidFill>
                <a:latin typeface="Cambria"/>
                <a:cs typeface="Cambria"/>
              </a:rPr>
              <a:t>last</a:t>
            </a:r>
            <a:r>
              <a:rPr sz="17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006FC0"/>
                </a:solidFill>
                <a:latin typeface="Cambria"/>
                <a:cs typeface="Cambria"/>
              </a:rPr>
              <a:t>arithmetic</a:t>
            </a:r>
            <a:r>
              <a:rPr sz="17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50" dirty="0">
                <a:solidFill>
                  <a:srgbClr val="006FC0"/>
                </a:solidFill>
                <a:latin typeface="Cambria"/>
                <a:cs typeface="Cambria"/>
              </a:rPr>
              <a:t>operation.</a:t>
            </a:r>
            <a:endParaRPr sz="17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600"/>
              </a:spcBef>
              <a:buClr>
                <a:srgbClr val="663366"/>
              </a:buClr>
              <a:buSzPct val="73529"/>
              <a:buFont typeface="Wingdings"/>
              <a:buChar char=""/>
              <a:tabLst>
                <a:tab pos="241300" algn="l"/>
              </a:tabLst>
            </a:pPr>
            <a:r>
              <a:rPr sz="1700" spc="45" dirty="0">
                <a:solidFill>
                  <a:srgbClr val="006FC0"/>
                </a:solidFill>
                <a:latin typeface="Cambria"/>
                <a:cs typeface="Cambria"/>
              </a:rPr>
              <a:t>Zero:</a:t>
            </a:r>
            <a:r>
              <a:rPr sz="1700" spc="-8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45" dirty="0">
                <a:solidFill>
                  <a:srgbClr val="006FC0"/>
                </a:solidFill>
                <a:latin typeface="Cambria"/>
                <a:cs typeface="Cambria"/>
              </a:rPr>
              <a:t>Set</a:t>
            </a:r>
            <a:r>
              <a:rPr sz="17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35" dirty="0">
                <a:solidFill>
                  <a:srgbClr val="006FC0"/>
                </a:solidFill>
                <a:latin typeface="Cambria"/>
                <a:cs typeface="Cambria"/>
              </a:rPr>
              <a:t>when</a:t>
            </a:r>
            <a:r>
              <a:rPr sz="1700" spc="40" dirty="0">
                <a:solidFill>
                  <a:srgbClr val="006FC0"/>
                </a:solidFill>
                <a:latin typeface="Cambria"/>
                <a:cs typeface="Cambria"/>
              </a:rPr>
              <a:t> the</a:t>
            </a:r>
            <a:r>
              <a:rPr sz="17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10" dirty="0">
                <a:solidFill>
                  <a:srgbClr val="006FC0"/>
                </a:solidFill>
                <a:latin typeface="Cambria"/>
                <a:cs typeface="Cambria"/>
              </a:rPr>
              <a:t>result</a:t>
            </a:r>
            <a:r>
              <a:rPr sz="17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30" dirty="0">
                <a:solidFill>
                  <a:srgbClr val="006FC0"/>
                </a:solidFill>
                <a:latin typeface="Cambria"/>
                <a:cs typeface="Cambria"/>
              </a:rPr>
              <a:t>is</a:t>
            </a:r>
            <a:r>
              <a:rPr sz="17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65" dirty="0">
                <a:solidFill>
                  <a:srgbClr val="006FC0"/>
                </a:solidFill>
                <a:latin typeface="Cambria"/>
                <a:cs typeface="Cambria"/>
              </a:rPr>
              <a:t>0.</a:t>
            </a:r>
            <a:endParaRPr sz="17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663366"/>
              </a:buClr>
              <a:buFont typeface="Wingdings"/>
              <a:buChar char=""/>
            </a:pPr>
            <a:endParaRPr sz="1650">
              <a:latin typeface="Cambria"/>
              <a:cs typeface="Cambria"/>
            </a:endParaRPr>
          </a:p>
          <a:p>
            <a:pPr marL="241300" marR="200660" indent="-228600">
              <a:lnSpc>
                <a:spcPts val="1630"/>
              </a:lnSpc>
              <a:buClr>
                <a:srgbClr val="663366"/>
              </a:buClr>
              <a:buSzPct val="73529"/>
              <a:buFont typeface="Wingdings"/>
              <a:buChar char=""/>
              <a:tabLst>
                <a:tab pos="241300" algn="l"/>
              </a:tabLst>
            </a:pPr>
            <a:r>
              <a:rPr sz="1700" spc="100" dirty="0">
                <a:solidFill>
                  <a:srgbClr val="006FC0"/>
                </a:solidFill>
                <a:latin typeface="Cambria"/>
                <a:cs typeface="Cambria"/>
              </a:rPr>
              <a:t>Carry:</a:t>
            </a:r>
            <a:r>
              <a:rPr sz="1700" spc="-8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45" dirty="0">
                <a:solidFill>
                  <a:srgbClr val="006FC0"/>
                </a:solidFill>
                <a:latin typeface="Cambria"/>
                <a:cs typeface="Cambria"/>
              </a:rPr>
              <a:t>Set</a:t>
            </a:r>
            <a:r>
              <a:rPr sz="17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-5" dirty="0">
                <a:solidFill>
                  <a:srgbClr val="006FC0"/>
                </a:solidFill>
                <a:latin typeface="Cambria"/>
                <a:cs typeface="Cambria"/>
              </a:rPr>
              <a:t>if</a:t>
            </a:r>
            <a:r>
              <a:rPr sz="17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50" dirty="0">
                <a:solidFill>
                  <a:srgbClr val="006FC0"/>
                </a:solidFill>
                <a:latin typeface="Cambria"/>
                <a:cs typeface="Cambria"/>
              </a:rPr>
              <a:t>an </a:t>
            </a:r>
            <a:r>
              <a:rPr sz="1700" spc="40" dirty="0">
                <a:solidFill>
                  <a:srgbClr val="006FC0"/>
                </a:solidFill>
                <a:latin typeface="Cambria"/>
                <a:cs typeface="Cambria"/>
              </a:rPr>
              <a:t>operation</a:t>
            </a:r>
            <a:r>
              <a:rPr sz="17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006FC0"/>
                </a:solidFill>
                <a:latin typeface="Cambria"/>
                <a:cs typeface="Cambria"/>
              </a:rPr>
              <a:t>resulted</a:t>
            </a:r>
            <a:r>
              <a:rPr sz="17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20" dirty="0">
                <a:solidFill>
                  <a:srgbClr val="006FC0"/>
                </a:solidFill>
                <a:latin typeface="Cambria"/>
                <a:cs typeface="Cambria"/>
              </a:rPr>
              <a:t>in</a:t>
            </a:r>
            <a:r>
              <a:rPr sz="17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006FC0"/>
                </a:solidFill>
                <a:latin typeface="Cambria"/>
                <a:cs typeface="Cambria"/>
              </a:rPr>
              <a:t>a</a:t>
            </a:r>
            <a:r>
              <a:rPr sz="17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006FC0"/>
                </a:solidFill>
                <a:latin typeface="Cambria"/>
                <a:cs typeface="Cambria"/>
              </a:rPr>
              <a:t>carry </a:t>
            </a:r>
            <a:r>
              <a:rPr sz="1700" spc="35" dirty="0">
                <a:solidFill>
                  <a:srgbClr val="006FC0"/>
                </a:solidFill>
                <a:latin typeface="Cambria"/>
                <a:cs typeface="Cambria"/>
              </a:rPr>
              <a:t>(addition)</a:t>
            </a:r>
            <a:r>
              <a:rPr sz="17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10" dirty="0">
                <a:solidFill>
                  <a:srgbClr val="006FC0"/>
                </a:solidFill>
                <a:latin typeface="Cambria"/>
                <a:cs typeface="Cambria"/>
              </a:rPr>
              <a:t>into</a:t>
            </a:r>
            <a:r>
              <a:rPr sz="17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35" dirty="0">
                <a:solidFill>
                  <a:srgbClr val="006FC0"/>
                </a:solidFill>
                <a:latin typeface="Cambria"/>
                <a:cs typeface="Cambria"/>
              </a:rPr>
              <a:t>or</a:t>
            </a:r>
            <a:r>
              <a:rPr sz="17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30" dirty="0">
                <a:solidFill>
                  <a:srgbClr val="006FC0"/>
                </a:solidFill>
                <a:latin typeface="Cambria"/>
                <a:cs typeface="Cambria"/>
              </a:rPr>
              <a:t>borrow </a:t>
            </a:r>
            <a:r>
              <a:rPr sz="1700" spc="-3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55" dirty="0">
                <a:solidFill>
                  <a:srgbClr val="006FC0"/>
                </a:solidFill>
                <a:latin typeface="Cambria"/>
                <a:cs typeface="Cambria"/>
              </a:rPr>
              <a:t>(sub</a:t>
            </a:r>
            <a:r>
              <a:rPr sz="1700" spc="35" dirty="0">
                <a:solidFill>
                  <a:srgbClr val="006FC0"/>
                </a:solidFill>
                <a:latin typeface="Cambria"/>
                <a:cs typeface="Cambria"/>
              </a:rPr>
              <a:t>-</a:t>
            </a:r>
            <a:r>
              <a:rPr sz="17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-25" dirty="0">
                <a:solidFill>
                  <a:srgbClr val="006FC0"/>
                </a:solidFill>
                <a:latin typeface="Cambria"/>
                <a:cs typeface="Cambria"/>
              </a:rPr>
              <a:t>t</a:t>
            </a:r>
            <a:r>
              <a:rPr sz="1700" spc="-80" dirty="0">
                <a:solidFill>
                  <a:srgbClr val="006FC0"/>
                </a:solidFill>
                <a:latin typeface="Cambria"/>
                <a:cs typeface="Cambria"/>
              </a:rPr>
              <a:t>r</a:t>
            </a:r>
            <a:r>
              <a:rPr sz="1700" spc="45" dirty="0">
                <a:solidFill>
                  <a:srgbClr val="006FC0"/>
                </a:solidFill>
                <a:latin typeface="Cambria"/>
                <a:cs typeface="Cambria"/>
              </a:rPr>
              <a:t>act</a:t>
            </a:r>
            <a:r>
              <a:rPr sz="1700" spc="20" dirty="0">
                <a:solidFill>
                  <a:srgbClr val="006FC0"/>
                </a:solidFill>
                <a:latin typeface="Cambria"/>
                <a:cs typeface="Cambria"/>
              </a:rPr>
              <a:t>i</a:t>
            </a:r>
            <a:r>
              <a:rPr sz="1700" spc="45" dirty="0">
                <a:solidFill>
                  <a:srgbClr val="006FC0"/>
                </a:solidFill>
                <a:latin typeface="Cambria"/>
                <a:cs typeface="Cambria"/>
              </a:rPr>
              <a:t>o</a:t>
            </a:r>
            <a:r>
              <a:rPr sz="1700" spc="40" dirty="0">
                <a:solidFill>
                  <a:srgbClr val="006FC0"/>
                </a:solidFill>
                <a:latin typeface="Cambria"/>
                <a:cs typeface="Cambria"/>
              </a:rPr>
              <a:t>n</a:t>
            </a:r>
            <a:r>
              <a:rPr sz="1700" spc="-15" dirty="0">
                <a:solidFill>
                  <a:srgbClr val="006FC0"/>
                </a:solidFill>
                <a:latin typeface="Cambria"/>
                <a:cs typeface="Cambria"/>
              </a:rPr>
              <a:t>)</a:t>
            </a:r>
            <a:r>
              <a:rPr sz="17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5" dirty="0">
                <a:solidFill>
                  <a:srgbClr val="006FC0"/>
                </a:solidFill>
                <a:latin typeface="Cambria"/>
                <a:cs typeface="Cambria"/>
              </a:rPr>
              <a:t>out</a:t>
            </a:r>
            <a:r>
              <a:rPr sz="17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30" dirty="0">
                <a:solidFill>
                  <a:srgbClr val="006FC0"/>
                </a:solidFill>
                <a:latin typeface="Cambria"/>
                <a:cs typeface="Cambria"/>
              </a:rPr>
              <a:t>o</a:t>
            </a:r>
            <a:r>
              <a:rPr sz="1700" spc="20" dirty="0">
                <a:solidFill>
                  <a:srgbClr val="006FC0"/>
                </a:solidFill>
                <a:latin typeface="Cambria"/>
                <a:cs typeface="Cambria"/>
              </a:rPr>
              <a:t>f</a:t>
            </a:r>
            <a:r>
              <a:rPr sz="17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006FC0"/>
                </a:solidFill>
                <a:latin typeface="Cambria"/>
                <a:cs typeface="Cambria"/>
              </a:rPr>
              <a:t>a</a:t>
            </a:r>
            <a:r>
              <a:rPr sz="17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35" dirty="0">
                <a:solidFill>
                  <a:srgbClr val="006FC0"/>
                </a:solidFill>
                <a:latin typeface="Cambria"/>
                <a:cs typeface="Cambria"/>
              </a:rPr>
              <a:t>h</a:t>
            </a:r>
            <a:r>
              <a:rPr sz="1700" spc="5" dirty="0">
                <a:solidFill>
                  <a:srgbClr val="006FC0"/>
                </a:solidFill>
                <a:latin typeface="Cambria"/>
                <a:cs typeface="Cambria"/>
              </a:rPr>
              <a:t>i</a:t>
            </a:r>
            <a:r>
              <a:rPr sz="1700" spc="120" dirty="0">
                <a:solidFill>
                  <a:srgbClr val="006FC0"/>
                </a:solidFill>
                <a:latin typeface="Cambria"/>
                <a:cs typeface="Cambria"/>
              </a:rPr>
              <a:t>g</a:t>
            </a:r>
            <a:r>
              <a:rPr sz="1700" spc="140" dirty="0">
                <a:solidFill>
                  <a:srgbClr val="006FC0"/>
                </a:solidFill>
                <a:latin typeface="Cambria"/>
                <a:cs typeface="Cambria"/>
              </a:rPr>
              <a:t>h</a:t>
            </a:r>
            <a:r>
              <a:rPr sz="1700" spc="30" dirty="0">
                <a:solidFill>
                  <a:srgbClr val="006FC0"/>
                </a:solidFill>
                <a:latin typeface="Cambria"/>
                <a:cs typeface="Cambria"/>
              </a:rPr>
              <a:t>-</a:t>
            </a:r>
            <a:r>
              <a:rPr sz="1700" spc="40" dirty="0">
                <a:solidFill>
                  <a:srgbClr val="006FC0"/>
                </a:solidFill>
                <a:latin typeface="Cambria"/>
                <a:cs typeface="Cambria"/>
              </a:rPr>
              <a:t>o</a:t>
            </a:r>
            <a:r>
              <a:rPr sz="1700" spc="-45" dirty="0">
                <a:solidFill>
                  <a:srgbClr val="006FC0"/>
                </a:solidFill>
                <a:latin typeface="Cambria"/>
                <a:cs typeface="Cambria"/>
              </a:rPr>
              <a:t>r</a:t>
            </a:r>
            <a:r>
              <a:rPr sz="1700" spc="90" dirty="0">
                <a:solidFill>
                  <a:srgbClr val="006FC0"/>
                </a:solidFill>
                <a:latin typeface="Cambria"/>
                <a:cs typeface="Cambria"/>
              </a:rPr>
              <a:t>der</a:t>
            </a:r>
            <a:r>
              <a:rPr sz="1700" spc="7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006FC0"/>
                </a:solidFill>
                <a:latin typeface="Cambria"/>
                <a:cs typeface="Cambria"/>
              </a:rPr>
              <a:t>bit.</a:t>
            </a:r>
            <a:r>
              <a:rPr sz="1700" spc="-9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85" dirty="0">
                <a:solidFill>
                  <a:srgbClr val="006FC0"/>
                </a:solidFill>
                <a:latin typeface="Cambria"/>
                <a:cs typeface="Cambria"/>
              </a:rPr>
              <a:t>Us</a:t>
            </a:r>
            <a:r>
              <a:rPr sz="1700" spc="65" dirty="0">
                <a:solidFill>
                  <a:srgbClr val="006FC0"/>
                </a:solidFill>
                <a:latin typeface="Cambria"/>
                <a:cs typeface="Cambria"/>
              </a:rPr>
              <a:t>e</a:t>
            </a:r>
            <a:r>
              <a:rPr sz="1700" spc="120" dirty="0">
                <a:solidFill>
                  <a:srgbClr val="006FC0"/>
                </a:solidFill>
                <a:latin typeface="Cambria"/>
                <a:cs typeface="Cambria"/>
              </a:rPr>
              <a:t>d</a:t>
            </a:r>
            <a:r>
              <a:rPr sz="17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5" dirty="0">
                <a:solidFill>
                  <a:srgbClr val="006FC0"/>
                </a:solidFill>
                <a:latin typeface="Cambria"/>
                <a:cs typeface="Cambria"/>
              </a:rPr>
              <a:t>f</a:t>
            </a:r>
            <a:r>
              <a:rPr sz="1700" spc="40" dirty="0">
                <a:solidFill>
                  <a:srgbClr val="006FC0"/>
                </a:solidFill>
                <a:latin typeface="Cambria"/>
                <a:cs typeface="Cambria"/>
              </a:rPr>
              <a:t>o</a:t>
            </a:r>
            <a:r>
              <a:rPr sz="1700" spc="35" dirty="0">
                <a:solidFill>
                  <a:srgbClr val="006FC0"/>
                </a:solidFill>
                <a:latin typeface="Cambria"/>
                <a:cs typeface="Cambria"/>
              </a:rPr>
              <a:t>r</a:t>
            </a:r>
            <a:r>
              <a:rPr sz="17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10" dirty="0">
                <a:solidFill>
                  <a:srgbClr val="006FC0"/>
                </a:solidFill>
                <a:latin typeface="Cambria"/>
                <a:cs typeface="Cambria"/>
              </a:rPr>
              <a:t>mult</a:t>
            </a:r>
            <a:r>
              <a:rPr sz="1700" spc="-5" dirty="0">
                <a:solidFill>
                  <a:srgbClr val="006FC0"/>
                </a:solidFill>
                <a:latin typeface="Cambria"/>
                <a:cs typeface="Cambria"/>
              </a:rPr>
              <a:t>i</a:t>
            </a:r>
            <a:r>
              <a:rPr sz="1700" spc="-75" dirty="0">
                <a:solidFill>
                  <a:srgbClr val="006FC0"/>
                </a:solidFill>
                <a:latin typeface="Cambria"/>
                <a:cs typeface="Cambria"/>
              </a:rPr>
              <a:t>w</a:t>
            </a:r>
            <a:r>
              <a:rPr sz="1700" spc="40" dirty="0">
                <a:solidFill>
                  <a:srgbClr val="006FC0"/>
                </a:solidFill>
                <a:latin typeface="Cambria"/>
                <a:cs typeface="Cambria"/>
              </a:rPr>
              <a:t>o</a:t>
            </a:r>
            <a:r>
              <a:rPr sz="1700" spc="-45" dirty="0">
                <a:solidFill>
                  <a:srgbClr val="006FC0"/>
                </a:solidFill>
                <a:latin typeface="Cambria"/>
                <a:cs typeface="Cambria"/>
              </a:rPr>
              <a:t>r</a:t>
            </a:r>
            <a:r>
              <a:rPr sz="1700" spc="120" dirty="0">
                <a:solidFill>
                  <a:srgbClr val="006FC0"/>
                </a:solidFill>
                <a:latin typeface="Cambria"/>
                <a:cs typeface="Cambria"/>
              </a:rPr>
              <a:t>d</a:t>
            </a:r>
            <a:r>
              <a:rPr sz="1700" spc="8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006FC0"/>
                </a:solidFill>
                <a:latin typeface="Cambria"/>
                <a:cs typeface="Cambria"/>
              </a:rPr>
              <a:t>a</a:t>
            </a:r>
            <a:r>
              <a:rPr sz="1700" spc="60" dirty="0">
                <a:solidFill>
                  <a:srgbClr val="006FC0"/>
                </a:solidFill>
                <a:latin typeface="Cambria"/>
                <a:cs typeface="Cambria"/>
              </a:rPr>
              <a:t>r</a:t>
            </a:r>
            <a:r>
              <a:rPr sz="1700" spc="15" dirty="0">
                <a:solidFill>
                  <a:srgbClr val="006FC0"/>
                </a:solidFill>
                <a:latin typeface="Cambria"/>
                <a:cs typeface="Cambria"/>
              </a:rPr>
              <a:t>i</a:t>
            </a:r>
            <a:r>
              <a:rPr sz="1700" spc="45" dirty="0">
                <a:solidFill>
                  <a:srgbClr val="006FC0"/>
                </a:solidFill>
                <a:latin typeface="Cambria"/>
                <a:cs typeface="Cambria"/>
              </a:rPr>
              <a:t>thm</a:t>
            </a:r>
            <a:r>
              <a:rPr sz="1700" spc="35" dirty="0">
                <a:solidFill>
                  <a:srgbClr val="006FC0"/>
                </a:solidFill>
                <a:latin typeface="Cambria"/>
                <a:cs typeface="Cambria"/>
              </a:rPr>
              <a:t>e</a:t>
            </a:r>
            <a:r>
              <a:rPr sz="1700" spc="25" dirty="0">
                <a:solidFill>
                  <a:srgbClr val="006FC0"/>
                </a:solidFill>
                <a:latin typeface="Cambria"/>
                <a:cs typeface="Cambria"/>
              </a:rPr>
              <a:t>tic  </a:t>
            </a:r>
            <a:r>
              <a:rPr sz="1700" spc="50" dirty="0">
                <a:solidFill>
                  <a:srgbClr val="006FC0"/>
                </a:solidFill>
                <a:latin typeface="Cambria"/>
                <a:cs typeface="Cambria"/>
              </a:rPr>
              <a:t>operations.</a:t>
            </a:r>
            <a:endParaRPr sz="17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614"/>
              </a:spcBef>
              <a:buClr>
                <a:srgbClr val="663366"/>
              </a:buClr>
              <a:buSzPct val="73529"/>
              <a:buFont typeface="Wingdings"/>
              <a:buChar char=""/>
              <a:tabLst>
                <a:tab pos="241300" algn="l"/>
              </a:tabLst>
            </a:pPr>
            <a:r>
              <a:rPr sz="1700" spc="60" dirty="0">
                <a:solidFill>
                  <a:srgbClr val="006FC0"/>
                </a:solidFill>
                <a:latin typeface="Cambria"/>
                <a:cs typeface="Cambria"/>
              </a:rPr>
              <a:t>Equal:</a:t>
            </a:r>
            <a:r>
              <a:rPr sz="1700" spc="-7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45" dirty="0">
                <a:solidFill>
                  <a:srgbClr val="006FC0"/>
                </a:solidFill>
                <a:latin typeface="Cambria"/>
                <a:cs typeface="Cambria"/>
              </a:rPr>
              <a:t>Set </a:t>
            </a:r>
            <a:r>
              <a:rPr sz="1700" spc="-5" dirty="0">
                <a:solidFill>
                  <a:srgbClr val="006FC0"/>
                </a:solidFill>
                <a:latin typeface="Cambria"/>
                <a:cs typeface="Cambria"/>
              </a:rPr>
              <a:t>if</a:t>
            </a:r>
            <a:r>
              <a:rPr sz="17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006FC0"/>
                </a:solidFill>
                <a:latin typeface="Cambria"/>
                <a:cs typeface="Cambria"/>
              </a:rPr>
              <a:t>a</a:t>
            </a:r>
            <a:r>
              <a:rPr sz="17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80" dirty="0">
                <a:solidFill>
                  <a:srgbClr val="006FC0"/>
                </a:solidFill>
                <a:latin typeface="Cambria"/>
                <a:cs typeface="Cambria"/>
              </a:rPr>
              <a:t>logical</a:t>
            </a:r>
            <a:r>
              <a:rPr sz="17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75" dirty="0">
                <a:solidFill>
                  <a:srgbClr val="006FC0"/>
                </a:solidFill>
                <a:latin typeface="Cambria"/>
                <a:cs typeface="Cambria"/>
              </a:rPr>
              <a:t>compare</a:t>
            </a:r>
            <a:r>
              <a:rPr sz="17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10" dirty="0">
                <a:solidFill>
                  <a:srgbClr val="006FC0"/>
                </a:solidFill>
                <a:latin typeface="Cambria"/>
                <a:cs typeface="Cambria"/>
              </a:rPr>
              <a:t>result</a:t>
            </a:r>
            <a:r>
              <a:rPr sz="17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30" dirty="0">
                <a:solidFill>
                  <a:srgbClr val="006FC0"/>
                </a:solidFill>
                <a:latin typeface="Cambria"/>
                <a:cs typeface="Cambria"/>
              </a:rPr>
              <a:t>is</a:t>
            </a:r>
            <a:r>
              <a:rPr sz="17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45" dirty="0">
                <a:solidFill>
                  <a:srgbClr val="006FC0"/>
                </a:solidFill>
                <a:latin typeface="Cambria"/>
                <a:cs typeface="Cambria"/>
              </a:rPr>
              <a:t>equality.</a:t>
            </a:r>
            <a:endParaRPr sz="17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595"/>
              </a:spcBef>
              <a:buClr>
                <a:srgbClr val="663366"/>
              </a:buClr>
              <a:buSzPct val="73529"/>
              <a:buFont typeface="Wingdings"/>
              <a:buChar char=""/>
              <a:tabLst>
                <a:tab pos="241300" algn="l"/>
              </a:tabLst>
            </a:pPr>
            <a:r>
              <a:rPr sz="1700" spc="50" dirty="0">
                <a:solidFill>
                  <a:srgbClr val="006FC0"/>
                </a:solidFill>
                <a:latin typeface="Cambria"/>
                <a:cs typeface="Cambria"/>
              </a:rPr>
              <a:t>Overflow:</a:t>
            </a:r>
            <a:r>
              <a:rPr sz="1700" spc="-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90" dirty="0">
                <a:solidFill>
                  <a:srgbClr val="006FC0"/>
                </a:solidFill>
                <a:latin typeface="Cambria"/>
                <a:cs typeface="Cambria"/>
              </a:rPr>
              <a:t>Used</a:t>
            </a:r>
            <a:r>
              <a:rPr sz="17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5" dirty="0">
                <a:solidFill>
                  <a:srgbClr val="006FC0"/>
                </a:solidFill>
                <a:latin typeface="Cambria"/>
                <a:cs typeface="Cambria"/>
              </a:rPr>
              <a:t>to</a:t>
            </a:r>
            <a:r>
              <a:rPr sz="17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55" dirty="0">
                <a:solidFill>
                  <a:srgbClr val="006FC0"/>
                </a:solidFill>
                <a:latin typeface="Cambria"/>
                <a:cs typeface="Cambria"/>
              </a:rPr>
              <a:t>indicate </a:t>
            </a:r>
            <a:r>
              <a:rPr sz="1700" spc="40" dirty="0">
                <a:solidFill>
                  <a:srgbClr val="006FC0"/>
                </a:solidFill>
                <a:latin typeface="Cambria"/>
                <a:cs typeface="Cambria"/>
              </a:rPr>
              <a:t>arithmetic</a:t>
            </a:r>
            <a:r>
              <a:rPr sz="17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15" dirty="0">
                <a:solidFill>
                  <a:srgbClr val="006FC0"/>
                </a:solidFill>
                <a:latin typeface="Cambria"/>
                <a:cs typeface="Cambria"/>
              </a:rPr>
              <a:t>overflow.</a:t>
            </a:r>
            <a:endParaRPr sz="17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585"/>
              </a:spcBef>
              <a:buClr>
                <a:srgbClr val="663366"/>
              </a:buClr>
              <a:buSzPct val="73529"/>
              <a:buFont typeface="Wingdings"/>
              <a:buChar char=""/>
              <a:tabLst>
                <a:tab pos="241300" algn="l"/>
              </a:tabLst>
            </a:pPr>
            <a:r>
              <a:rPr sz="1700" spc="20" dirty="0">
                <a:solidFill>
                  <a:srgbClr val="006FC0"/>
                </a:solidFill>
                <a:latin typeface="Cambria"/>
                <a:cs typeface="Cambria"/>
              </a:rPr>
              <a:t>Interrupt</a:t>
            </a:r>
            <a:r>
              <a:rPr sz="1700" spc="65" dirty="0">
                <a:solidFill>
                  <a:srgbClr val="006FC0"/>
                </a:solidFill>
                <a:latin typeface="Cambria"/>
                <a:cs typeface="Cambria"/>
              </a:rPr>
              <a:t> Enable/Disable:</a:t>
            </a:r>
            <a:r>
              <a:rPr sz="1700" spc="-7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90" dirty="0">
                <a:solidFill>
                  <a:srgbClr val="006FC0"/>
                </a:solidFill>
                <a:latin typeface="Cambria"/>
                <a:cs typeface="Cambria"/>
              </a:rPr>
              <a:t>Used</a:t>
            </a:r>
            <a:r>
              <a:rPr sz="17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5" dirty="0">
                <a:solidFill>
                  <a:srgbClr val="006FC0"/>
                </a:solidFill>
                <a:latin typeface="Cambria"/>
                <a:cs typeface="Cambria"/>
              </a:rPr>
              <a:t>to</a:t>
            </a:r>
            <a:r>
              <a:rPr sz="17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85" dirty="0">
                <a:solidFill>
                  <a:srgbClr val="006FC0"/>
                </a:solidFill>
                <a:latin typeface="Cambria"/>
                <a:cs typeface="Cambria"/>
              </a:rPr>
              <a:t>enable</a:t>
            </a:r>
            <a:r>
              <a:rPr sz="17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35" dirty="0">
                <a:solidFill>
                  <a:srgbClr val="006FC0"/>
                </a:solidFill>
                <a:latin typeface="Cambria"/>
                <a:cs typeface="Cambria"/>
              </a:rPr>
              <a:t>or</a:t>
            </a:r>
            <a:r>
              <a:rPr sz="17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80" dirty="0">
                <a:solidFill>
                  <a:srgbClr val="006FC0"/>
                </a:solidFill>
                <a:latin typeface="Cambria"/>
                <a:cs typeface="Cambria"/>
              </a:rPr>
              <a:t>disable</a:t>
            </a:r>
            <a:r>
              <a:rPr sz="1700" spc="40" dirty="0">
                <a:solidFill>
                  <a:srgbClr val="006FC0"/>
                </a:solidFill>
                <a:latin typeface="Cambria"/>
                <a:cs typeface="Cambria"/>
              </a:rPr>
              <a:t> interrupts.</a:t>
            </a:r>
            <a:endParaRPr sz="17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663366"/>
              </a:buClr>
              <a:buFont typeface="Wingdings"/>
              <a:buChar char=""/>
            </a:pPr>
            <a:endParaRPr sz="1700">
              <a:latin typeface="Cambria"/>
              <a:cs typeface="Cambria"/>
            </a:endParaRPr>
          </a:p>
          <a:p>
            <a:pPr marL="241300" marR="5080" indent="-228600">
              <a:lnSpc>
                <a:spcPct val="80000"/>
              </a:lnSpc>
              <a:buClr>
                <a:srgbClr val="663366"/>
              </a:buClr>
              <a:buSzPct val="73529"/>
              <a:buFont typeface="Wingdings"/>
              <a:buChar char=""/>
              <a:tabLst>
                <a:tab pos="241300" algn="l"/>
              </a:tabLst>
            </a:pPr>
            <a:r>
              <a:rPr sz="1700" spc="55" dirty="0">
                <a:solidFill>
                  <a:srgbClr val="006FC0"/>
                </a:solidFill>
                <a:latin typeface="Cambria"/>
                <a:cs typeface="Cambria"/>
              </a:rPr>
              <a:t>Supervisor: </a:t>
            </a:r>
            <a:r>
              <a:rPr sz="1700" spc="50" dirty="0">
                <a:solidFill>
                  <a:srgbClr val="006FC0"/>
                </a:solidFill>
                <a:latin typeface="Cambria"/>
                <a:cs typeface="Cambria"/>
              </a:rPr>
              <a:t>Indicates </a:t>
            </a:r>
            <a:r>
              <a:rPr sz="1700" spc="35" dirty="0">
                <a:solidFill>
                  <a:srgbClr val="006FC0"/>
                </a:solidFill>
                <a:latin typeface="Cambria"/>
                <a:cs typeface="Cambria"/>
              </a:rPr>
              <a:t>whether </a:t>
            </a:r>
            <a:r>
              <a:rPr sz="1700" spc="40" dirty="0">
                <a:solidFill>
                  <a:srgbClr val="006FC0"/>
                </a:solidFill>
                <a:latin typeface="Cambria"/>
                <a:cs typeface="Cambria"/>
              </a:rPr>
              <a:t>the </a:t>
            </a:r>
            <a:r>
              <a:rPr sz="1700" spc="60" dirty="0">
                <a:solidFill>
                  <a:srgbClr val="006FC0"/>
                </a:solidFill>
                <a:latin typeface="Cambria"/>
                <a:cs typeface="Cambria"/>
              </a:rPr>
              <a:t>processor </a:t>
            </a:r>
            <a:r>
              <a:rPr sz="1700" spc="35" dirty="0">
                <a:solidFill>
                  <a:srgbClr val="006FC0"/>
                </a:solidFill>
                <a:latin typeface="Cambria"/>
                <a:cs typeface="Cambria"/>
              </a:rPr>
              <a:t>is </a:t>
            </a:r>
            <a:r>
              <a:rPr sz="1700" spc="70" dirty="0">
                <a:solidFill>
                  <a:srgbClr val="006FC0"/>
                </a:solidFill>
                <a:latin typeface="Cambria"/>
                <a:cs typeface="Cambria"/>
              </a:rPr>
              <a:t>executing </a:t>
            </a:r>
            <a:r>
              <a:rPr sz="1700" spc="20" dirty="0">
                <a:solidFill>
                  <a:srgbClr val="006FC0"/>
                </a:solidFill>
                <a:latin typeface="Cambria"/>
                <a:cs typeface="Cambria"/>
              </a:rPr>
              <a:t>in </a:t>
            </a:r>
            <a:r>
              <a:rPr sz="1700" spc="55" dirty="0">
                <a:solidFill>
                  <a:srgbClr val="006FC0"/>
                </a:solidFill>
                <a:latin typeface="Cambria"/>
                <a:cs typeface="Cambria"/>
              </a:rPr>
              <a:t>supervisor </a:t>
            </a:r>
            <a:r>
              <a:rPr sz="17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35" dirty="0">
                <a:solidFill>
                  <a:srgbClr val="006FC0"/>
                </a:solidFill>
                <a:latin typeface="Cambria"/>
                <a:cs typeface="Cambria"/>
              </a:rPr>
              <a:t>or </a:t>
            </a:r>
            <a:r>
              <a:rPr sz="1700" spc="55" dirty="0">
                <a:solidFill>
                  <a:srgbClr val="006FC0"/>
                </a:solidFill>
                <a:latin typeface="Cambria"/>
                <a:cs typeface="Cambria"/>
              </a:rPr>
              <a:t>user </a:t>
            </a:r>
            <a:r>
              <a:rPr sz="1700" spc="95" dirty="0">
                <a:solidFill>
                  <a:srgbClr val="006FC0"/>
                </a:solidFill>
                <a:latin typeface="Cambria"/>
                <a:cs typeface="Cambria"/>
              </a:rPr>
              <a:t>mode. </a:t>
            </a:r>
            <a:r>
              <a:rPr sz="1700" spc="80" dirty="0">
                <a:solidFill>
                  <a:srgbClr val="006FC0"/>
                </a:solidFill>
                <a:latin typeface="Cambria"/>
                <a:cs typeface="Cambria"/>
              </a:rPr>
              <a:t>Certain privileged </a:t>
            </a:r>
            <a:r>
              <a:rPr sz="1700" spc="25" dirty="0">
                <a:solidFill>
                  <a:srgbClr val="006FC0"/>
                </a:solidFill>
                <a:latin typeface="Cambria"/>
                <a:cs typeface="Cambria"/>
              </a:rPr>
              <a:t>instructions </a:t>
            </a:r>
            <a:r>
              <a:rPr sz="1700" spc="80" dirty="0">
                <a:solidFill>
                  <a:srgbClr val="006FC0"/>
                </a:solidFill>
                <a:latin typeface="Cambria"/>
                <a:cs typeface="Cambria"/>
              </a:rPr>
              <a:t>can </a:t>
            </a:r>
            <a:r>
              <a:rPr sz="1700" spc="155" dirty="0">
                <a:solidFill>
                  <a:srgbClr val="006FC0"/>
                </a:solidFill>
                <a:latin typeface="Cambria"/>
                <a:cs typeface="Cambria"/>
              </a:rPr>
              <a:t>be </a:t>
            </a:r>
            <a:r>
              <a:rPr sz="1700" spc="80" dirty="0">
                <a:solidFill>
                  <a:srgbClr val="006FC0"/>
                </a:solidFill>
                <a:latin typeface="Cambria"/>
                <a:cs typeface="Cambria"/>
              </a:rPr>
              <a:t>executed </a:t>
            </a:r>
            <a:r>
              <a:rPr sz="1700" spc="40" dirty="0">
                <a:solidFill>
                  <a:srgbClr val="006FC0"/>
                </a:solidFill>
                <a:latin typeface="Cambria"/>
                <a:cs typeface="Cambria"/>
              </a:rPr>
              <a:t>only </a:t>
            </a:r>
            <a:r>
              <a:rPr sz="1700" spc="20" dirty="0">
                <a:solidFill>
                  <a:srgbClr val="006FC0"/>
                </a:solidFill>
                <a:latin typeface="Cambria"/>
                <a:cs typeface="Cambria"/>
              </a:rPr>
              <a:t>in </a:t>
            </a:r>
            <a:r>
              <a:rPr sz="1700" spc="2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55" dirty="0">
                <a:solidFill>
                  <a:srgbClr val="006FC0"/>
                </a:solidFill>
                <a:latin typeface="Cambria"/>
                <a:cs typeface="Cambria"/>
              </a:rPr>
              <a:t>supervisor</a:t>
            </a:r>
            <a:r>
              <a:rPr sz="17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95" dirty="0">
                <a:solidFill>
                  <a:srgbClr val="006FC0"/>
                </a:solidFill>
                <a:latin typeface="Cambria"/>
                <a:cs typeface="Cambria"/>
              </a:rPr>
              <a:t>mode,</a:t>
            </a:r>
            <a:r>
              <a:rPr sz="1700" spc="-8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006FC0"/>
                </a:solidFill>
                <a:latin typeface="Cambria"/>
                <a:cs typeface="Cambria"/>
              </a:rPr>
              <a:t>and</a:t>
            </a:r>
            <a:r>
              <a:rPr sz="17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50" dirty="0">
                <a:solidFill>
                  <a:srgbClr val="006FC0"/>
                </a:solidFill>
                <a:latin typeface="Cambria"/>
                <a:cs typeface="Cambria"/>
              </a:rPr>
              <a:t>certain</a:t>
            </a:r>
            <a:r>
              <a:rPr sz="17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45" dirty="0">
                <a:solidFill>
                  <a:srgbClr val="006FC0"/>
                </a:solidFill>
                <a:latin typeface="Cambria"/>
                <a:cs typeface="Cambria"/>
              </a:rPr>
              <a:t>areas</a:t>
            </a:r>
            <a:r>
              <a:rPr sz="17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25" dirty="0">
                <a:solidFill>
                  <a:srgbClr val="006FC0"/>
                </a:solidFill>
                <a:latin typeface="Cambria"/>
                <a:cs typeface="Cambria"/>
              </a:rPr>
              <a:t>of</a:t>
            </a:r>
            <a:r>
              <a:rPr sz="17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006FC0"/>
                </a:solidFill>
                <a:latin typeface="Cambria"/>
                <a:cs typeface="Cambria"/>
              </a:rPr>
              <a:t>memory </a:t>
            </a:r>
            <a:r>
              <a:rPr sz="1700" spc="80" dirty="0">
                <a:solidFill>
                  <a:srgbClr val="006FC0"/>
                </a:solidFill>
                <a:latin typeface="Cambria"/>
                <a:cs typeface="Cambria"/>
              </a:rPr>
              <a:t>can</a:t>
            </a:r>
            <a:r>
              <a:rPr sz="17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155" dirty="0">
                <a:solidFill>
                  <a:srgbClr val="006FC0"/>
                </a:solidFill>
                <a:latin typeface="Cambria"/>
                <a:cs typeface="Cambria"/>
              </a:rPr>
              <a:t>be</a:t>
            </a:r>
            <a:r>
              <a:rPr sz="17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105" dirty="0">
                <a:solidFill>
                  <a:srgbClr val="006FC0"/>
                </a:solidFill>
                <a:latin typeface="Cambria"/>
                <a:cs typeface="Cambria"/>
              </a:rPr>
              <a:t>accessed</a:t>
            </a:r>
            <a:r>
              <a:rPr sz="17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45" dirty="0">
                <a:solidFill>
                  <a:srgbClr val="006FC0"/>
                </a:solidFill>
                <a:latin typeface="Cambria"/>
                <a:cs typeface="Cambria"/>
              </a:rPr>
              <a:t>only</a:t>
            </a:r>
            <a:r>
              <a:rPr sz="1700" spc="7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20" dirty="0">
                <a:solidFill>
                  <a:srgbClr val="006FC0"/>
                </a:solidFill>
                <a:latin typeface="Cambria"/>
                <a:cs typeface="Cambria"/>
              </a:rPr>
              <a:t>in </a:t>
            </a:r>
            <a:r>
              <a:rPr sz="1700" spc="-3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55" dirty="0">
                <a:solidFill>
                  <a:srgbClr val="006FC0"/>
                </a:solidFill>
                <a:latin typeface="Cambria"/>
                <a:cs typeface="Cambria"/>
              </a:rPr>
              <a:t>supervisor</a:t>
            </a:r>
            <a:r>
              <a:rPr sz="17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95" dirty="0">
                <a:solidFill>
                  <a:srgbClr val="006FC0"/>
                </a:solidFill>
                <a:latin typeface="Cambria"/>
                <a:cs typeface="Cambria"/>
              </a:rPr>
              <a:t>mode.</a:t>
            </a:r>
            <a:endParaRPr sz="17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3647" y="206074"/>
            <a:ext cx="8680663" cy="623787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97980" y="859332"/>
            <a:ext cx="2268220" cy="1289050"/>
            <a:chOff x="6697980" y="859332"/>
            <a:chExt cx="2268220" cy="12890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97980" y="859332"/>
              <a:ext cx="2267712" cy="36091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06768" y="1138427"/>
              <a:ext cx="1837181" cy="100965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677025" y="708482"/>
            <a:ext cx="226885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3715" marR="5080" indent="-50165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solidFill>
                  <a:srgbClr val="FF0000"/>
                </a:solidFill>
                <a:latin typeface="Cambria"/>
                <a:cs typeface="Cambria"/>
              </a:rPr>
              <a:t>Inst</a:t>
            </a:r>
            <a:r>
              <a:rPr sz="3600" b="0" spc="50" dirty="0">
                <a:solidFill>
                  <a:srgbClr val="FF0000"/>
                </a:solidFill>
                <a:latin typeface="Cambria"/>
                <a:cs typeface="Cambria"/>
              </a:rPr>
              <a:t>r</a:t>
            </a:r>
            <a:r>
              <a:rPr sz="3600" b="0" spc="65" dirty="0">
                <a:solidFill>
                  <a:srgbClr val="FF0000"/>
                </a:solidFill>
                <a:latin typeface="Cambria"/>
                <a:cs typeface="Cambria"/>
              </a:rPr>
              <a:t>uction  </a:t>
            </a:r>
            <a:r>
              <a:rPr sz="3600" b="0" spc="315" dirty="0">
                <a:solidFill>
                  <a:srgbClr val="FF0000"/>
                </a:solidFill>
                <a:latin typeface="Cambria"/>
                <a:cs typeface="Cambria"/>
              </a:rPr>
              <a:t>Cycle</a:t>
            </a:r>
            <a:endParaRPr sz="3600">
              <a:latin typeface="Cambria"/>
              <a:cs typeface="Cambr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838" y="166115"/>
            <a:ext cx="5779135" cy="4414520"/>
            <a:chOff x="1497838" y="166115"/>
            <a:chExt cx="5779135" cy="4414520"/>
          </a:xfrm>
        </p:grpSpPr>
        <p:sp>
          <p:nvSpPr>
            <p:cNvPr id="7" name="object 7"/>
            <p:cNvSpPr/>
            <p:nvPr/>
          </p:nvSpPr>
          <p:spPr>
            <a:xfrm>
              <a:off x="1504188" y="1703832"/>
              <a:ext cx="5766435" cy="686435"/>
            </a:xfrm>
            <a:custGeom>
              <a:avLst/>
              <a:gdLst/>
              <a:ahLst/>
              <a:cxnLst/>
              <a:rect l="l" t="t" r="r" b="b"/>
              <a:pathLst>
                <a:path w="5766434" h="686435">
                  <a:moveTo>
                    <a:pt x="2883408" y="0"/>
                  </a:moveTo>
                  <a:lnTo>
                    <a:pt x="2883408" y="467487"/>
                  </a:lnTo>
                  <a:lnTo>
                    <a:pt x="5766308" y="467487"/>
                  </a:lnTo>
                  <a:lnTo>
                    <a:pt x="5766308" y="686053"/>
                  </a:lnTo>
                </a:path>
                <a:path w="5766434" h="686435">
                  <a:moveTo>
                    <a:pt x="2883408" y="0"/>
                  </a:moveTo>
                  <a:lnTo>
                    <a:pt x="2883408" y="686053"/>
                  </a:lnTo>
                </a:path>
                <a:path w="5766434" h="686435">
                  <a:moveTo>
                    <a:pt x="2882900" y="0"/>
                  </a:moveTo>
                  <a:lnTo>
                    <a:pt x="2882900" y="467487"/>
                  </a:lnTo>
                  <a:lnTo>
                    <a:pt x="0" y="467487"/>
                  </a:lnTo>
                  <a:lnTo>
                    <a:pt x="0" y="686053"/>
                  </a:lnTo>
                </a:path>
              </a:pathLst>
            </a:custGeom>
            <a:ln w="12192">
              <a:solidFill>
                <a:srgbClr val="5027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42488" y="166115"/>
              <a:ext cx="2484119" cy="162458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06495" y="204215"/>
              <a:ext cx="2359152" cy="149961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470148" y="454152"/>
              <a:ext cx="2357755" cy="1498600"/>
            </a:xfrm>
            <a:custGeom>
              <a:avLst/>
              <a:gdLst/>
              <a:ahLst/>
              <a:cxnLst/>
              <a:rect l="l" t="t" r="r" b="b"/>
              <a:pathLst>
                <a:path w="2357754" h="1498600">
                  <a:moveTo>
                    <a:pt x="2207767" y="0"/>
                  </a:moveTo>
                  <a:lnTo>
                    <a:pt x="149860" y="0"/>
                  </a:lnTo>
                  <a:lnTo>
                    <a:pt x="102477" y="7636"/>
                  </a:lnTo>
                  <a:lnTo>
                    <a:pt x="61337" y="28903"/>
                  </a:lnTo>
                  <a:lnTo>
                    <a:pt x="28903" y="61337"/>
                  </a:lnTo>
                  <a:lnTo>
                    <a:pt x="7636" y="102477"/>
                  </a:lnTo>
                  <a:lnTo>
                    <a:pt x="0" y="149860"/>
                  </a:lnTo>
                  <a:lnTo>
                    <a:pt x="0" y="1348232"/>
                  </a:lnTo>
                  <a:lnTo>
                    <a:pt x="7636" y="1395614"/>
                  </a:lnTo>
                  <a:lnTo>
                    <a:pt x="28903" y="1436754"/>
                  </a:lnTo>
                  <a:lnTo>
                    <a:pt x="61337" y="1469188"/>
                  </a:lnTo>
                  <a:lnTo>
                    <a:pt x="102477" y="1490455"/>
                  </a:lnTo>
                  <a:lnTo>
                    <a:pt x="149860" y="1498092"/>
                  </a:lnTo>
                  <a:lnTo>
                    <a:pt x="2207767" y="1498092"/>
                  </a:lnTo>
                  <a:lnTo>
                    <a:pt x="2255150" y="1490455"/>
                  </a:lnTo>
                  <a:lnTo>
                    <a:pt x="2296290" y="1469188"/>
                  </a:lnTo>
                  <a:lnTo>
                    <a:pt x="2328724" y="1436754"/>
                  </a:lnTo>
                  <a:lnTo>
                    <a:pt x="2349991" y="1395614"/>
                  </a:lnTo>
                  <a:lnTo>
                    <a:pt x="2357628" y="1348232"/>
                  </a:lnTo>
                  <a:lnTo>
                    <a:pt x="2357628" y="149860"/>
                  </a:lnTo>
                  <a:lnTo>
                    <a:pt x="2349991" y="102477"/>
                  </a:lnTo>
                  <a:lnTo>
                    <a:pt x="2328724" y="61337"/>
                  </a:lnTo>
                  <a:lnTo>
                    <a:pt x="2296290" y="28903"/>
                  </a:lnTo>
                  <a:lnTo>
                    <a:pt x="2255150" y="7636"/>
                  </a:lnTo>
                  <a:lnTo>
                    <a:pt x="220776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70148" y="454152"/>
              <a:ext cx="2357755" cy="1498600"/>
            </a:xfrm>
            <a:custGeom>
              <a:avLst/>
              <a:gdLst/>
              <a:ahLst/>
              <a:cxnLst/>
              <a:rect l="l" t="t" r="r" b="b"/>
              <a:pathLst>
                <a:path w="2357754" h="1498600">
                  <a:moveTo>
                    <a:pt x="0" y="149860"/>
                  </a:moveTo>
                  <a:lnTo>
                    <a:pt x="7636" y="102477"/>
                  </a:lnTo>
                  <a:lnTo>
                    <a:pt x="28903" y="61337"/>
                  </a:lnTo>
                  <a:lnTo>
                    <a:pt x="61337" y="28903"/>
                  </a:lnTo>
                  <a:lnTo>
                    <a:pt x="102477" y="7636"/>
                  </a:lnTo>
                  <a:lnTo>
                    <a:pt x="149860" y="0"/>
                  </a:lnTo>
                  <a:lnTo>
                    <a:pt x="2207767" y="0"/>
                  </a:lnTo>
                  <a:lnTo>
                    <a:pt x="2255150" y="7636"/>
                  </a:lnTo>
                  <a:lnTo>
                    <a:pt x="2296290" y="28903"/>
                  </a:lnTo>
                  <a:lnTo>
                    <a:pt x="2328724" y="61337"/>
                  </a:lnTo>
                  <a:lnTo>
                    <a:pt x="2349991" y="102477"/>
                  </a:lnTo>
                  <a:lnTo>
                    <a:pt x="2357628" y="149860"/>
                  </a:lnTo>
                  <a:lnTo>
                    <a:pt x="2357628" y="1348232"/>
                  </a:lnTo>
                  <a:lnTo>
                    <a:pt x="2349991" y="1395614"/>
                  </a:lnTo>
                  <a:lnTo>
                    <a:pt x="2328724" y="1436754"/>
                  </a:lnTo>
                  <a:lnTo>
                    <a:pt x="2296290" y="1469188"/>
                  </a:lnTo>
                  <a:lnTo>
                    <a:pt x="2255150" y="1490455"/>
                  </a:lnTo>
                  <a:lnTo>
                    <a:pt x="2207767" y="1498092"/>
                  </a:lnTo>
                  <a:lnTo>
                    <a:pt x="149860" y="1498092"/>
                  </a:lnTo>
                  <a:lnTo>
                    <a:pt x="102477" y="1490455"/>
                  </a:lnTo>
                  <a:lnTo>
                    <a:pt x="61337" y="1469188"/>
                  </a:lnTo>
                  <a:lnTo>
                    <a:pt x="28903" y="1436754"/>
                  </a:lnTo>
                  <a:lnTo>
                    <a:pt x="7636" y="1395614"/>
                  </a:lnTo>
                  <a:lnTo>
                    <a:pt x="0" y="1348232"/>
                  </a:lnTo>
                  <a:lnTo>
                    <a:pt x="0" y="149860"/>
                  </a:lnTo>
                  <a:close/>
                </a:path>
              </a:pathLst>
            </a:custGeom>
            <a:ln w="12192">
              <a:solidFill>
                <a:srgbClr val="66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04188" y="3887724"/>
              <a:ext cx="5765800" cy="686435"/>
            </a:xfrm>
            <a:custGeom>
              <a:avLst/>
              <a:gdLst/>
              <a:ahLst/>
              <a:cxnLst/>
              <a:rect l="l" t="t" r="r" b="b"/>
              <a:pathLst>
                <a:path w="5765800" h="686435">
                  <a:moveTo>
                    <a:pt x="0" y="0"/>
                  </a:moveTo>
                  <a:lnTo>
                    <a:pt x="0" y="686053"/>
                  </a:lnTo>
                </a:path>
                <a:path w="5765800" h="686435">
                  <a:moveTo>
                    <a:pt x="2883408" y="0"/>
                  </a:moveTo>
                  <a:lnTo>
                    <a:pt x="2883408" y="686053"/>
                  </a:lnTo>
                </a:path>
                <a:path w="5765800" h="686435">
                  <a:moveTo>
                    <a:pt x="5765292" y="0"/>
                  </a:moveTo>
                  <a:lnTo>
                    <a:pt x="5765292" y="686053"/>
                  </a:lnTo>
                </a:path>
              </a:pathLst>
            </a:custGeom>
            <a:ln w="12192">
              <a:solidFill>
                <a:srgbClr val="5C2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674490" y="958088"/>
            <a:ext cx="1949450" cy="45529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668020" marR="5080" indent="-655320">
              <a:lnSpc>
                <a:spcPts val="1580"/>
              </a:lnSpc>
              <a:spcBef>
                <a:spcPts val="335"/>
              </a:spcBef>
            </a:pPr>
            <a:r>
              <a:rPr sz="1500" spc="50" dirty="0">
                <a:latin typeface="Cambria"/>
                <a:cs typeface="Cambria"/>
              </a:rPr>
              <a:t>Includes </a:t>
            </a:r>
            <a:r>
              <a:rPr sz="1500" spc="35" dirty="0">
                <a:latin typeface="Cambria"/>
                <a:cs typeface="Cambria"/>
              </a:rPr>
              <a:t>the </a:t>
            </a:r>
            <a:r>
              <a:rPr sz="1500" spc="30" dirty="0">
                <a:latin typeface="Cambria"/>
                <a:cs typeface="Cambria"/>
              </a:rPr>
              <a:t>following </a:t>
            </a:r>
            <a:r>
              <a:rPr sz="1500" spc="-320" dirty="0">
                <a:latin typeface="Cambria"/>
                <a:cs typeface="Cambria"/>
              </a:rPr>
              <a:t> </a:t>
            </a:r>
            <a:r>
              <a:rPr sz="1500" spc="55" dirty="0">
                <a:latin typeface="Cambria"/>
                <a:cs typeface="Cambria"/>
              </a:rPr>
              <a:t>stages:</a:t>
            </a:r>
            <a:endParaRPr sz="1500">
              <a:latin typeface="Cambria"/>
              <a:cs typeface="Cambri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59079" y="2350007"/>
            <a:ext cx="2693670" cy="1792605"/>
            <a:chOff x="259079" y="2350007"/>
            <a:chExt cx="2693670" cy="1792605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9079" y="2350007"/>
              <a:ext cx="2485644" cy="162458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3087" y="2388107"/>
              <a:ext cx="2360676" cy="149961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86739" y="2638043"/>
              <a:ext cx="2359660" cy="1498600"/>
            </a:xfrm>
            <a:custGeom>
              <a:avLst/>
              <a:gdLst/>
              <a:ahLst/>
              <a:cxnLst/>
              <a:rect l="l" t="t" r="r" b="b"/>
              <a:pathLst>
                <a:path w="2359660" h="1498600">
                  <a:moveTo>
                    <a:pt x="2209291" y="0"/>
                  </a:moveTo>
                  <a:lnTo>
                    <a:pt x="149809" y="0"/>
                  </a:lnTo>
                  <a:lnTo>
                    <a:pt x="102456" y="7636"/>
                  </a:lnTo>
                  <a:lnTo>
                    <a:pt x="61332" y="28903"/>
                  </a:lnTo>
                  <a:lnTo>
                    <a:pt x="28903" y="61337"/>
                  </a:lnTo>
                  <a:lnTo>
                    <a:pt x="7637" y="102477"/>
                  </a:lnTo>
                  <a:lnTo>
                    <a:pt x="0" y="149859"/>
                  </a:lnTo>
                  <a:lnTo>
                    <a:pt x="0" y="1348231"/>
                  </a:lnTo>
                  <a:lnTo>
                    <a:pt x="7637" y="1395614"/>
                  </a:lnTo>
                  <a:lnTo>
                    <a:pt x="28903" y="1436754"/>
                  </a:lnTo>
                  <a:lnTo>
                    <a:pt x="61332" y="1469188"/>
                  </a:lnTo>
                  <a:lnTo>
                    <a:pt x="102456" y="1490455"/>
                  </a:lnTo>
                  <a:lnTo>
                    <a:pt x="149809" y="1498091"/>
                  </a:lnTo>
                  <a:lnTo>
                    <a:pt x="2209291" y="1498091"/>
                  </a:lnTo>
                  <a:lnTo>
                    <a:pt x="2256674" y="1490455"/>
                  </a:lnTo>
                  <a:lnTo>
                    <a:pt x="2297814" y="1469188"/>
                  </a:lnTo>
                  <a:lnTo>
                    <a:pt x="2330248" y="1436754"/>
                  </a:lnTo>
                  <a:lnTo>
                    <a:pt x="2351515" y="1395614"/>
                  </a:lnTo>
                  <a:lnTo>
                    <a:pt x="2359152" y="1348231"/>
                  </a:lnTo>
                  <a:lnTo>
                    <a:pt x="2359152" y="149859"/>
                  </a:lnTo>
                  <a:lnTo>
                    <a:pt x="2351515" y="102477"/>
                  </a:lnTo>
                  <a:lnTo>
                    <a:pt x="2330248" y="61337"/>
                  </a:lnTo>
                  <a:lnTo>
                    <a:pt x="2297814" y="28903"/>
                  </a:lnTo>
                  <a:lnTo>
                    <a:pt x="2256674" y="7636"/>
                  </a:lnTo>
                  <a:lnTo>
                    <a:pt x="220929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86739" y="2638043"/>
              <a:ext cx="2359660" cy="1498600"/>
            </a:xfrm>
            <a:custGeom>
              <a:avLst/>
              <a:gdLst/>
              <a:ahLst/>
              <a:cxnLst/>
              <a:rect l="l" t="t" r="r" b="b"/>
              <a:pathLst>
                <a:path w="2359660" h="1498600">
                  <a:moveTo>
                    <a:pt x="0" y="149859"/>
                  </a:moveTo>
                  <a:lnTo>
                    <a:pt x="7637" y="102477"/>
                  </a:lnTo>
                  <a:lnTo>
                    <a:pt x="28903" y="61337"/>
                  </a:lnTo>
                  <a:lnTo>
                    <a:pt x="61332" y="28903"/>
                  </a:lnTo>
                  <a:lnTo>
                    <a:pt x="102456" y="7636"/>
                  </a:lnTo>
                  <a:lnTo>
                    <a:pt x="149809" y="0"/>
                  </a:lnTo>
                  <a:lnTo>
                    <a:pt x="2209291" y="0"/>
                  </a:lnTo>
                  <a:lnTo>
                    <a:pt x="2256674" y="7636"/>
                  </a:lnTo>
                  <a:lnTo>
                    <a:pt x="2297814" y="28903"/>
                  </a:lnTo>
                  <a:lnTo>
                    <a:pt x="2330248" y="61337"/>
                  </a:lnTo>
                  <a:lnTo>
                    <a:pt x="2351515" y="102477"/>
                  </a:lnTo>
                  <a:lnTo>
                    <a:pt x="2359152" y="149859"/>
                  </a:lnTo>
                  <a:lnTo>
                    <a:pt x="2359152" y="1348231"/>
                  </a:lnTo>
                  <a:lnTo>
                    <a:pt x="2351515" y="1395614"/>
                  </a:lnTo>
                  <a:lnTo>
                    <a:pt x="2330248" y="1436754"/>
                  </a:lnTo>
                  <a:lnTo>
                    <a:pt x="2297814" y="1469188"/>
                  </a:lnTo>
                  <a:lnTo>
                    <a:pt x="2256674" y="1490455"/>
                  </a:lnTo>
                  <a:lnTo>
                    <a:pt x="2209291" y="1498091"/>
                  </a:lnTo>
                  <a:lnTo>
                    <a:pt x="149809" y="1498091"/>
                  </a:lnTo>
                  <a:lnTo>
                    <a:pt x="102456" y="1490455"/>
                  </a:lnTo>
                  <a:lnTo>
                    <a:pt x="61332" y="1469188"/>
                  </a:lnTo>
                  <a:lnTo>
                    <a:pt x="28903" y="1436754"/>
                  </a:lnTo>
                  <a:lnTo>
                    <a:pt x="7637" y="1395614"/>
                  </a:lnTo>
                  <a:lnTo>
                    <a:pt x="0" y="1348231"/>
                  </a:lnTo>
                  <a:lnTo>
                    <a:pt x="0" y="149859"/>
                  </a:lnTo>
                  <a:close/>
                </a:path>
              </a:pathLst>
            </a:custGeom>
            <a:ln w="12192">
              <a:solidFill>
                <a:srgbClr val="66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519808" y="3242817"/>
            <a:ext cx="4914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00" dirty="0">
                <a:latin typeface="Cambria"/>
                <a:cs typeface="Cambria"/>
              </a:rPr>
              <a:t>F</a:t>
            </a:r>
            <a:r>
              <a:rPr sz="1500" spc="35" dirty="0">
                <a:latin typeface="Cambria"/>
                <a:cs typeface="Cambria"/>
              </a:rPr>
              <a:t>et</a:t>
            </a:r>
            <a:r>
              <a:rPr sz="1500" spc="75" dirty="0">
                <a:latin typeface="Cambria"/>
                <a:cs typeface="Cambria"/>
              </a:rPr>
              <a:t>ch</a:t>
            </a:r>
            <a:endParaRPr sz="1500">
              <a:latin typeface="Cambria"/>
              <a:cs typeface="Cambri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59079" y="4533900"/>
            <a:ext cx="2693670" cy="1792605"/>
            <a:chOff x="259079" y="4533900"/>
            <a:chExt cx="2693670" cy="1792605"/>
          </a:xfrm>
        </p:grpSpPr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9079" y="4533900"/>
              <a:ext cx="2485644" cy="162458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3087" y="4572000"/>
              <a:ext cx="2360676" cy="149961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86739" y="4821936"/>
              <a:ext cx="2359660" cy="1498600"/>
            </a:xfrm>
            <a:custGeom>
              <a:avLst/>
              <a:gdLst/>
              <a:ahLst/>
              <a:cxnLst/>
              <a:rect l="l" t="t" r="r" b="b"/>
              <a:pathLst>
                <a:path w="2359660" h="1498600">
                  <a:moveTo>
                    <a:pt x="2209291" y="0"/>
                  </a:moveTo>
                  <a:lnTo>
                    <a:pt x="149809" y="0"/>
                  </a:lnTo>
                  <a:lnTo>
                    <a:pt x="102456" y="7636"/>
                  </a:lnTo>
                  <a:lnTo>
                    <a:pt x="61332" y="28903"/>
                  </a:lnTo>
                  <a:lnTo>
                    <a:pt x="28903" y="61337"/>
                  </a:lnTo>
                  <a:lnTo>
                    <a:pt x="7637" y="102477"/>
                  </a:lnTo>
                  <a:lnTo>
                    <a:pt x="0" y="149859"/>
                  </a:lnTo>
                  <a:lnTo>
                    <a:pt x="0" y="1348282"/>
                  </a:lnTo>
                  <a:lnTo>
                    <a:pt x="7637" y="1395635"/>
                  </a:lnTo>
                  <a:lnTo>
                    <a:pt x="28903" y="1436759"/>
                  </a:lnTo>
                  <a:lnTo>
                    <a:pt x="61332" y="1469188"/>
                  </a:lnTo>
                  <a:lnTo>
                    <a:pt x="102456" y="1490454"/>
                  </a:lnTo>
                  <a:lnTo>
                    <a:pt x="149809" y="1498092"/>
                  </a:lnTo>
                  <a:lnTo>
                    <a:pt x="2209291" y="1498092"/>
                  </a:lnTo>
                  <a:lnTo>
                    <a:pt x="2256674" y="1490454"/>
                  </a:lnTo>
                  <a:lnTo>
                    <a:pt x="2297814" y="1469188"/>
                  </a:lnTo>
                  <a:lnTo>
                    <a:pt x="2330248" y="1436759"/>
                  </a:lnTo>
                  <a:lnTo>
                    <a:pt x="2351515" y="1395635"/>
                  </a:lnTo>
                  <a:lnTo>
                    <a:pt x="2359152" y="1348282"/>
                  </a:lnTo>
                  <a:lnTo>
                    <a:pt x="2359152" y="149859"/>
                  </a:lnTo>
                  <a:lnTo>
                    <a:pt x="2351515" y="102477"/>
                  </a:lnTo>
                  <a:lnTo>
                    <a:pt x="2330248" y="61337"/>
                  </a:lnTo>
                  <a:lnTo>
                    <a:pt x="2297814" y="28903"/>
                  </a:lnTo>
                  <a:lnTo>
                    <a:pt x="2256674" y="7636"/>
                  </a:lnTo>
                  <a:lnTo>
                    <a:pt x="220929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86739" y="4821936"/>
              <a:ext cx="2359660" cy="1498600"/>
            </a:xfrm>
            <a:custGeom>
              <a:avLst/>
              <a:gdLst/>
              <a:ahLst/>
              <a:cxnLst/>
              <a:rect l="l" t="t" r="r" b="b"/>
              <a:pathLst>
                <a:path w="2359660" h="1498600">
                  <a:moveTo>
                    <a:pt x="0" y="149859"/>
                  </a:moveTo>
                  <a:lnTo>
                    <a:pt x="7637" y="102477"/>
                  </a:lnTo>
                  <a:lnTo>
                    <a:pt x="28903" y="61337"/>
                  </a:lnTo>
                  <a:lnTo>
                    <a:pt x="61332" y="28903"/>
                  </a:lnTo>
                  <a:lnTo>
                    <a:pt x="102456" y="7636"/>
                  </a:lnTo>
                  <a:lnTo>
                    <a:pt x="149809" y="0"/>
                  </a:lnTo>
                  <a:lnTo>
                    <a:pt x="2209291" y="0"/>
                  </a:lnTo>
                  <a:lnTo>
                    <a:pt x="2256674" y="7636"/>
                  </a:lnTo>
                  <a:lnTo>
                    <a:pt x="2297814" y="28903"/>
                  </a:lnTo>
                  <a:lnTo>
                    <a:pt x="2330248" y="61337"/>
                  </a:lnTo>
                  <a:lnTo>
                    <a:pt x="2351515" y="102477"/>
                  </a:lnTo>
                  <a:lnTo>
                    <a:pt x="2359152" y="149859"/>
                  </a:lnTo>
                  <a:lnTo>
                    <a:pt x="2359152" y="1348282"/>
                  </a:lnTo>
                  <a:lnTo>
                    <a:pt x="2351515" y="1395635"/>
                  </a:lnTo>
                  <a:lnTo>
                    <a:pt x="2330248" y="1436759"/>
                  </a:lnTo>
                  <a:lnTo>
                    <a:pt x="2297814" y="1469188"/>
                  </a:lnTo>
                  <a:lnTo>
                    <a:pt x="2256674" y="1490454"/>
                  </a:lnTo>
                  <a:lnTo>
                    <a:pt x="2209291" y="1498092"/>
                  </a:lnTo>
                  <a:lnTo>
                    <a:pt x="149809" y="1498092"/>
                  </a:lnTo>
                  <a:lnTo>
                    <a:pt x="102456" y="1490454"/>
                  </a:lnTo>
                  <a:lnTo>
                    <a:pt x="61332" y="1469188"/>
                  </a:lnTo>
                  <a:lnTo>
                    <a:pt x="28903" y="1436759"/>
                  </a:lnTo>
                  <a:lnTo>
                    <a:pt x="7637" y="1395635"/>
                  </a:lnTo>
                  <a:lnTo>
                    <a:pt x="0" y="1348282"/>
                  </a:lnTo>
                  <a:lnTo>
                    <a:pt x="0" y="149859"/>
                  </a:lnTo>
                  <a:close/>
                </a:path>
              </a:pathLst>
            </a:custGeom>
            <a:ln w="12192">
              <a:solidFill>
                <a:srgbClr val="66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031849" y="5124958"/>
            <a:ext cx="1465580" cy="85788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065" marR="5080" indent="2540" algn="ctr">
              <a:lnSpc>
                <a:spcPts val="1580"/>
              </a:lnSpc>
              <a:spcBef>
                <a:spcPts val="335"/>
              </a:spcBef>
            </a:pPr>
            <a:r>
              <a:rPr sz="1500" spc="65" dirty="0">
                <a:latin typeface="Cambria"/>
                <a:cs typeface="Cambria"/>
              </a:rPr>
              <a:t>Read </a:t>
            </a:r>
            <a:r>
              <a:rPr sz="1500" spc="35" dirty="0">
                <a:latin typeface="Cambria"/>
                <a:cs typeface="Cambria"/>
              </a:rPr>
              <a:t>the </a:t>
            </a:r>
            <a:r>
              <a:rPr sz="1500" spc="40" dirty="0">
                <a:latin typeface="Cambria"/>
                <a:cs typeface="Cambria"/>
              </a:rPr>
              <a:t>next </a:t>
            </a:r>
            <a:r>
              <a:rPr sz="1500" spc="45" dirty="0">
                <a:latin typeface="Cambria"/>
                <a:cs typeface="Cambria"/>
              </a:rPr>
              <a:t> </a:t>
            </a:r>
            <a:r>
              <a:rPr sz="1500" spc="15" dirty="0">
                <a:latin typeface="Cambria"/>
                <a:cs typeface="Cambria"/>
              </a:rPr>
              <a:t>instruction</a:t>
            </a:r>
            <a:r>
              <a:rPr sz="1500" spc="35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from </a:t>
            </a:r>
            <a:r>
              <a:rPr sz="1500" spc="5" dirty="0">
                <a:latin typeface="Cambria"/>
                <a:cs typeface="Cambria"/>
              </a:rPr>
              <a:t> </a:t>
            </a:r>
            <a:r>
              <a:rPr sz="1500" spc="65" dirty="0">
                <a:latin typeface="Cambria"/>
                <a:cs typeface="Cambria"/>
              </a:rPr>
              <a:t>memory</a:t>
            </a:r>
            <a:r>
              <a:rPr sz="1500" spc="-5" dirty="0">
                <a:latin typeface="Cambria"/>
                <a:cs typeface="Cambria"/>
              </a:rPr>
              <a:t> </a:t>
            </a:r>
            <a:r>
              <a:rPr sz="1500" spc="10" dirty="0">
                <a:latin typeface="Cambria"/>
                <a:cs typeface="Cambria"/>
              </a:rPr>
              <a:t>into</a:t>
            </a:r>
            <a:r>
              <a:rPr sz="1500" dirty="0">
                <a:latin typeface="Cambria"/>
                <a:cs typeface="Cambria"/>
              </a:rPr>
              <a:t> </a:t>
            </a:r>
            <a:r>
              <a:rPr sz="1500" spc="30" dirty="0">
                <a:latin typeface="Cambria"/>
                <a:cs typeface="Cambria"/>
              </a:rPr>
              <a:t>the </a:t>
            </a:r>
            <a:r>
              <a:rPr sz="1500" spc="-315" dirty="0">
                <a:latin typeface="Cambria"/>
                <a:cs typeface="Cambria"/>
              </a:rPr>
              <a:t> </a:t>
            </a:r>
            <a:r>
              <a:rPr sz="1500" spc="50" dirty="0">
                <a:latin typeface="Cambria"/>
                <a:cs typeface="Cambria"/>
              </a:rPr>
              <a:t>processor</a:t>
            </a:r>
            <a:endParaRPr sz="1500">
              <a:latin typeface="Cambria"/>
              <a:cs typeface="Cambri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142488" y="2350007"/>
            <a:ext cx="2691765" cy="1792605"/>
            <a:chOff x="3142488" y="2350007"/>
            <a:chExt cx="2691765" cy="1792605"/>
          </a:xfrm>
        </p:grpSpPr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42488" y="2350007"/>
              <a:ext cx="2484119" cy="162458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06496" y="2388107"/>
              <a:ext cx="2359152" cy="149961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470148" y="2638043"/>
              <a:ext cx="2357755" cy="1498600"/>
            </a:xfrm>
            <a:custGeom>
              <a:avLst/>
              <a:gdLst/>
              <a:ahLst/>
              <a:cxnLst/>
              <a:rect l="l" t="t" r="r" b="b"/>
              <a:pathLst>
                <a:path w="2357754" h="1498600">
                  <a:moveTo>
                    <a:pt x="2207767" y="0"/>
                  </a:moveTo>
                  <a:lnTo>
                    <a:pt x="149860" y="0"/>
                  </a:lnTo>
                  <a:lnTo>
                    <a:pt x="102477" y="7636"/>
                  </a:lnTo>
                  <a:lnTo>
                    <a:pt x="61337" y="28903"/>
                  </a:lnTo>
                  <a:lnTo>
                    <a:pt x="28903" y="61337"/>
                  </a:lnTo>
                  <a:lnTo>
                    <a:pt x="7636" y="102477"/>
                  </a:lnTo>
                  <a:lnTo>
                    <a:pt x="0" y="149859"/>
                  </a:lnTo>
                  <a:lnTo>
                    <a:pt x="0" y="1348231"/>
                  </a:lnTo>
                  <a:lnTo>
                    <a:pt x="7636" y="1395614"/>
                  </a:lnTo>
                  <a:lnTo>
                    <a:pt x="28903" y="1436754"/>
                  </a:lnTo>
                  <a:lnTo>
                    <a:pt x="61337" y="1469188"/>
                  </a:lnTo>
                  <a:lnTo>
                    <a:pt x="102477" y="1490455"/>
                  </a:lnTo>
                  <a:lnTo>
                    <a:pt x="149860" y="1498091"/>
                  </a:lnTo>
                  <a:lnTo>
                    <a:pt x="2207767" y="1498091"/>
                  </a:lnTo>
                  <a:lnTo>
                    <a:pt x="2255150" y="1490455"/>
                  </a:lnTo>
                  <a:lnTo>
                    <a:pt x="2296290" y="1469188"/>
                  </a:lnTo>
                  <a:lnTo>
                    <a:pt x="2328724" y="1436754"/>
                  </a:lnTo>
                  <a:lnTo>
                    <a:pt x="2349991" y="1395614"/>
                  </a:lnTo>
                  <a:lnTo>
                    <a:pt x="2357628" y="1348231"/>
                  </a:lnTo>
                  <a:lnTo>
                    <a:pt x="2357628" y="149859"/>
                  </a:lnTo>
                  <a:lnTo>
                    <a:pt x="2349991" y="102477"/>
                  </a:lnTo>
                  <a:lnTo>
                    <a:pt x="2328724" y="61337"/>
                  </a:lnTo>
                  <a:lnTo>
                    <a:pt x="2296290" y="28903"/>
                  </a:lnTo>
                  <a:lnTo>
                    <a:pt x="2255150" y="7636"/>
                  </a:lnTo>
                  <a:lnTo>
                    <a:pt x="220776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470148" y="2638043"/>
              <a:ext cx="2357755" cy="1498600"/>
            </a:xfrm>
            <a:custGeom>
              <a:avLst/>
              <a:gdLst/>
              <a:ahLst/>
              <a:cxnLst/>
              <a:rect l="l" t="t" r="r" b="b"/>
              <a:pathLst>
                <a:path w="2357754" h="1498600">
                  <a:moveTo>
                    <a:pt x="0" y="149859"/>
                  </a:moveTo>
                  <a:lnTo>
                    <a:pt x="7636" y="102477"/>
                  </a:lnTo>
                  <a:lnTo>
                    <a:pt x="28903" y="61337"/>
                  </a:lnTo>
                  <a:lnTo>
                    <a:pt x="61337" y="28903"/>
                  </a:lnTo>
                  <a:lnTo>
                    <a:pt x="102477" y="7636"/>
                  </a:lnTo>
                  <a:lnTo>
                    <a:pt x="149860" y="0"/>
                  </a:lnTo>
                  <a:lnTo>
                    <a:pt x="2207767" y="0"/>
                  </a:lnTo>
                  <a:lnTo>
                    <a:pt x="2255150" y="7636"/>
                  </a:lnTo>
                  <a:lnTo>
                    <a:pt x="2296290" y="28903"/>
                  </a:lnTo>
                  <a:lnTo>
                    <a:pt x="2328724" y="61337"/>
                  </a:lnTo>
                  <a:lnTo>
                    <a:pt x="2349991" y="102477"/>
                  </a:lnTo>
                  <a:lnTo>
                    <a:pt x="2357628" y="149859"/>
                  </a:lnTo>
                  <a:lnTo>
                    <a:pt x="2357628" y="1348231"/>
                  </a:lnTo>
                  <a:lnTo>
                    <a:pt x="2349991" y="1395614"/>
                  </a:lnTo>
                  <a:lnTo>
                    <a:pt x="2328724" y="1436754"/>
                  </a:lnTo>
                  <a:lnTo>
                    <a:pt x="2296290" y="1469188"/>
                  </a:lnTo>
                  <a:lnTo>
                    <a:pt x="2255150" y="1490455"/>
                  </a:lnTo>
                  <a:lnTo>
                    <a:pt x="2207767" y="1498091"/>
                  </a:lnTo>
                  <a:lnTo>
                    <a:pt x="149860" y="1498091"/>
                  </a:lnTo>
                  <a:lnTo>
                    <a:pt x="102477" y="1490455"/>
                  </a:lnTo>
                  <a:lnTo>
                    <a:pt x="61337" y="1469188"/>
                  </a:lnTo>
                  <a:lnTo>
                    <a:pt x="28903" y="1436754"/>
                  </a:lnTo>
                  <a:lnTo>
                    <a:pt x="7636" y="1395614"/>
                  </a:lnTo>
                  <a:lnTo>
                    <a:pt x="0" y="1348231"/>
                  </a:lnTo>
                  <a:lnTo>
                    <a:pt x="0" y="149859"/>
                  </a:lnTo>
                  <a:close/>
                </a:path>
              </a:pathLst>
            </a:custGeom>
            <a:ln w="12192">
              <a:solidFill>
                <a:srgbClr val="66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287139" y="3242817"/>
            <a:ext cx="7245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95" dirty="0">
                <a:latin typeface="Cambria"/>
                <a:cs typeface="Cambria"/>
              </a:rPr>
              <a:t>E</a:t>
            </a:r>
            <a:r>
              <a:rPr sz="1500" spc="15" dirty="0">
                <a:latin typeface="Cambria"/>
                <a:cs typeface="Cambria"/>
              </a:rPr>
              <a:t>x</a:t>
            </a:r>
            <a:r>
              <a:rPr sz="1500" spc="60" dirty="0">
                <a:latin typeface="Cambria"/>
                <a:cs typeface="Cambria"/>
              </a:rPr>
              <a:t>ecute</a:t>
            </a:r>
            <a:endParaRPr sz="1500">
              <a:latin typeface="Cambria"/>
              <a:cs typeface="Cambria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142488" y="4533900"/>
            <a:ext cx="2691765" cy="1792605"/>
            <a:chOff x="3142488" y="4533900"/>
            <a:chExt cx="2691765" cy="1792605"/>
          </a:xfrm>
        </p:grpSpPr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42488" y="4533900"/>
              <a:ext cx="2484119" cy="162458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06496" y="4572000"/>
              <a:ext cx="2359152" cy="1499616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3470148" y="4821936"/>
              <a:ext cx="2357755" cy="1498600"/>
            </a:xfrm>
            <a:custGeom>
              <a:avLst/>
              <a:gdLst/>
              <a:ahLst/>
              <a:cxnLst/>
              <a:rect l="l" t="t" r="r" b="b"/>
              <a:pathLst>
                <a:path w="2357754" h="1498600">
                  <a:moveTo>
                    <a:pt x="2207767" y="0"/>
                  </a:moveTo>
                  <a:lnTo>
                    <a:pt x="149860" y="0"/>
                  </a:lnTo>
                  <a:lnTo>
                    <a:pt x="102477" y="7636"/>
                  </a:lnTo>
                  <a:lnTo>
                    <a:pt x="61337" y="28903"/>
                  </a:lnTo>
                  <a:lnTo>
                    <a:pt x="28903" y="61337"/>
                  </a:lnTo>
                  <a:lnTo>
                    <a:pt x="7636" y="102477"/>
                  </a:lnTo>
                  <a:lnTo>
                    <a:pt x="0" y="149859"/>
                  </a:lnTo>
                  <a:lnTo>
                    <a:pt x="0" y="1348282"/>
                  </a:lnTo>
                  <a:lnTo>
                    <a:pt x="7636" y="1395635"/>
                  </a:lnTo>
                  <a:lnTo>
                    <a:pt x="28903" y="1436759"/>
                  </a:lnTo>
                  <a:lnTo>
                    <a:pt x="61337" y="1469188"/>
                  </a:lnTo>
                  <a:lnTo>
                    <a:pt x="102477" y="1490454"/>
                  </a:lnTo>
                  <a:lnTo>
                    <a:pt x="149860" y="1498092"/>
                  </a:lnTo>
                  <a:lnTo>
                    <a:pt x="2207767" y="1498092"/>
                  </a:lnTo>
                  <a:lnTo>
                    <a:pt x="2255150" y="1490454"/>
                  </a:lnTo>
                  <a:lnTo>
                    <a:pt x="2296290" y="1469188"/>
                  </a:lnTo>
                  <a:lnTo>
                    <a:pt x="2328724" y="1436759"/>
                  </a:lnTo>
                  <a:lnTo>
                    <a:pt x="2349991" y="1395635"/>
                  </a:lnTo>
                  <a:lnTo>
                    <a:pt x="2357628" y="1348282"/>
                  </a:lnTo>
                  <a:lnTo>
                    <a:pt x="2357628" y="149859"/>
                  </a:lnTo>
                  <a:lnTo>
                    <a:pt x="2349991" y="102477"/>
                  </a:lnTo>
                  <a:lnTo>
                    <a:pt x="2328724" y="61337"/>
                  </a:lnTo>
                  <a:lnTo>
                    <a:pt x="2296290" y="28903"/>
                  </a:lnTo>
                  <a:lnTo>
                    <a:pt x="2255150" y="7636"/>
                  </a:lnTo>
                  <a:lnTo>
                    <a:pt x="220776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470148" y="4821936"/>
              <a:ext cx="2357755" cy="1498600"/>
            </a:xfrm>
            <a:custGeom>
              <a:avLst/>
              <a:gdLst/>
              <a:ahLst/>
              <a:cxnLst/>
              <a:rect l="l" t="t" r="r" b="b"/>
              <a:pathLst>
                <a:path w="2357754" h="1498600">
                  <a:moveTo>
                    <a:pt x="0" y="149859"/>
                  </a:moveTo>
                  <a:lnTo>
                    <a:pt x="7636" y="102477"/>
                  </a:lnTo>
                  <a:lnTo>
                    <a:pt x="28903" y="61337"/>
                  </a:lnTo>
                  <a:lnTo>
                    <a:pt x="61337" y="28903"/>
                  </a:lnTo>
                  <a:lnTo>
                    <a:pt x="102477" y="7636"/>
                  </a:lnTo>
                  <a:lnTo>
                    <a:pt x="149860" y="0"/>
                  </a:lnTo>
                  <a:lnTo>
                    <a:pt x="2207767" y="0"/>
                  </a:lnTo>
                  <a:lnTo>
                    <a:pt x="2255150" y="7636"/>
                  </a:lnTo>
                  <a:lnTo>
                    <a:pt x="2296290" y="28903"/>
                  </a:lnTo>
                  <a:lnTo>
                    <a:pt x="2328724" y="61337"/>
                  </a:lnTo>
                  <a:lnTo>
                    <a:pt x="2349991" y="102477"/>
                  </a:lnTo>
                  <a:lnTo>
                    <a:pt x="2357628" y="149859"/>
                  </a:lnTo>
                  <a:lnTo>
                    <a:pt x="2357628" y="1348282"/>
                  </a:lnTo>
                  <a:lnTo>
                    <a:pt x="2349991" y="1395635"/>
                  </a:lnTo>
                  <a:lnTo>
                    <a:pt x="2328724" y="1436759"/>
                  </a:lnTo>
                  <a:lnTo>
                    <a:pt x="2296290" y="1469188"/>
                  </a:lnTo>
                  <a:lnTo>
                    <a:pt x="2255150" y="1490454"/>
                  </a:lnTo>
                  <a:lnTo>
                    <a:pt x="2207767" y="1498092"/>
                  </a:lnTo>
                  <a:lnTo>
                    <a:pt x="149860" y="1498092"/>
                  </a:lnTo>
                  <a:lnTo>
                    <a:pt x="102477" y="1490454"/>
                  </a:lnTo>
                  <a:lnTo>
                    <a:pt x="61337" y="1469188"/>
                  </a:lnTo>
                  <a:lnTo>
                    <a:pt x="28903" y="1436759"/>
                  </a:lnTo>
                  <a:lnTo>
                    <a:pt x="7636" y="1395635"/>
                  </a:lnTo>
                  <a:lnTo>
                    <a:pt x="0" y="1348282"/>
                  </a:lnTo>
                  <a:lnTo>
                    <a:pt x="0" y="149859"/>
                  </a:lnTo>
                  <a:close/>
                </a:path>
              </a:pathLst>
            </a:custGeom>
            <a:ln w="12192">
              <a:solidFill>
                <a:srgbClr val="66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3730878" y="5225237"/>
            <a:ext cx="1835150" cy="65722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algn="ctr">
              <a:lnSpc>
                <a:spcPct val="88100"/>
              </a:lnSpc>
              <a:spcBef>
                <a:spcPts val="315"/>
              </a:spcBef>
            </a:pPr>
            <a:r>
              <a:rPr sz="1500" spc="20" dirty="0">
                <a:latin typeface="Cambria"/>
                <a:cs typeface="Cambria"/>
              </a:rPr>
              <a:t>Interpret </a:t>
            </a:r>
            <a:r>
              <a:rPr sz="1500" spc="35" dirty="0">
                <a:latin typeface="Cambria"/>
                <a:cs typeface="Cambria"/>
              </a:rPr>
              <a:t>the </a:t>
            </a:r>
            <a:r>
              <a:rPr sz="1500" spc="90" dirty="0">
                <a:latin typeface="Cambria"/>
                <a:cs typeface="Cambria"/>
              </a:rPr>
              <a:t>opcode </a:t>
            </a:r>
            <a:r>
              <a:rPr sz="1500" spc="-320" dirty="0">
                <a:latin typeface="Cambria"/>
                <a:cs typeface="Cambria"/>
              </a:rPr>
              <a:t> </a:t>
            </a:r>
            <a:r>
              <a:rPr sz="1500" spc="60" dirty="0">
                <a:latin typeface="Cambria"/>
                <a:cs typeface="Cambria"/>
              </a:rPr>
              <a:t>and </a:t>
            </a:r>
            <a:r>
              <a:rPr sz="1500" spc="45" dirty="0">
                <a:latin typeface="Cambria"/>
                <a:cs typeface="Cambria"/>
              </a:rPr>
              <a:t>perform </a:t>
            </a:r>
            <a:r>
              <a:rPr sz="1500" spc="35" dirty="0">
                <a:latin typeface="Cambria"/>
                <a:cs typeface="Cambria"/>
              </a:rPr>
              <a:t>the </a:t>
            </a:r>
            <a:r>
              <a:rPr sz="1500" spc="40" dirty="0">
                <a:latin typeface="Cambria"/>
                <a:cs typeface="Cambria"/>
              </a:rPr>
              <a:t> </a:t>
            </a:r>
            <a:r>
              <a:rPr sz="1500" spc="55" dirty="0">
                <a:latin typeface="Cambria"/>
                <a:cs typeface="Cambria"/>
              </a:rPr>
              <a:t>indicated</a:t>
            </a:r>
            <a:r>
              <a:rPr sz="1500" spc="20" dirty="0">
                <a:latin typeface="Cambria"/>
                <a:cs typeface="Cambria"/>
              </a:rPr>
              <a:t> </a:t>
            </a:r>
            <a:r>
              <a:rPr sz="1500" spc="40" dirty="0">
                <a:latin typeface="Cambria"/>
                <a:cs typeface="Cambria"/>
              </a:rPr>
              <a:t>operation</a:t>
            </a:r>
            <a:endParaRPr sz="1500">
              <a:latin typeface="Cambria"/>
              <a:cs typeface="Cambri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6024371" y="2350007"/>
            <a:ext cx="2693670" cy="1792605"/>
            <a:chOff x="6024371" y="2350007"/>
            <a:chExt cx="2693670" cy="1792605"/>
          </a:xfrm>
        </p:grpSpPr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24371" y="2350007"/>
              <a:ext cx="2485644" cy="162458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88379" y="2388107"/>
              <a:ext cx="2360676" cy="1499615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6352031" y="2638043"/>
              <a:ext cx="2359660" cy="1498600"/>
            </a:xfrm>
            <a:custGeom>
              <a:avLst/>
              <a:gdLst/>
              <a:ahLst/>
              <a:cxnLst/>
              <a:rect l="l" t="t" r="r" b="b"/>
              <a:pathLst>
                <a:path w="2359659" h="1498600">
                  <a:moveTo>
                    <a:pt x="2209291" y="0"/>
                  </a:moveTo>
                  <a:lnTo>
                    <a:pt x="149859" y="0"/>
                  </a:lnTo>
                  <a:lnTo>
                    <a:pt x="102477" y="7636"/>
                  </a:lnTo>
                  <a:lnTo>
                    <a:pt x="61337" y="28903"/>
                  </a:lnTo>
                  <a:lnTo>
                    <a:pt x="28903" y="61337"/>
                  </a:lnTo>
                  <a:lnTo>
                    <a:pt x="7636" y="102477"/>
                  </a:lnTo>
                  <a:lnTo>
                    <a:pt x="0" y="149859"/>
                  </a:lnTo>
                  <a:lnTo>
                    <a:pt x="0" y="1348231"/>
                  </a:lnTo>
                  <a:lnTo>
                    <a:pt x="7636" y="1395614"/>
                  </a:lnTo>
                  <a:lnTo>
                    <a:pt x="28903" y="1436754"/>
                  </a:lnTo>
                  <a:lnTo>
                    <a:pt x="61337" y="1469188"/>
                  </a:lnTo>
                  <a:lnTo>
                    <a:pt x="102477" y="1490455"/>
                  </a:lnTo>
                  <a:lnTo>
                    <a:pt x="149859" y="1498091"/>
                  </a:lnTo>
                  <a:lnTo>
                    <a:pt x="2209291" y="1498091"/>
                  </a:lnTo>
                  <a:lnTo>
                    <a:pt x="2256674" y="1490455"/>
                  </a:lnTo>
                  <a:lnTo>
                    <a:pt x="2297814" y="1469188"/>
                  </a:lnTo>
                  <a:lnTo>
                    <a:pt x="2330248" y="1436754"/>
                  </a:lnTo>
                  <a:lnTo>
                    <a:pt x="2351515" y="1395614"/>
                  </a:lnTo>
                  <a:lnTo>
                    <a:pt x="2359151" y="1348231"/>
                  </a:lnTo>
                  <a:lnTo>
                    <a:pt x="2359151" y="149859"/>
                  </a:lnTo>
                  <a:lnTo>
                    <a:pt x="2351515" y="102477"/>
                  </a:lnTo>
                  <a:lnTo>
                    <a:pt x="2330248" y="61337"/>
                  </a:lnTo>
                  <a:lnTo>
                    <a:pt x="2297814" y="28903"/>
                  </a:lnTo>
                  <a:lnTo>
                    <a:pt x="2256674" y="7636"/>
                  </a:lnTo>
                  <a:lnTo>
                    <a:pt x="220929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352031" y="2638043"/>
              <a:ext cx="2359660" cy="1498600"/>
            </a:xfrm>
            <a:custGeom>
              <a:avLst/>
              <a:gdLst/>
              <a:ahLst/>
              <a:cxnLst/>
              <a:rect l="l" t="t" r="r" b="b"/>
              <a:pathLst>
                <a:path w="2359659" h="1498600">
                  <a:moveTo>
                    <a:pt x="0" y="149859"/>
                  </a:moveTo>
                  <a:lnTo>
                    <a:pt x="7636" y="102477"/>
                  </a:lnTo>
                  <a:lnTo>
                    <a:pt x="28903" y="61337"/>
                  </a:lnTo>
                  <a:lnTo>
                    <a:pt x="61337" y="28903"/>
                  </a:lnTo>
                  <a:lnTo>
                    <a:pt x="102477" y="7636"/>
                  </a:lnTo>
                  <a:lnTo>
                    <a:pt x="149859" y="0"/>
                  </a:lnTo>
                  <a:lnTo>
                    <a:pt x="2209291" y="0"/>
                  </a:lnTo>
                  <a:lnTo>
                    <a:pt x="2256674" y="7636"/>
                  </a:lnTo>
                  <a:lnTo>
                    <a:pt x="2297814" y="28903"/>
                  </a:lnTo>
                  <a:lnTo>
                    <a:pt x="2330248" y="61337"/>
                  </a:lnTo>
                  <a:lnTo>
                    <a:pt x="2351515" y="102477"/>
                  </a:lnTo>
                  <a:lnTo>
                    <a:pt x="2359151" y="149859"/>
                  </a:lnTo>
                  <a:lnTo>
                    <a:pt x="2359151" y="1348231"/>
                  </a:lnTo>
                  <a:lnTo>
                    <a:pt x="2351515" y="1395614"/>
                  </a:lnTo>
                  <a:lnTo>
                    <a:pt x="2330248" y="1436754"/>
                  </a:lnTo>
                  <a:lnTo>
                    <a:pt x="2297814" y="1469188"/>
                  </a:lnTo>
                  <a:lnTo>
                    <a:pt x="2256674" y="1490455"/>
                  </a:lnTo>
                  <a:lnTo>
                    <a:pt x="2209291" y="1498091"/>
                  </a:lnTo>
                  <a:lnTo>
                    <a:pt x="149859" y="1498091"/>
                  </a:lnTo>
                  <a:lnTo>
                    <a:pt x="102477" y="1490455"/>
                  </a:lnTo>
                  <a:lnTo>
                    <a:pt x="61337" y="1469188"/>
                  </a:lnTo>
                  <a:lnTo>
                    <a:pt x="28903" y="1436754"/>
                  </a:lnTo>
                  <a:lnTo>
                    <a:pt x="7636" y="1395614"/>
                  </a:lnTo>
                  <a:lnTo>
                    <a:pt x="0" y="1348231"/>
                  </a:lnTo>
                  <a:lnTo>
                    <a:pt x="0" y="149859"/>
                  </a:lnTo>
                  <a:close/>
                </a:path>
              </a:pathLst>
            </a:custGeom>
            <a:ln w="12192">
              <a:solidFill>
                <a:srgbClr val="66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7127875" y="3242817"/>
            <a:ext cx="8096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20" dirty="0">
                <a:latin typeface="Cambria"/>
                <a:cs typeface="Cambria"/>
              </a:rPr>
              <a:t>Int</a:t>
            </a:r>
            <a:r>
              <a:rPr sz="1500" spc="65" dirty="0">
                <a:latin typeface="Cambria"/>
                <a:cs typeface="Cambria"/>
              </a:rPr>
              <a:t>e</a:t>
            </a:r>
            <a:r>
              <a:rPr sz="1500" spc="85" dirty="0">
                <a:latin typeface="Cambria"/>
                <a:cs typeface="Cambria"/>
              </a:rPr>
              <a:t>r</a:t>
            </a:r>
            <a:r>
              <a:rPr sz="1500" spc="25" dirty="0">
                <a:latin typeface="Cambria"/>
                <a:cs typeface="Cambria"/>
              </a:rPr>
              <a:t>r</a:t>
            </a:r>
            <a:r>
              <a:rPr sz="1500" spc="10" dirty="0">
                <a:latin typeface="Cambria"/>
                <a:cs typeface="Cambria"/>
              </a:rPr>
              <a:t>u</a:t>
            </a:r>
            <a:r>
              <a:rPr sz="1500" spc="20" dirty="0">
                <a:latin typeface="Cambria"/>
                <a:cs typeface="Cambria"/>
              </a:rPr>
              <a:t>pt</a:t>
            </a:r>
            <a:endParaRPr sz="1500">
              <a:latin typeface="Cambria"/>
              <a:cs typeface="Cambria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6024371" y="4533900"/>
            <a:ext cx="2693035" cy="1792605"/>
            <a:chOff x="6024371" y="4533900"/>
            <a:chExt cx="2693035" cy="1792605"/>
          </a:xfrm>
        </p:grpSpPr>
        <p:pic>
          <p:nvPicPr>
            <p:cNvPr id="45" name="object 4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24371" y="4533900"/>
              <a:ext cx="2485644" cy="1624584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88379" y="4572000"/>
              <a:ext cx="2360676" cy="1499616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6352031" y="4821936"/>
              <a:ext cx="2359660" cy="1498600"/>
            </a:xfrm>
            <a:custGeom>
              <a:avLst/>
              <a:gdLst/>
              <a:ahLst/>
              <a:cxnLst/>
              <a:rect l="l" t="t" r="r" b="b"/>
              <a:pathLst>
                <a:path w="2359659" h="1498600">
                  <a:moveTo>
                    <a:pt x="2209291" y="0"/>
                  </a:moveTo>
                  <a:lnTo>
                    <a:pt x="149859" y="0"/>
                  </a:lnTo>
                  <a:lnTo>
                    <a:pt x="102477" y="7636"/>
                  </a:lnTo>
                  <a:lnTo>
                    <a:pt x="61337" y="28903"/>
                  </a:lnTo>
                  <a:lnTo>
                    <a:pt x="28903" y="61337"/>
                  </a:lnTo>
                  <a:lnTo>
                    <a:pt x="7636" y="102477"/>
                  </a:lnTo>
                  <a:lnTo>
                    <a:pt x="0" y="149859"/>
                  </a:lnTo>
                  <a:lnTo>
                    <a:pt x="0" y="1348282"/>
                  </a:lnTo>
                  <a:lnTo>
                    <a:pt x="7636" y="1395635"/>
                  </a:lnTo>
                  <a:lnTo>
                    <a:pt x="28903" y="1436759"/>
                  </a:lnTo>
                  <a:lnTo>
                    <a:pt x="61337" y="1469188"/>
                  </a:lnTo>
                  <a:lnTo>
                    <a:pt x="102477" y="1490454"/>
                  </a:lnTo>
                  <a:lnTo>
                    <a:pt x="149859" y="1498092"/>
                  </a:lnTo>
                  <a:lnTo>
                    <a:pt x="2209291" y="1498092"/>
                  </a:lnTo>
                  <a:lnTo>
                    <a:pt x="2256674" y="1490454"/>
                  </a:lnTo>
                  <a:lnTo>
                    <a:pt x="2297814" y="1469188"/>
                  </a:lnTo>
                  <a:lnTo>
                    <a:pt x="2330248" y="1436759"/>
                  </a:lnTo>
                  <a:lnTo>
                    <a:pt x="2351515" y="1395635"/>
                  </a:lnTo>
                  <a:lnTo>
                    <a:pt x="2359151" y="1348282"/>
                  </a:lnTo>
                  <a:lnTo>
                    <a:pt x="2359151" y="149859"/>
                  </a:lnTo>
                  <a:lnTo>
                    <a:pt x="2351515" y="102477"/>
                  </a:lnTo>
                  <a:lnTo>
                    <a:pt x="2330248" y="61337"/>
                  </a:lnTo>
                  <a:lnTo>
                    <a:pt x="2297814" y="28903"/>
                  </a:lnTo>
                  <a:lnTo>
                    <a:pt x="2256674" y="7636"/>
                  </a:lnTo>
                  <a:lnTo>
                    <a:pt x="220929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352031" y="4821936"/>
              <a:ext cx="2359660" cy="1498600"/>
            </a:xfrm>
            <a:custGeom>
              <a:avLst/>
              <a:gdLst/>
              <a:ahLst/>
              <a:cxnLst/>
              <a:rect l="l" t="t" r="r" b="b"/>
              <a:pathLst>
                <a:path w="2359659" h="1498600">
                  <a:moveTo>
                    <a:pt x="0" y="149859"/>
                  </a:moveTo>
                  <a:lnTo>
                    <a:pt x="7636" y="102477"/>
                  </a:lnTo>
                  <a:lnTo>
                    <a:pt x="28903" y="61337"/>
                  </a:lnTo>
                  <a:lnTo>
                    <a:pt x="61337" y="28903"/>
                  </a:lnTo>
                  <a:lnTo>
                    <a:pt x="102477" y="7636"/>
                  </a:lnTo>
                  <a:lnTo>
                    <a:pt x="149859" y="0"/>
                  </a:lnTo>
                  <a:lnTo>
                    <a:pt x="2209291" y="0"/>
                  </a:lnTo>
                  <a:lnTo>
                    <a:pt x="2256674" y="7636"/>
                  </a:lnTo>
                  <a:lnTo>
                    <a:pt x="2297814" y="28903"/>
                  </a:lnTo>
                  <a:lnTo>
                    <a:pt x="2330248" y="61337"/>
                  </a:lnTo>
                  <a:lnTo>
                    <a:pt x="2351515" y="102477"/>
                  </a:lnTo>
                  <a:lnTo>
                    <a:pt x="2359151" y="149859"/>
                  </a:lnTo>
                  <a:lnTo>
                    <a:pt x="2359151" y="1348282"/>
                  </a:lnTo>
                  <a:lnTo>
                    <a:pt x="2351515" y="1395635"/>
                  </a:lnTo>
                  <a:lnTo>
                    <a:pt x="2330248" y="1436759"/>
                  </a:lnTo>
                  <a:lnTo>
                    <a:pt x="2297814" y="1469188"/>
                  </a:lnTo>
                  <a:lnTo>
                    <a:pt x="2256674" y="1490454"/>
                  </a:lnTo>
                  <a:lnTo>
                    <a:pt x="2209291" y="1498092"/>
                  </a:lnTo>
                  <a:lnTo>
                    <a:pt x="149859" y="1498092"/>
                  </a:lnTo>
                  <a:lnTo>
                    <a:pt x="102477" y="1490454"/>
                  </a:lnTo>
                  <a:lnTo>
                    <a:pt x="61337" y="1469188"/>
                  </a:lnTo>
                  <a:lnTo>
                    <a:pt x="28903" y="1436759"/>
                  </a:lnTo>
                  <a:lnTo>
                    <a:pt x="7636" y="1395635"/>
                  </a:lnTo>
                  <a:lnTo>
                    <a:pt x="0" y="1348282"/>
                  </a:lnTo>
                  <a:lnTo>
                    <a:pt x="0" y="149859"/>
                  </a:lnTo>
                  <a:close/>
                </a:path>
              </a:pathLst>
            </a:custGeom>
            <a:ln w="12192">
              <a:solidFill>
                <a:srgbClr val="66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6455409" y="4923535"/>
            <a:ext cx="2152650" cy="126047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algn="ctr">
              <a:lnSpc>
                <a:spcPct val="88000"/>
              </a:lnSpc>
              <a:spcBef>
                <a:spcPts val="315"/>
              </a:spcBef>
            </a:pPr>
            <a:r>
              <a:rPr sz="1500" spc="-20" dirty="0">
                <a:latin typeface="Cambria"/>
                <a:cs typeface="Cambria"/>
              </a:rPr>
              <a:t>If</a:t>
            </a:r>
            <a:r>
              <a:rPr sz="1500" spc="20" dirty="0">
                <a:latin typeface="Cambria"/>
                <a:cs typeface="Cambria"/>
              </a:rPr>
              <a:t> </a:t>
            </a:r>
            <a:r>
              <a:rPr sz="1500" spc="25" dirty="0">
                <a:latin typeface="Cambria"/>
                <a:cs typeface="Cambria"/>
              </a:rPr>
              <a:t>interrupts</a:t>
            </a:r>
            <a:r>
              <a:rPr sz="1500" spc="20" dirty="0">
                <a:latin typeface="Cambria"/>
                <a:cs typeface="Cambria"/>
              </a:rPr>
              <a:t> </a:t>
            </a:r>
            <a:r>
              <a:rPr sz="1500" spc="35" dirty="0">
                <a:latin typeface="Cambria"/>
                <a:cs typeface="Cambria"/>
              </a:rPr>
              <a:t>are</a:t>
            </a:r>
            <a:r>
              <a:rPr sz="1500" spc="20" dirty="0">
                <a:latin typeface="Cambria"/>
                <a:cs typeface="Cambria"/>
              </a:rPr>
              <a:t> </a:t>
            </a:r>
            <a:r>
              <a:rPr sz="1500" spc="80" dirty="0">
                <a:latin typeface="Cambria"/>
                <a:cs typeface="Cambria"/>
              </a:rPr>
              <a:t>enabled </a:t>
            </a:r>
            <a:r>
              <a:rPr sz="1500" spc="-315" dirty="0">
                <a:latin typeface="Cambria"/>
                <a:cs typeface="Cambria"/>
              </a:rPr>
              <a:t> </a:t>
            </a:r>
            <a:r>
              <a:rPr sz="1500" spc="65" dirty="0">
                <a:latin typeface="Cambria"/>
                <a:cs typeface="Cambria"/>
              </a:rPr>
              <a:t>and </a:t>
            </a:r>
            <a:r>
              <a:rPr sz="1500" spc="35" dirty="0">
                <a:latin typeface="Cambria"/>
                <a:cs typeface="Cambria"/>
              </a:rPr>
              <a:t>an </a:t>
            </a:r>
            <a:r>
              <a:rPr sz="1500" spc="25" dirty="0">
                <a:latin typeface="Cambria"/>
                <a:cs typeface="Cambria"/>
              </a:rPr>
              <a:t>interrupt </a:t>
            </a:r>
            <a:r>
              <a:rPr sz="1500" spc="45" dirty="0">
                <a:latin typeface="Cambria"/>
                <a:cs typeface="Cambria"/>
              </a:rPr>
              <a:t>has </a:t>
            </a:r>
            <a:r>
              <a:rPr sz="1500" spc="50" dirty="0">
                <a:latin typeface="Cambria"/>
                <a:cs typeface="Cambria"/>
              </a:rPr>
              <a:t> </a:t>
            </a:r>
            <a:r>
              <a:rPr sz="1500" spc="65" dirty="0">
                <a:latin typeface="Cambria"/>
                <a:cs typeface="Cambria"/>
              </a:rPr>
              <a:t>occurred, </a:t>
            </a:r>
            <a:r>
              <a:rPr sz="1500" spc="55" dirty="0">
                <a:latin typeface="Cambria"/>
                <a:cs typeface="Cambria"/>
              </a:rPr>
              <a:t>save </a:t>
            </a:r>
            <a:r>
              <a:rPr sz="1500" spc="35" dirty="0">
                <a:latin typeface="Cambria"/>
                <a:cs typeface="Cambria"/>
              </a:rPr>
              <a:t>the </a:t>
            </a:r>
            <a:r>
              <a:rPr sz="1500" spc="40" dirty="0">
                <a:latin typeface="Cambria"/>
                <a:cs typeface="Cambria"/>
              </a:rPr>
              <a:t> </a:t>
            </a:r>
            <a:r>
              <a:rPr sz="1500" spc="25" dirty="0">
                <a:latin typeface="Cambria"/>
                <a:cs typeface="Cambria"/>
              </a:rPr>
              <a:t>current </a:t>
            </a:r>
            <a:r>
              <a:rPr sz="1500" spc="65" dirty="0">
                <a:latin typeface="Cambria"/>
                <a:cs typeface="Cambria"/>
              </a:rPr>
              <a:t>process </a:t>
            </a:r>
            <a:r>
              <a:rPr sz="1500" spc="20" dirty="0">
                <a:latin typeface="Cambria"/>
                <a:cs typeface="Cambria"/>
              </a:rPr>
              <a:t>state </a:t>
            </a:r>
            <a:r>
              <a:rPr sz="1500" spc="25" dirty="0">
                <a:latin typeface="Cambria"/>
                <a:cs typeface="Cambria"/>
              </a:rPr>
              <a:t> </a:t>
            </a:r>
            <a:r>
              <a:rPr sz="1500" spc="60" dirty="0">
                <a:latin typeface="Cambria"/>
                <a:cs typeface="Cambria"/>
              </a:rPr>
              <a:t>and</a:t>
            </a:r>
            <a:r>
              <a:rPr sz="1500" spc="85" dirty="0">
                <a:latin typeface="Cambria"/>
                <a:cs typeface="Cambria"/>
              </a:rPr>
              <a:t> </a:t>
            </a:r>
            <a:r>
              <a:rPr sz="1500" spc="70" dirty="0">
                <a:latin typeface="Cambria"/>
                <a:cs typeface="Cambria"/>
              </a:rPr>
              <a:t>service</a:t>
            </a:r>
            <a:r>
              <a:rPr sz="1500" spc="105" dirty="0">
                <a:latin typeface="Cambria"/>
                <a:cs typeface="Cambria"/>
              </a:rPr>
              <a:t> </a:t>
            </a:r>
            <a:r>
              <a:rPr sz="1500" spc="35" dirty="0">
                <a:latin typeface="Cambria"/>
                <a:cs typeface="Cambria"/>
              </a:rPr>
              <a:t>the </a:t>
            </a:r>
            <a:r>
              <a:rPr sz="1500" spc="40" dirty="0">
                <a:latin typeface="Cambria"/>
                <a:cs typeface="Cambria"/>
              </a:rPr>
              <a:t> </a:t>
            </a:r>
            <a:r>
              <a:rPr sz="1500" spc="20" dirty="0">
                <a:latin typeface="Cambria"/>
                <a:cs typeface="Cambria"/>
              </a:rPr>
              <a:t>interrupt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50" name="object 5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013" y="501853"/>
            <a:ext cx="40366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aseline="36265" dirty="0">
                <a:solidFill>
                  <a:srgbClr val="B86FB8"/>
                </a:solidFill>
              </a:rPr>
              <a:t>+</a:t>
            </a:r>
            <a:r>
              <a:rPr sz="5400" spc="-142" baseline="36265" dirty="0">
                <a:solidFill>
                  <a:srgbClr val="B86FB8"/>
                </a:solidFill>
              </a:rPr>
              <a:t> </a:t>
            </a:r>
            <a:r>
              <a:rPr sz="3600" b="0" spc="45" dirty="0">
                <a:solidFill>
                  <a:srgbClr val="FF0000"/>
                </a:solidFill>
                <a:latin typeface="Cambria"/>
                <a:cs typeface="Cambria"/>
              </a:rPr>
              <a:t>Instruction</a:t>
            </a:r>
            <a:r>
              <a:rPr sz="3600" b="0" spc="5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b="0" spc="315" dirty="0">
                <a:solidFill>
                  <a:srgbClr val="FF0000"/>
                </a:solidFill>
                <a:latin typeface="Cambria"/>
                <a:cs typeface="Cambria"/>
              </a:rPr>
              <a:t>Cycle</a:t>
            </a:r>
            <a:endParaRPr sz="36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6230" y="2107052"/>
            <a:ext cx="5104674" cy="393290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1975" y="106679"/>
            <a:ext cx="6696456" cy="64373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013" y="501853"/>
            <a:ext cx="29108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aseline="36265" dirty="0">
                <a:solidFill>
                  <a:srgbClr val="B86FB8"/>
                </a:solidFill>
              </a:rPr>
              <a:t>+</a:t>
            </a:r>
            <a:r>
              <a:rPr sz="5400" spc="-142" baseline="36265" dirty="0">
                <a:solidFill>
                  <a:srgbClr val="B86FB8"/>
                </a:solidFill>
              </a:rPr>
              <a:t> </a:t>
            </a:r>
            <a:r>
              <a:rPr sz="3600" b="0" spc="55" dirty="0">
                <a:solidFill>
                  <a:srgbClr val="FF0000"/>
                </a:solidFill>
                <a:latin typeface="Cambria"/>
                <a:cs typeface="Cambria"/>
              </a:rPr>
              <a:t>Fetch</a:t>
            </a:r>
            <a:r>
              <a:rPr sz="3600" b="0" spc="7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b="0" spc="315" dirty="0">
                <a:solidFill>
                  <a:srgbClr val="FF0000"/>
                </a:solidFill>
                <a:latin typeface="Cambria"/>
                <a:cs typeface="Cambria"/>
              </a:rPr>
              <a:t>Cycle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7392" y="1948637"/>
            <a:ext cx="4184650" cy="3880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2055"/>
              </a:lnSpc>
              <a:spcBef>
                <a:spcPts val="95"/>
              </a:spcBef>
              <a:buClr>
                <a:srgbClr val="663366"/>
              </a:buClr>
              <a:buSzPct val="73684"/>
              <a:buFont typeface="Wingdings"/>
              <a:buChar char=""/>
              <a:tabLst>
                <a:tab pos="241300" algn="l"/>
              </a:tabLst>
            </a:pP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Du</a:t>
            </a:r>
            <a:r>
              <a:rPr sz="1900" spc="65" dirty="0">
                <a:solidFill>
                  <a:srgbClr val="006FC0"/>
                </a:solidFill>
                <a:latin typeface="Cambria"/>
                <a:cs typeface="Cambria"/>
              </a:rPr>
              <a:t>r</a:t>
            </a:r>
            <a:r>
              <a:rPr sz="1900" spc="100" dirty="0">
                <a:solidFill>
                  <a:srgbClr val="006FC0"/>
                </a:solidFill>
                <a:latin typeface="Cambria"/>
                <a:cs typeface="Cambria"/>
              </a:rPr>
              <a:t>ing</a:t>
            </a:r>
            <a:r>
              <a:rPr sz="19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-15" dirty="0">
                <a:solidFill>
                  <a:srgbClr val="006FC0"/>
                </a:solidFill>
                <a:latin typeface="Cambria"/>
                <a:cs typeface="Cambria"/>
              </a:rPr>
              <a:t>th</a:t>
            </a:r>
            <a:r>
              <a:rPr sz="1900" spc="160" dirty="0">
                <a:solidFill>
                  <a:srgbClr val="006FC0"/>
                </a:solidFill>
                <a:latin typeface="Cambria"/>
                <a:cs typeface="Cambria"/>
              </a:rPr>
              <a:t>e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15" dirty="0">
                <a:solidFill>
                  <a:srgbClr val="006FC0"/>
                </a:solidFill>
                <a:latin typeface="Cambria"/>
                <a:cs typeface="Cambria"/>
              </a:rPr>
              <a:t>f</a:t>
            </a:r>
            <a:r>
              <a:rPr sz="1900" spc="45" dirty="0">
                <a:solidFill>
                  <a:srgbClr val="006FC0"/>
                </a:solidFill>
                <a:latin typeface="Cambria"/>
                <a:cs typeface="Cambria"/>
              </a:rPr>
              <a:t>e</a:t>
            </a:r>
            <a:r>
              <a:rPr sz="1900" spc="40" dirty="0">
                <a:solidFill>
                  <a:srgbClr val="006FC0"/>
                </a:solidFill>
                <a:latin typeface="Cambria"/>
                <a:cs typeface="Cambria"/>
              </a:rPr>
              <a:t>t</a:t>
            </a:r>
            <a:r>
              <a:rPr sz="1900" spc="95" dirty="0">
                <a:solidFill>
                  <a:srgbClr val="006FC0"/>
                </a:solidFill>
                <a:latin typeface="Cambria"/>
                <a:cs typeface="Cambria"/>
              </a:rPr>
              <a:t>ch</a:t>
            </a:r>
            <a:r>
              <a:rPr sz="19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120" dirty="0">
                <a:solidFill>
                  <a:srgbClr val="006FC0"/>
                </a:solidFill>
                <a:latin typeface="Cambria"/>
                <a:cs typeface="Cambria"/>
              </a:rPr>
              <a:t>c</a:t>
            </a:r>
            <a:r>
              <a:rPr sz="1900" spc="130" dirty="0">
                <a:solidFill>
                  <a:srgbClr val="006FC0"/>
                </a:solidFill>
                <a:latin typeface="Cambria"/>
                <a:cs typeface="Cambria"/>
              </a:rPr>
              <a:t>y</a:t>
            </a:r>
            <a:r>
              <a:rPr sz="1900" spc="114" dirty="0">
                <a:solidFill>
                  <a:srgbClr val="006FC0"/>
                </a:solidFill>
                <a:latin typeface="Cambria"/>
                <a:cs typeface="Cambria"/>
              </a:rPr>
              <a:t>c</a:t>
            </a:r>
            <a:r>
              <a:rPr sz="1900" spc="60" dirty="0">
                <a:solidFill>
                  <a:srgbClr val="006FC0"/>
                </a:solidFill>
                <a:latin typeface="Cambria"/>
                <a:cs typeface="Cambria"/>
              </a:rPr>
              <a:t>l</a:t>
            </a:r>
            <a:r>
              <a:rPr sz="1900" spc="125" dirty="0">
                <a:solidFill>
                  <a:srgbClr val="006FC0"/>
                </a:solidFill>
                <a:latin typeface="Cambria"/>
                <a:cs typeface="Cambria"/>
              </a:rPr>
              <a:t>e</a:t>
            </a:r>
            <a:r>
              <a:rPr sz="1900" spc="160" dirty="0">
                <a:solidFill>
                  <a:srgbClr val="006FC0"/>
                </a:solidFill>
                <a:latin typeface="Cambria"/>
                <a:cs typeface="Cambria"/>
              </a:rPr>
              <a:t>,</a:t>
            </a:r>
            <a:r>
              <a:rPr sz="1900" spc="-10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50" dirty="0">
                <a:solidFill>
                  <a:srgbClr val="006FC0"/>
                </a:solidFill>
                <a:latin typeface="Cambria"/>
                <a:cs typeface="Cambria"/>
              </a:rPr>
              <a:t>an</a:t>
            </a:r>
            <a:endParaRPr sz="1900">
              <a:latin typeface="Cambria"/>
              <a:cs typeface="Cambria"/>
            </a:endParaRPr>
          </a:p>
          <a:p>
            <a:pPr marL="241300">
              <a:lnSpc>
                <a:spcPts val="2055"/>
              </a:lnSpc>
            </a:pPr>
            <a:r>
              <a:rPr sz="1900" spc="25" dirty="0">
                <a:solidFill>
                  <a:srgbClr val="006FC0"/>
                </a:solidFill>
                <a:latin typeface="Cambria"/>
                <a:cs typeface="Cambria"/>
              </a:rPr>
              <a:t>instruction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35" dirty="0">
                <a:solidFill>
                  <a:srgbClr val="006FC0"/>
                </a:solidFill>
                <a:latin typeface="Cambria"/>
                <a:cs typeface="Cambria"/>
              </a:rPr>
              <a:t>is</a:t>
            </a:r>
            <a:r>
              <a:rPr sz="19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65" dirty="0">
                <a:solidFill>
                  <a:srgbClr val="006FC0"/>
                </a:solidFill>
                <a:latin typeface="Cambria"/>
                <a:cs typeface="Cambria"/>
              </a:rPr>
              <a:t>read</a:t>
            </a:r>
            <a:r>
              <a:rPr sz="19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5" dirty="0">
                <a:solidFill>
                  <a:srgbClr val="006FC0"/>
                </a:solidFill>
                <a:latin typeface="Cambria"/>
                <a:cs typeface="Cambria"/>
              </a:rPr>
              <a:t>from</a:t>
            </a:r>
            <a:r>
              <a:rPr sz="19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65" dirty="0">
                <a:solidFill>
                  <a:srgbClr val="006FC0"/>
                </a:solidFill>
                <a:latin typeface="Cambria"/>
                <a:cs typeface="Cambria"/>
              </a:rPr>
              <a:t>memory.</a:t>
            </a:r>
            <a:endParaRPr sz="19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00">
              <a:latin typeface="Cambria"/>
              <a:cs typeface="Cambria"/>
            </a:endParaRPr>
          </a:p>
          <a:p>
            <a:pPr marL="241300" marR="127635" indent="-228600">
              <a:lnSpc>
                <a:spcPct val="80000"/>
              </a:lnSpc>
              <a:spcBef>
                <a:spcPts val="5"/>
              </a:spcBef>
              <a:buClr>
                <a:srgbClr val="663366"/>
              </a:buClr>
              <a:buSzPct val="73684"/>
              <a:buFont typeface="Wingdings"/>
              <a:buChar char=""/>
              <a:tabLst>
                <a:tab pos="241300" algn="l"/>
              </a:tabLst>
            </a:pP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19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185" dirty="0">
                <a:solidFill>
                  <a:srgbClr val="006FC0"/>
                </a:solidFill>
                <a:latin typeface="Cambria"/>
                <a:cs typeface="Cambria"/>
              </a:rPr>
              <a:t>PC</a:t>
            </a:r>
            <a:r>
              <a:rPr sz="1900" spc="45" dirty="0">
                <a:solidFill>
                  <a:srgbClr val="006FC0"/>
                </a:solidFill>
                <a:latin typeface="Cambria"/>
                <a:cs typeface="Cambria"/>
              </a:rPr>
              <a:t> contains</a:t>
            </a:r>
            <a:r>
              <a:rPr sz="19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40" dirty="0">
                <a:solidFill>
                  <a:srgbClr val="006FC0"/>
                </a:solidFill>
                <a:latin typeface="Cambria"/>
                <a:cs typeface="Cambria"/>
              </a:rPr>
              <a:t>the </a:t>
            </a:r>
            <a:r>
              <a:rPr sz="1900" spc="70" dirty="0">
                <a:solidFill>
                  <a:srgbClr val="006FC0"/>
                </a:solidFill>
                <a:latin typeface="Cambria"/>
                <a:cs typeface="Cambria"/>
              </a:rPr>
              <a:t>address </a:t>
            </a:r>
            <a:r>
              <a:rPr sz="1900" spc="25" dirty="0">
                <a:solidFill>
                  <a:srgbClr val="006FC0"/>
                </a:solidFill>
                <a:latin typeface="Cambria"/>
                <a:cs typeface="Cambria"/>
              </a:rPr>
              <a:t>of</a:t>
            </a:r>
            <a:r>
              <a:rPr sz="19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40" dirty="0">
                <a:solidFill>
                  <a:srgbClr val="006FC0"/>
                </a:solidFill>
                <a:latin typeface="Cambria"/>
                <a:cs typeface="Cambria"/>
              </a:rPr>
              <a:t>the </a:t>
            </a:r>
            <a:r>
              <a:rPr sz="1900" spc="-40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next </a:t>
            </a:r>
            <a:r>
              <a:rPr sz="1900" spc="25" dirty="0">
                <a:solidFill>
                  <a:srgbClr val="006FC0"/>
                </a:solidFill>
                <a:latin typeface="Cambria"/>
                <a:cs typeface="Cambria"/>
              </a:rPr>
              <a:t>instruction</a:t>
            </a:r>
            <a:r>
              <a:rPr sz="19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006FC0"/>
                </a:solidFill>
                <a:latin typeface="Cambria"/>
                <a:cs typeface="Cambria"/>
              </a:rPr>
              <a:t>to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170" dirty="0">
                <a:solidFill>
                  <a:srgbClr val="006FC0"/>
                </a:solidFill>
                <a:latin typeface="Cambria"/>
                <a:cs typeface="Cambria"/>
              </a:rPr>
              <a:t>be</a:t>
            </a:r>
            <a:r>
              <a:rPr sz="19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90" dirty="0">
                <a:solidFill>
                  <a:srgbClr val="006FC0"/>
                </a:solidFill>
                <a:latin typeface="Cambria"/>
                <a:cs typeface="Cambria"/>
              </a:rPr>
              <a:t>fetched.</a:t>
            </a:r>
            <a:endParaRPr sz="1900">
              <a:latin typeface="Cambria"/>
              <a:cs typeface="Cambria"/>
            </a:endParaRPr>
          </a:p>
          <a:p>
            <a:pPr marL="241300" marR="219075" indent="-228600">
              <a:lnSpc>
                <a:spcPts val="1830"/>
              </a:lnSpc>
              <a:spcBef>
                <a:spcPts val="1970"/>
              </a:spcBef>
              <a:buClr>
                <a:srgbClr val="663366"/>
              </a:buClr>
              <a:buSzPct val="73684"/>
              <a:buFont typeface="Wingdings"/>
              <a:buChar char=""/>
              <a:tabLst>
                <a:tab pos="241300" algn="l"/>
              </a:tabLst>
            </a:pPr>
            <a:r>
              <a:rPr sz="1900" spc="20" dirty="0">
                <a:solidFill>
                  <a:srgbClr val="006FC0"/>
                </a:solidFill>
                <a:latin typeface="Cambria"/>
                <a:cs typeface="Cambria"/>
              </a:rPr>
              <a:t>This</a:t>
            </a:r>
            <a:r>
              <a:rPr sz="19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70" dirty="0">
                <a:solidFill>
                  <a:srgbClr val="006FC0"/>
                </a:solidFill>
                <a:latin typeface="Cambria"/>
                <a:cs typeface="Cambria"/>
              </a:rPr>
              <a:t>address</a:t>
            </a:r>
            <a:r>
              <a:rPr sz="19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35" dirty="0">
                <a:solidFill>
                  <a:srgbClr val="006FC0"/>
                </a:solidFill>
                <a:latin typeface="Cambria"/>
                <a:cs typeface="Cambria"/>
              </a:rPr>
              <a:t>is</a:t>
            </a:r>
            <a:r>
              <a:rPr sz="19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75" dirty="0">
                <a:solidFill>
                  <a:srgbClr val="006FC0"/>
                </a:solidFill>
                <a:latin typeface="Cambria"/>
                <a:cs typeface="Cambria"/>
              </a:rPr>
              <a:t>moved</a:t>
            </a:r>
            <a:r>
              <a:rPr sz="19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006FC0"/>
                </a:solidFill>
                <a:latin typeface="Cambria"/>
                <a:cs typeface="Cambria"/>
              </a:rPr>
              <a:t>to</a:t>
            </a:r>
            <a:r>
              <a:rPr sz="19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40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19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65" dirty="0">
                <a:solidFill>
                  <a:srgbClr val="006FC0"/>
                </a:solidFill>
                <a:latin typeface="Cambria"/>
                <a:cs typeface="Cambria"/>
              </a:rPr>
              <a:t>MAR </a:t>
            </a:r>
            <a:r>
              <a:rPr sz="1900" spc="-40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80" dirty="0">
                <a:solidFill>
                  <a:srgbClr val="006FC0"/>
                </a:solidFill>
                <a:latin typeface="Cambria"/>
                <a:cs typeface="Cambria"/>
              </a:rPr>
              <a:t>and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110" dirty="0">
                <a:solidFill>
                  <a:srgbClr val="006FC0"/>
                </a:solidFill>
                <a:latin typeface="Cambria"/>
                <a:cs typeface="Cambria"/>
              </a:rPr>
              <a:t>placed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45" dirty="0">
                <a:solidFill>
                  <a:srgbClr val="006FC0"/>
                </a:solidFill>
                <a:latin typeface="Cambria"/>
                <a:cs typeface="Cambria"/>
              </a:rPr>
              <a:t>on</a:t>
            </a:r>
            <a:r>
              <a:rPr sz="19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40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19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70" dirty="0">
                <a:solidFill>
                  <a:srgbClr val="006FC0"/>
                </a:solidFill>
                <a:latin typeface="Cambria"/>
                <a:cs typeface="Cambria"/>
              </a:rPr>
              <a:t>address</a:t>
            </a:r>
            <a:r>
              <a:rPr sz="19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95" dirty="0">
                <a:solidFill>
                  <a:srgbClr val="006FC0"/>
                </a:solidFill>
                <a:latin typeface="Cambria"/>
                <a:cs typeface="Cambria"/>
              </a:rPr>
              <a:t>bus.</a:t>
            </a:r>
            <a:endParaRPr sz="19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663366"/>
              </a:buClr>
              <a:buFont typeface="Wingdings"/>
              <a:buChar char=""/>
            </a:pPr>
            <a:endParaRPr sz="1700">
              <a:latin typeface="Cambria"/>
              <a:cs typeface="Cambria"/>
            </a:endParaRPr>
          </a:p>
          <a:p>
            <a:pPr marL="241300" marR="5080" indent="-228600">
              <a:lnSpc>
                <a:spcPts val="1820"/>
              </a:lnSpc>
              <a:buClr>
                <a:srgbClr val="663366"/>
              </a:buClr>
              <a:buSzPct val="73684"/>
              <a:buFont typeface="Wingdings"/>
              <a:buChar char=""/>
              <a:tabLst>
                <a:tab pos="241300" algn="l"/>
              </a:tabLst>
            </a:pP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The </a:t>
            </a:r>
            <a:r>
              <a:rPr sz="1900" spc="30" dirty="0">
                <a:solidFill>
                  <a:srgbClr val="006FC0"/>
                </a:solidFill>
                <a:latin typeface="Cambria"/>
                <a:cs typeface="Cambria"/>
              </a:rPr>
              <a:t>control</a:t>
            </a:r>
            <a:r>
              <a:rPr sz="19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-5" dirty="0">
                <a:solidFill>
                  <a:srgbClr val="006FC0"/>
                </a:solidFill>
                <a:latin typeface="Cambria"/>
                <a:cs typeface="Cambria"/>
              </a:rPr>
              <a:t>unit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45" dirty="0">
                <a:solidFill>
                  <a:srgbClr val="006FC0"/>
                </a:solidFill>
                <a:latin typeface="Cambria"/>
                <a:cs typeface="Cambria"/>
              </a:rPr>
              <a:t>requests</a:t>
            </a:r>
            <a:r>
              <a:rPr sz="1900" spc="8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75" dirty="0">
                <a:solidFill>
                  <a:srgbClr val="006FC0"/>
                </a:solidFill>
                <a:latin typeface="Cambria"/>
                <a:cs typeface="Cambria"/>
              </a:rPr>
              <a:t>a</a:t>
            </a:r>
            <a:r>
              <a:rPr sz="19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80" dirty="0">
                <a:solidFill>
                  <a:srgbClr val="006FC0"/>
                </a:solidFill>
                <a:latin typeface="Cambria"/>
                <a:cs typeface="Cambria"/>
              </a:rPr>
              <a:t>memory </a:t>
            </a:r>
            <a:r>
              <a:rPr sz="1900" spc="-40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85" dirty="0">
                <a:solidFill>
                  <a:srgbClr val="006FC0"/>
                </a:solidFill>
                <a:latin typeface="Cambria"/>
                <a:cs typeface="Cambria"/>
              </a:rPr>
              <a:t>read,</a:t>
            </a:r>
            <a:r>
              <a:rPr sz="1900" spc="-11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80" dirty="0">
                <a:solidFill>
                  <a:srgbClr val="006FC0"/>
                </a:solidFill>
                <a:latin typeface="Cambria"/>
                <a:cs typeface="Cambria"/>
              </a:rPr>
              <a:t>and</a:t>
            </a:r>
            <a:r>
              <a:rPr sz="19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40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10" dirty="0">
                <a:solidFill>
                  <a:srgbClr val="006FC0"/>
                </a:solidFill>
                <a:latin typeface="Cambria"/>
                <a:cs typeface="Cambria"/>
              </a:rPr>
              <a:t>result</a:t>
            </a:r>
            <a:r>
              <a:rPr sz="19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35" dirty="0">
                <a:solidFill>
                  <a:srgbClr val="006FC0"/>
                </a:solidFill>
                <a:latin typeface="Cambria"/>
                <a:cs typeface="Cambria"/>
              </a:rPr>
              <a:t>is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110" dirty="0">
                <a:solidFill>
                  <a:srgbClr val="006FC0"/>
                </a:solidFill>
                <a:latin typeface="Cambria"/>
                <a:cs typeface="Cambria"/>
              </a:rPr>
              <a:t>placed</a:t>
            </a:r>
            <a:r>
              <a:rPr sz="19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45" dirty="0">
                <a:solidFill>
                  <a:srgbClr val="006FC0"/>
                </a:solidFill>
                <a:latin typeface="Cambria"/>
                <a:cs typeface="Cambria"/>
              </a:rPr>
              <a:t>on</a:t>
            </a:r>
            <a:r>
              <a:rPr sz="19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40" dirty="0">
                <a:solidFill>
                  <a:srgbClr val="006FC0"/>
                </a:solidFill>
                <a:latin typeface="Cambria"/>
                <a:cs typeface="Cambria"/>
              </a:rPr>
              <a:t>the </a:t>
            </a:r>
            <a:r>
              <a:rPr sz="1900" spc="-40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data </a:t>
            </a:r>
            <a:r>
              <a:rPr sz="1900" spc="75" dirty="0">
                <a:solidFill>
                  <a:srgbClr val="006FC0"/>
                </a:solidFill>
                <a:latin typeface="Cambria"/>
                <a:cs typeface="Cambria"/>
              </a:rPr>
              <a:t>bus </a:t>
            </a:r>
            <a:r>
              <a:rPr sz="1900" spc="80" dirty="0">
                <a:solidFill>
                  <a:srgbClr val="006FC0"/>
                </a:solidFill>
                <a:latin typeface="Cambria"/>
                <a:cs typeface="Cambria"/>
              </a:rPr>
              <a:t>and </a:t>
            </a:r>
            <a:r>
              <a:rPr sz="1900" spc="110" dirty="0">
                <a:solidFill>
                  <a:srgbClr val="006FC0"/>
                </a:solidFill>
                <a:latin typeface="Cambria"/>
                <a:cs typeface="Cambria"/>
              </a:rPr>
              <a:t>copied </a:t>
            </a:r>
            <a:r>
              <a:rPr sz="1900" spc="15" dirty="0">
                <a:solidFill>
                  <a:srgbClr val="006FC0"/>
                </a:solidFill>
                <a:latin typeface="Cambria"/>
                <a:cs typeface="Cambria"/>
              </a:rPr>
              <a:t>into </a:t>
            </a:r>
            <a:r>
              <a:rPr sz="1900" spc="40" dirty="0">
                <a:solidFill>
                  <a:srgbClr val="006FC0"/>
                </a:solidFill>
                <a:latin typeface="Cambria"/>
                <a:cs typeface="Cambria"/>
              </a:rPr>
              <a:t>the </a:t>
            </a:r>
            <a:r>
              <a:rPr sz="1900" spc="5" dirty="0">
                <a:solidFill>
                  <a:srgbClr val="006FC0"/>
                </a:solidFill>
                <a:latin typeface="Cambria"/>
                <a:cs typeface="Cambria"/>
              </a:rPr>
              <a:t>MBR </a:t>
            </a:r>
            <a:r>
              <a:rPr sz="1900" spc="1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80" dirty="0">
                <a:solidFill>
                  <a:srgbClr val="006FC0"/>
                </a:solidFill>
                <a:latin typeface="Cambria"/>
                <a:cs typeface="Cambria"/>
              </a:rPr>
              <a:t>and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35" dirty="0">
                <a:solidFill>
                  <a:srgbClr val="006FC0"/>
                </a:solidFill>
                <a:latin typeface="Cambria"/>
                <a:cs typeface="Cambria"/>
              </a:rPr>
              <a:t>then</a:t>
            </a:r>
            <a:r>
              <a:rPr sz="19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75" dirty="0">
                <a:solidFill>
                  <a:srgbClr val="006FC0"/>
                </a:solidFill>
                <a:latin typeface="Cambria"/>
                <a:cs typeface="Cambria"/>
              </a:rPr>
              <a:t>moved</a:t>
            </a:r>
            <a:r>
              <a:rPr sz="19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006FC0"/>
                </a:solidFill>
                <a:latin typeface="Cambria"/>
                <a:cs typeface="Cambria"/>
              </a:rPr>
              <a:t>to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40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19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30" dirty="0">
                <a:solidFill>
                  <a:srgbClr val="006FC0"/>
                </a:solidFill>
                <a:latin typeface="Cambria"/>
                <a:cs typeface="Cambria"/>
              </a:rPr>
              <a:t>IR.</a:t>
            </a:r>
            <a:endParaRPr sz="19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663366"/>
              </a:buClr>
              <a:buFont typeface="Wingdings"/>
              <a:buChar char=""/>
            </a:pPr>
            <a:endParaRPr sz="1700">
              <a:latin typeface="Cambria"/>
              <a:cs typeface="Cambria"/>
            </a:endParaRPr>
          </a:p>
          <a:p>
            <a:pPr marL="241300" marR="17780" indent="-228600">
              <a:lnSpc>
                <a:spcPct val="80000"/>
              </a:lnSpc>
              <a:buClr>
                <a:srgbClr val="663366"/>
              </a:buClr>
              <a:buSzPct val="73684"/>
              <a:buFont typeface="Wingdings"/>
              <a:buChar char=""/>
              <a:tabLst>
                <a:tab pos="241300" algn="l"/>
              </a:tabLst>
            </a:pPr>
            <a:r>
              <a:rPr sz="1900" spc="95" dirty="0">
                <a:solidFill>
                  <a:srgbClr val="006FC0"/>
                </a:solidFill>
                <a:latin typeface="Cambria"/>
                <a:cs typeface="Cambria"/>
              </a:rPr>
              <a:t>Mea</a:t>
            </a:r>
            <a:r>
              <a:rPr sz="1900" spc="90" dirty="0">
                <a:solidFill>
                  <a:srgbClr val="006FC0"/>
                </a:solidFill>
                <a:latin typeface="Cambria"/>
                <a:cs typeface="Cambria"/>
              </a:rPr>
              <a:t>n</a:t>
            </a:r>
            <a:r>
              <a:rPr sz="1900" spc="-45" dirty="0">
                <a:solidFill>
                  <a:srgbClr val="006FC0"/>
                </a:solidFill>
                <a:latin typeface="Cambria"/>
                <a:cs typeface="Cambria"/>
              </a:rPr>
              <a:t>w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hil</a:t>
            </a:r>
            <a:r>
              <a:rPr sz="1900" spc="50" dirty="0">
                <a:solidFill>
                  <a:srgbClr val="006FC0"/>
                </a:solidFill>
                <a:latin typeface="Cambria"/>
                <a:cs typeface="Cambria"/>
              </a:rPr>
              <a:t>e</a:t>
            </a:r>
            <a:r>
              <a:rPr sz="1900" spc="160" dirty="0">
                <a:solidFill>
                  <a:srgbClr val="006FC0"/>
                </a:solidFill>
                <a:latin typeface="Cambria"/>
                <a:cs typeface="Cambria"/>
              </a:rPr>
              <a:t>,</a:t>
            </a:r>
            <a:r>
              <a:rPr sz="1900" spc="-12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-15" dirty="0">
                <a:solidFill>
                  <a:srgbClr val="006FC0"/>
                </a:solidFill>
                <a:latin typeface="Cambria"/>
                <a:cs typeface="Cambria"/>
              </a:rPr>
              <a:t>th</a:t>
            </a:r>
            <a:r>
              <a:rPr sz="1900" spc="160" dirty="0">
                <a:solidFill>
                  <a:srgbClr val="006FC0"/>
                </a:solidFill>
                <a:latin typeface="Cambria"/>
                <a:cs typeface="Cambria"/>
              </a:rPr>
              <a:t>e</a:t>
            </a:r>
            <a:r>
              <a:rPr sz="19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185" dirty="0">
                <a:solidFill>
                  <a:srgbClr val="006FC0"/>
                </a:solidFill>
                <a:latin typeface="Cambria"/>
                <a:cs typeface="Cambria"/>
              </a:rPr>
              <a:t>PC</a:t>
            </a:r>
            <a:r>
              <a:rPr sz="19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35" dirty="0">
                <a:solidFill>
                  <a:srgbClr val="006FC0"/>
                </a:solidFill>
                <a:latin typeface="Cambria"/>
                <a:cs typeface="Cambria"/>
              </a:rPr>
              <a:t>is</a:t>
            </a:r>
            <a:r>
              <a:rPr sz="1900" spc="50" dirty="0">
                <a:solidFill>
                  <a:srgbClr val="006FC0"/>
                </a:solidFill>
                <a:latin typeface="Cambria"/>
                <a:cs typeface="Cambria"/>
              </a:rPr>
              <a:t> inc</a:t>
            </a:r>
            <a:r>
              <a:rPr sz="1900" spc="-45" dirty="0">
                <a:solidFill>
                  <a:srgbClr val="006FC0"/>
                </a:solidFill>
                <a:latin typeface="Cambria"/>
                <a:cs typeface="Cambria"/>
              </a:rPr>
              <a:t>r</a:t>
            </a:r>
            <a:r>
              <a:rPr sz="1900" spc="75" dirty="0">
                <a:solidFill>
                  <a:srgbClr val="006FC0"/>
                </a:solidFill>
                <a:latin typeface="Cambria"/>
                <a:cs typeface="Cambria"/>
              </a:rPr>
              <a:t>e</a:t>
            </a:r>
            <a:r>
              <a:rPr sz="1900" spc="140" dirty="0">
                <a:solidFill>
                  <a:srgbClr val="006FC0"/>
                </a:solidFill>
                <a:latin typeface="Cambria"/>
                <a:cs typeface="Cambria"/>
              </a:rPr>
              <a:t>m</a:t>
            </a:r>
            <a:r>
              <a:rPr sz="1900" spc="80" dirty="0">
                <a:solidFill>
                  <a:srgbClr val="006FC0"/>
                </a:solidFill>
                <a:latin typeface="Cambria"/>
                <a:cs typeface="Cambria"/>
              </a:rPr>
              <a:t>e</a:t>
            </a:r>
            <a:r>
              <a:rPr sz="1900" spc="100" dirty="0">
                <a:solidFill>
                  <a:srgbClr val="006FC0"/>
                </a:solidFill>
                <a:latin typeface="Cambria"/>
                <a:cs typeface="Cambria"/>
              </a:rPr>
              <a:t>n</a:t>
            </a:r>
            <a:r>
              <a:rPr sz="1900" spc="35" dirty="0">
                <a:solidFill>
                  <a:srgbClr val="006FC0"/>
                </a:solidFill>
                <a:latin typeface="Cambria"/>
                <a:cs typeface="Cambria"/>
              </a:rPr>
              <a:t>t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e</a:t>
            </a:r>
            <a:r>
              <a:rPr sz="1900" spc="75" dirty="0">
                <a:solidFill>
                  <a:srgbClr val="006FC0"/>
                </a:solidFill>
                <a:latin typeface="Cambria"/>
                <a:cs typeface="Cambria"/>
              </a:rPr>
              <a:t>d  </a:t>
            </a:r>
            <a:r>
              <a:rPr sz="1900" spc="105" dirty="0">
                <a:solidFill>
                  <a:srgbClr val="006FC0"/>
                </a:solidFill>
                <a:latin typeface="Cambria"/>
                <a:cs typeface="Cambria"/>
              </a:rPr>
              <a:t>b</a:t>
            </a:r>
            <a:r>
              <a:rPr sz="1900" spc="110" dirty="0">
                <a:solidFill>
                  <a:srgbClr val="006FC0"/>
                </a:solidFill>
                <a:latin typeface="Cambria"/>
                <a:cs typeface="Cambria"/>
              </a:rPr>
              <a:t>y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65" dirty="0">
                <a:solidFill>
                  <a:srgbClr val="006FC0"/>
                </a:solidFill>
                <a:latin typeface="Cambria"/>
                <a:cs typeface="Cambria"/>
              </a:rPr>
              <a:t>1,</a:t>
            </a:r>
            <a:r>
              <a:rPr sz="1900" spc="-10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75" dirty="0">
                <a:solidFill>
                  <a:srgbClr val="006FC0"/>
                </a:solidFill>
                <a:latin typeface="Cambria"/>
                <a:cs typeface="Cambria"/>
              </a:rPr>
              <a:t>p</a:t>
            </a:r>
            <a:r>
              <a:rPr sz="1900" spc="-40" dirty="0">
                <a:solidFill>
                  <a:srgbClr val="006FC0"/>
                </a:solidFill>
                <a:latin typeface="Cambria"/>
                <a:cs typeface="Cambria"/>
              </a:rPr>
              <a:t>r</a:t>
            </a:r>
            <a:r>
              <a:rPr sz="1900" spc="125" dirty="0">
                <a:solidFill>
                  <a:srgbClr val="006FC0"/>
                </a:solidFill>
                <a:latin typeface="Cambria"/>
                <a:cs typeface="Cambria"/>
              </a:rPr>
              <a:t>e</a:t>
            </a:r>
            <a:r>
              <a:rPr sz="1900" spc="155" dirty="0">
                <a:solidFill>
                  <a:srgbClr val="006FC0"/>
                </a:solidFill>
                <a:latin typeface="Cambria"/>
                <a:cs typeface="Cambria"/>
              </a:rPr>
              <a:t>p</a:t>
            </a:r>
            <a:r>
              <a:rPr sz="1900" spc="45" dirty="0">
                <a:solidFill>
                  <a:srgbClr val="006FC0"/>
                </a:solidFill>
                <a:latin typeface="Cambria"/>
                <a:cs typeface="Cambria"/>
              </a:rPr>
              <a:t>a</a:t>
            </a:r>
            <a:r>
              <a:rPr sz="1900" spc="-15" dirty="0">
                <a:solidFill>
                  <a:srgbClr val="006FC0"/>
                </a:solidFill>
                <a:latin typeface="Cambria"/>
                <a:cs typeface="Cambria"/>
              </a:rPr>
              <a:t>r</a:t>
            </a:r>
            <a:r>
              <a:rPr sz="1900" spc="25" dirty="0">
                <a:solidFill>
                  <a:srgbClr val="006FC0"/>
                </a:solidFill>
                <a:latin typeface="Cambria"/>
                <a:cs typeface="Cambria"/>
              </a:rPr>
              <a:t>at</a:t>
            </a:r>
            <a:r>
              <a:rPr sz="1900" spc="35" dirty="0">
                <a:solidFill>
                  <a:srgbClr val="006FC0"/>
                </a:solidFill>
                <a:latin typeface="Cambria"/>
                <a:cs typeface="Cambria"/>
              </a:rPr>
              <a:t>o</a:t>
            </a:r>
            <a:r>
              <a:rPr sz="1900" spc="20" dirty="0">
                <a:solidFill>
                  <a:srgbClr val="006FC0"/>
                </a:solidFill>
                <a:latin typeface="Cambria"/>
                <a:cs typeface="Cambria"/>
              </a:rPr>
              <a:t>r</a:t>
            </a:r>
            <a:r>
              <a:rPr sz="1900" spc="110" dirty="0">
                <a:solidFill>
                  <a:srgbClr val="006FC0"/>
                </a:solidFill>
                <a:latin typeface="Cambria"/>
                <a:cs typeface="Cambria"/>
              </a:rPr>
              <a:t>y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5" dirty="0">
                <a:solidFill>
                  <a:srgbClr val="006FC0"/>
                </a:solidFill>
                <a:latin typeface="Cambria"/>
                <a:cs typeface="Cambria"/>
              </a:rPr>
              <a:t>f</a:t>
            </a:r>
            <a:r>
              <a:rPr sz="1900" spc="40" dirty="0">
                <a:solidFill>
                  <a:srgbClr val="006FC0"/>
                </a:solidFill>
                <a:latin typeface="Cambria"/>
                <a:cs typeface="Cambria"/>
              </a:rPr>
              <a:t>o</a:t>
            </a:r>
            <a:r>
              <a:rPr sz="1900" spc="35" dirty="0">
                <a:solidFill>
                  <a:srgbClr val="006FC0"/>
                </a:solidFill>
                <a:latin typeface="Cambria"/>
                <a:cs typeface="Cambria"/>
              </a:rPr>
              <a:t>r</a:t>
            </a:r>
            <a:r>
              <a:rPr sz="19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-15" dirty="0">
                <a:solidFill>
                  <a:srgbClr val="006FC0"/>
                </a:solidFill>
                <a:latin typeface="Cambria"/>
                <a:cs typeface="Cambria"/>
              </a:rPr>
              <a:t>th</a:t>
            </a:r>
            <a:r>
              <a:rPr sz="1900" spc="160" dirty="0">
                <a:solidFill>
                  <a:srgbClr val="006FC0"/>
                </a:solidFill>
                <a:latin typeface="Cambria"/>
                <a:cs typeface="Cambria"/>
              </a:rPr>
              <a:t>e</a:t>
            </a:r>
            <a:r>
              <a:rPr sz="19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90" dirty="0">
                <a:solidFill>
                  <a:srgbClr val="006FC0"/>
                </a:solidFill>
                <a:latin typeface="Cambria"/>
                <a:cs typeface="Cambria"/>
              </a:rPr>
              <a:t>n</a:t>
            </a:r>
            <a:r>
              <a:rPr sz="1900" spc="70" dirty="0">
                <a:solidFill>
                  <a:srgbClr val="006FC0"/>
                </a:solidFill>
                <a:latin typeface="Cambria"/>
                <a:cs typeface="Cambria"/>
              </a:rPr>
              <a:t>e</a:t>
            </a:r>
            <a:r>
              <a:rPr sz="1900" spc="25" dirty="0">
                <a:solidFill>
                  <a:srgbClr val="006FC0"/>
                </a:solidFill>
                <a:latin typeface="Cambria"/>
                <a:cs typeface="Cambria"/>
              </a:rPr>
              <a:t>xt</a:t>
            </a:r>
            <a:r>
              <a:rPr sz="19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15" dirty="0">
                <a:solidFill>
                  <a:srgbClr val="006FC0"/>
                </a:solidFill>
                <a:latin typeface="Cambria"/>
                <a:cs typeface="Cambria"/>
              </a:rPr>
              <a:t>f</a:t>
            </a:r>
            <a:r>
              <a:rPr sz="1900" spc="45" dirty="0">
                <a:solidFill>
                  <a:srgbClr val="006FC0"/>
                </a:solidFill>
                <a:latin typeface="Cambria"/>
                <a:cs typeface="Cambria"/>
              </a:rPr>
              <a:t>e</a:t>
            </a:r>
            <a:r>
              <a:rPr sz="1900" spc="40" dirty="0">
                <a:solidFill>
                  <a:srgbClr val="006FC0"/>
                </a:solidFill>
                <a:latin typeface="Cambria"/>
                <a:cs typeface="Cambria"/>
              </a:rPr>
              <a:t>t</a:t>
            </a:r>
            <a:r>
              <a:rPr sz="1900" spc="114" dirty="0">
                <a:solidFill>
                  <a:srgbClr val="006FC0"/>
                </a:solidFill>
                <a:latin typeface="Cambria"/>
                <a:cs typeface="Cambria"/>
              </a:rPr>
              <a:t>ch.</a:t>
            </a:r>
            <a:endParaRPr sz="19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09719" y="2327601"/>
            <a:ext cx="3969712" cy="344750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013" y="501853"/>
            <a:ext cx="34251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aseline="36265" dirty="0">
                <a:solidFill>
                  <a:srgbClr val="B86FB8"/>
                </a:solidFill>
              </a:rPr>
              <a:t>+</a:t>
            </a:r>
            <a:r>
              <a:rPr sz="5400" spc="-142" baseline="36265" dirty="0">
                <a:solidFill>
                  <a:srgbClr val="B86FB8"/>
                </a:solidFill>
              </a:rPr>
              <a:t> </a:t>
            </a:r>
            <a:r>
              <a:rPr sz="3600" b="0" spc="75" dirty="0">
                <a:solidFill>
                  <a:srgbClr val="FF0000"/>
                </a:solidFill>
                <a:latin typeface="Cambria"/>
                <a:cs typeface="Cambria"/>
              </a:rPr>
              <a:t>Indirect</a:t>
            </a:r>
            <a:r>
              <a:rPr sz="3600" b="0" spc="5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b="0" spc="315" dirty="0">
                <a:solidFill>
                  <a:srgbClr val="FF0000"/>
                </a:solidFill>
                <a:latin typeface="Cambria"/>
                <a:cs typeface="Cambria"/>
              </a:rPr>
              <a:t>Cycle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7392" y="1980641"/>
            <a:ext cx="3901440" cy="361378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41300" marR="24130" indent="-228600">
              <a:lnSpc>
                <a:spcPct val="90000"/>
              </a:lnSpc>
              <a:spcBef>
                <a:spcPts val="310"/>
              </a:spcBef>
              <a:buClr>
                <a:srgbClr val="663366"/>
              </a:buClr>
              <a:buSzPct val="73529"/>
              <a:buFont typeface="Wingdings"/>
              <a:buChar char=""/>
              <a:tabLst>
                <a:tab pos="241300" algn="l"/>
              </a:tabLst>
            </a:pPr>
            <a:r>
              <a:rPr sz="1700" spc="140" dirty="0">
                <a:solidFill>
                  <a:srgbClr val="006FC0"/>
                </a:solidFill>
                <a:latin typeface="Cambria"/>
                <a:cs typeface="Cambria"/>
              </a:rPr>
              <a:t>Once </a:t>
            </a:r>
            <a:r>
              <a:rPr sz="1700" spc="40" dirty="0">
                <a:solidFill>
                  <a:srgbClr val="006FC0"/>
                </a:solidFill>
                <a:latin typeface="Cambria"/>
                <a:cs typeface="Cambria"/>
              </a:rPr>
              <a:t>the </a:t>
            </a:r>
            <a:r>
              <a:rPr sz="1700" spc="55" dirty="0">
                <a:solidFill>
                  <a:srgbClr val="006FC0"/>
                </a:solidFill>
                <a:latin typeface="Cambria"/>
                <a:cs typeface="Cambria"/>
              </a:rPr>
              <a:t>fetch </a:t>
            </a:r>
            <a:r>
              <a:rPr sz="1700" spc="110" dirty="0">
                <a:solidFill>
                  <a:srgbClr val="006FC0"/>
                </a:solidFill>
                <a:latin typeface="Cambria"/>
                <a:cs typeface="Cambria"/>
              </a:rPr>
              <a:t>cycle </a:t>
            </a:r>
            <a:r>
              <a:rPr sz="1700" spc="30" dirty="0">
                <a:solidFill>
                  <a:srgbClr val="006FC0"/>
                </a:solidFill>
                <a:latin typeface="Cambria"/>
                <a:cs typeface="Cambria"/>
              </a:rPr>
              <a:t>is </a:t>
            </a:r>
            <a:r>
              <a:rPr sz="1700" spc="40" dirty="0">
                <a:solidFill>
                  <a:srgbClr val="006FC0"/>
                </a:solidFill>
                <a:latin typeface="Cambria"/>
                <a:cs typeface="Cambria"/>
              </a:rPr>
              <a:t>over, the </a:t>
            </a:r>
            <a:r>
              <a:rPr sz="17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25" dirty="0">
                <a:solidFill>
                  <a:srgbClr val="006FC0"/>
                </a:solidFill>
                <a:latin typeface="Cambria"/>
                <a:cs typeface="Cambria"/>
              </a:rPr>
              <a:t>control</a:t>
            </a:r>
            <a:r>
              <a:rPr sz="17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dirty="0">
                <a:solidFill>
                  <a:srgbClr val="006FC0"/>
                </a:solidFill>
                <a:latin typeface="Cambria"/>
                <a:cs typeface="Cambria"/>
              </a:rPr>
              <a:t>unit</a:t>
            </a:r>
            <a:r>
              <a:rPr sz="17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006FC0"/>
                </a:solidFill>
                <a:latin typeface="Cambria"/>
                <a:cs typeface="Cambria"/>
              </a:rPr>
              <a:t>examines</a:t>
            </a:r>
            <a:r>
              <a:rPr sz="17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17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006FC0"/>
                </a:solidFill>
                <a:latin typeface="Cambria"/>
                <a:cs typeface="Cambria"/>
              </a:rPr>
              <a:t>contents</a:t>
            </a:r>
            <a:r>
              <a:rPr sz="17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20" dirty="0">
                <a:solidFill>
                  <a:srgbClr val="006FC0"/>
                </a:solidFill>
                <a:latin typeface="Cambria"/>
                <a:cs typeface="Cambria"/>
              </a:rPr>
              <a:t>of </a:t>
            </a:r>
            <a:r>
              <a:rPr sz="1700" spc="-3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17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-30" dirty="0">
                <a:solidFill>
                  <a:srgbClr val="006FC0"/>
                </a:solidFill>
                <a:latin typeface="Cambria"/>
                <a:cs typeface="Cambria"/>
              </a:rPr>
              <a:t>IR</a:t>
            </a:r>
            <a:r>
              <a:rPr sz="17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5" dirty="0">
                <a:solidFill>
                  <a:srgbClr val="006FC0"/>
                </a:solidFill>
                <a:latin typeface="Cambria"/>
                <a:cs typeface="Cambria"/>
              </a:rPr>
              <a:t>to</a:t>
            </a:r>
            <a:r>
              <a:rPr sz="17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65" dirty="0">
                <a:solidFill>
                  <a:srgbClr val="006FC0"/>
                </a:solidFill>
                <a:latin typeface="Cambria"/>
                <a:cs typeface="Cambria"/>
              </a:rPr>
              <a:t>determine</a:t>
            </a:r>
            <a:r>
              <a:rPr sz="17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dirty="0">
                <a:solidFill>
                  <a:srgbClr val="006FC0"/>
                </a:solidFill>
                <a:latin typeface="Cambria"/>
                <a:cs typeface="Cambria"/>
              </a:rPr>
              <a:t>if</a:t>
            </a:r>
            <a:r>
              <a:rPr sz="17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-25" dirty="0">
                <a:solidFill>
                  <a:srgbClr val="006FC0"/>
                </a:solidFill>
                <a:latin typeface="Cambria"/>
                <a:cs typeface="Cambria"/>
              </a:rPr>
              <a:t>it</a:t>
            </a:r>
            <a:r>
              <a:rPr sz="17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006FC0"/>
                </a:solidFill>
                <a:latin typeface="Cambria"/>
                <a:cs typeface="Cambria"/>
              </a:rPr>
              <a:t>contains</a:t>
            </a:r>
            <a:r>
              <a:rPr sz="17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50" dirty="0">
                <a:solidFill>
                  <a:srgbClr val="006FC0"/>
                </a:solidFill>
                <a:latin typeface="Cambria"/>
                <a:cs typeface="Cambria"/>
              </a:rPr>
              <a:t>an </a:t>
            </a:r>
            <a:r>
              <a:rPr sz="17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65" dirty="0">
                <a:solidFill>
                  <a:srgbClr val="006FC0"/>
                </a:solidFill>
                <a:latin typeface="Cambria"/>
                <a:cs typeface="Cambria"/>
              </a:rPr>
              <a:t>operand specifier using </a:t>
            </a:r>
            <a:r>
              <a:rPr sz="1700" spc="35" dirty="0">
                <a:solidFill>
                  <a:srgbClr val="006FC0"/>
                </a:solidFill>
                <a:latin typeface="Cambria"/>
                <a:cs typeface="Cambria"/>
              </a:rPr>
              <a:t>indirect </a:t>
            </a:r>
            <a:r>
              <a:rPr sz="17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006FC0"/>
                </a:solidFill>
                <a:latin typeface="Cambria"/>
                <a:cs typeface="Cambria"/>
              </a:rPr>
              <a:t>addressing.</a:t>
            </a:r>
            <a:endParaRPr sz="17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663366"/>
              </a:buClr>
              <a:buFont typeface="Wingdings"/>
              <a:buChar char=""/>
            </a:pPr>
            <a:endParaRPr sz="15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buClr>
                <a:srgbClr val="663366"/>
              </a:buClr>
              <a:buSzPct val="73529"/>
              <a:buFont typeface="Wingdings"/>
              <a:buChar char=""/>
              <a:tabLst>
                <a:tab pos="241300" algn="l"/>
              </a:tabLst>
            </a:pPr>
            <a:r>
              <a:rPr sz="1700" spc="-30" dirty="0">
                <a:solidFill>
                  <a:srgbClr val="006FC0"/>
                </a:solidFill>
                <a:latin typeface="Cambria"/>
                <a:cs typeface="Cambria"/>
              </a:rPr>
              <a:t>I</a:t>
            </a:r>
            <a:r>
              <a:rPr sz="1700" spc="-20" dirty="0">
                <a:solidFill>
                  <a:srgbClr val="006FC0"/>
                </a:solidFill>
                <a:latin typeface="Cambria"/>
                <a:cs typeface="Cambria"/>
              </a:rPr>
              <a:t>f</a:t>
            </a:r>
            <a:r>
              <a:rPr sz="17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55" dirty="0">
                <a:solidFill>
                  <a:srgbClr val="006FC0"/>
                </a:solidFill>
                <a:latin typeface="Cambria"/>
                <a:cs typeface="Cambria"/>
              </a:rPr>
              <a:t>s</a:t>
            </a:r>
            <a:r>
              <a:rPr sz="1700" spc="-25" dirty="0">
                <a:solidFill>
                  <a:srgbClr val="006FC0"/>
                </a:solidFill>
                <a:latin typeface="Cambria"/>
                <a:cs typeface="Cambria"/>
              </a:rPr>
              <a:t>o</a:t>
            </a:r>
            <a:r>
              <a:rPr sz="1700" spc="145" dirty="0">
                <a:solidFill>
                  <a:srgbClr val="006FC0"/>
                </a:solidFill>
                <a:latin typeface="Cambria"/>
                <a:cs typeface="Cambria"/>
              </a:rPr>
              <a:t>,</a:t>
            </a:r>
            <a:r>
              <a:rPr sz="1700" spc="-9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50" dirty="0">
                <a:solidFill>
                  <a:srgbClr val="006FC0"/>
                </a:solidFill>
                <a:latin typeface="Cambria"/>
                <a:cs typeface="Cambria"/>
              </a:rPr>
              <a:t>an</a:t>
            </a:r>
            <a:r>
              <a:rPr sz="17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15" dirty="0">
                <a:solidFill>
                  <a:srgbClr val="006FC0"/>
                </a:solidFill>
                <a:latin typeface="Cambria"/>
                <a:cs typeface="Cambria"/>
              </a:rPr>
              <a:t>i</a:t>
            </a:r>
            <a:r>
              <a:rPr sz="1700" spc="65" dirty="0">
                <a:solidFill>
                  <a:srgbClr val="006FC0"/>
                </a:solidFill>
                <a:latin typeface="Cambria"/>
                <a:cs typeface="Cambria"/>
              </a:rPr>
              <a:t>nd</a:t>
            </a:r>
            <a:r>
              <a:rPr sz="1700" spc="25" dirty="0">
                <a:solidFill>
                  <a:srgbClr val="006FC0"/>
                </a:solidFill>
                <a:latin typeface="Cambria"/>
                <a:cs typeface="Cambria"/>
              </a:rPr>
              <a:t>i</a:t>
            </a:r>
            <a:r>
              <a:rPr sz="1700" spc="-85" dirty="0">
                <a:solidFill>
                  <a:srgbClr val="006FC0"/>
                </a:solidFill>
                <a:latin typeface="Cambria"/>
                <a:cs typeface="Cambria"/>
              </a:rPr>
              <a:t>r</a:t>
            </a:r>
            <a:r>
              <a:rPr sz="1700" spc="75" dirty="0">
                <a:solidFill>
                  <a:srgbClr val="006FC0"/>
                </a:solidFill>
                <a:latin typeface="Cambria"/>
                <a:cs typeface="Cambria"/>
              </a:rPr>
              <a:t>ec</a:t>
            </a:r>
            <a:r>
              <a:rPr sz="1700" spc="60" dirty="0">
                <a:solidFill>
                  <a:srgbClr val="006FC0"/>
                </a:solidFill>
                <a:latin typeface="Cambria"/>
                <a:cs typeface="Cambria"/>
              </a:rPr>
              <a:t>t </a:t>
            </a:r>
            <a:r>
              <a:rPr sz="1700" spc="110" dirty="0">
                <a:solidFill>
                  <a:srgbClr val="006FC0"/>
                </a:solidFill>
                <a:latin typeface="Cambria"/>
                <a:cs typeface="Cambria"/>
              </a:rPr>
              <a:t>cycle</a:t>
            </a:r>
            <a:r>
              <a:rPr sz="17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15" dirty="0">
                <a:solidFill>
                  <a:srgbClr val="006FC0"/>
                </a:solidFill>
                <a:latin typeface="Cambria"/>
                <a:cs typeface="Cambria"/>
              </a:rPr>
              <a:t>i</a:t>
            </a:r>
            <a:r>
              <a:rPr sz="1700" spc="50" dirty="0">
                <a:solidFill>
                  <a:srgbClr val="006FC0"/>
                </a:solidFill>
                <a:latin typeface="Cambria"/>
                <a:cs typeface="Cambria"/>
              </a:rPr>
              <a:t>s</a:t>
            </a:r>
            <a:r>
              <a:rPr sz="17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006FC0"/>
                </a:solidFill>
                <a:latin typeface="Cambria"/>
                <a:cs typeface="Cambria"/>
              </a:rPr>
              <a:t>per</a:t>
            </a:r>
            <a:r>
              <a:rPr sz="1700" spc="65" dirty="0">
                <a:solidFill>
                  <a:srgbClr val="006FC0"/>
                </a:solidFill>
                <a:latin typeface="Cambria"/>
                <a:cs typeface="Cambria"/>
              </a:rPr>
              <a:t>f</a:t>
            </a:r>
            <a:r>
              <a:rPr sz="1700" spc="40" dirty="0">
                <a:solidFill>
                  <a:srgbClr val="006FC0"/>
                </a:solidFill>
                <a:latin typeface="Cambria"/>
                <a:cs typeface="Cambria"/>
              </a:rPr>
              <a:t>o</a:t>
            </a:r>
            <a:r>
              <a:rPr sz="1700" spc="25" dirty="0">
                <a:solidFill>
                  <a:srgbClr val="006FC0"/>
                </a:solidFill>
                <a:latin typeface="Cambria"/>
                <a:cs typeface="Cambria"/>
              </a:rPr>
              <a:t>r</a:t>
            </a:r>
            <a:r>
              <a:rPr sz="1700" spc="110" dirty="0">
                <a:solidFill>
                  <a:srgbClr val="006FC0"/>
                </a:solidFill>
                <a:latin typeface="Cambria"/>
                <a:cs typeface="Cambria"/>
              </a:rPr>
              <a:t>med.</a:t>
            </a:r>
            <a:endParaRPr sz="17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663366"/>
              </a:buClr>
              <a:buFont typeface="Wingdings"/>
              <a:buChar char=""/>
            </a:pPr>
            <a:endParaRPr sz="1700">
              <a:latin typeface="Cambria"/>
              <a:cs typeface="Cambria"/>
            </a:endParaRPr>
          </a:p>
          <a:p>
            <a:pPr marL="241300" marR="10795" indent="-228600">
              <a:lnSpc>
                <a:spcPts val="1839"/>
              </a:lnSpc>
              <a:buClr>
                <a:srgbClr val="663366"/>
              </a:buClr>
              <a:buSzPct val="73529"/>
              <a:buFont typeface="Wingdings"/>
              <a:buChar char=""/>
              <a:tabLst>
                <a:tab pos="241300" algn="l"/>
              </a:tabLst>
            </a:pPr>
            <a:r>
              <a:rPr sz="1700" spc="55" dirty="0">
                <a:solidFill>
                  <a:srgbClr val="006FC0"/>
                </a:solidFill>
                <a:latin typeface="Cambria"/>
                <a:cs typeface="Cambria"/>
              </a:rPr>
              <a:t>The </a:t>
            </a:r>
            <a:r>
              <a:rPr sz="1700" spc="45" dirty="0">
                <a:solidFill>
                  <a:srgbClr val="006FC0"/>
                </a:solidFill>
                <a:latin typeface="Cambria"/>
                <a:cs typeface="Cambria"/>
              </a:rPr>
              <a:t>right- </a:t>
            </a:r>
            <a:r>
              <a:rPr sz="1700" spc="25" dirty="0">
                <a:solidFill>
                  <a:srgbClr val="006FC0"/>
                </a:solidFill>
                <a:latin typeface="Cambria"/>
                <a:cs typeface="Cambria"/>
              </a:rPr>
              <a:t>most </a:t>
            </a:r>
            <a:r>
              <a:rPr sz="1700" spc="65" dirty="0">
                <a:solidFill>
                  <a:srgbClr val="006FC0"/>
                </a:solidFill>
                <a:latin typeface="Cambria"/>
                <a:cs typeface="Cambria"/>
              </a:rPr>
              <a:t>N </a:t>
            </a:r>
            <a:r>
              <a:rPr sz="1700" spc="45" dirty="0">
                <a:solidFill>
                  <a:srgbClr val="006FC0"/>
                </a:solidFill>
                <a:latin typeface="Cambria"/>
                <a:cs typeface="Cambria"/>
              </a:rPr>
              <a:t>bits </a:t>
            </a:r>
            <a:r>
              <a:rPr sz="1700" spc="25" dirty="0">
                <a:solidFill>
                  <a:srgbClr val="006FC0"/>
                </a:solidFill>
                <a:latin typeface="Cambria"/>
                <a:cs typeface="Cambria"/>
              </a:rPr>
              <a:t>of </a:t>
            </a:r>
            <a:r>
              <a:rPr sz="1700" spc="40" dirty="0">
                <a:solidFill>
                  <a:srgbClr val="006FC0"/>
                </a:solidFill>
                <a:latin typeface="Cambria"/>
                <a:cs typeface="Cambria"/>
              </a:rPr>
              <a:t>the </a:t>
            </a:r>
            <a:r>
              <a:rPr sz="1700" spc="45" dirty="0">
                <a:solidFill>
                  <a:srgbClr val="006FC0"/>
                </a:solidFill>
                <a:latin typeface="Cambria"/>
                <a:cs typeface="Cambria"/>
              </a:rPr>
              <a:t>MBR, </a:t>
            </a:r>
            <a:r>
              <a:rPr sz="17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30" dirty="0">
                <a:solidFill>
                  <a:srgbClr val="006FC0"/>
                </a:solidFill>
                <a:latin typeface="Cambria"/>
                <a:cs typeface="Cambria"/>
              </a:rPr>
              <a:t>which </a:t>
            </a:r>
            <a:r>
              <a:rPr sz="1700" spc="40" dirty="0">
                <a:solidFill>
                  <a:srgbClr val="006FC0"/>
                </a:solidFill>
                <a:latin typeface="Cambria"/>
                <a:cs typeface="Cambria"/>
              </a:rPr>
              <a:t>contain the </a:t>
            </a:r>
            <a:r>
              <a:rPr sz="1700" spc="65" dirty="0">
                <a:solidFill>
                  <a:srgbClr val="006FC0"/>
                </a:solidFill>
                <a:latin typeface="Cambria"/>
                <a:cs typeface="Cambria"/>
              </a:rPr>
              <a:t>address reference, </a:t>
            </a:r>
            <a:r>
              <a:rPr sz="1700" spc="-3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006FC0"/>
                </a:solidFill>
                <a:latin typeface="Cambria"/>
                <a:cs typeface="Cambria"/>
              </a:rPr>
              <a:t>are</a:t>
            </a:r>
            <a:r>
              <a:rPr sz="17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35" dirty="0">
                <a:solidFill>
                  <a:srgbClr val="006FC0"/>
                </a:solidFill>
                <a:latin typeface="Cambria"/>
                <a:cs typeface="Cambria"/>
              </a:rPr>
              <a:t>transferred</a:t>
            </a:r>
            <a:r>
              <a:rPr sz="17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5" dirty="0">
                <a:solidFill>
                  <a:srgbClr val="006FC0"/>
                </a:solidFill>
                <a:latin typeface="Cambria"/>
                <a:cs typeface="Cambria"/>
              </a:rPr>
              <a:t>to</a:t>
            </a:r>
            <a:r>
              <a:rPr sz="17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17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85" dirty="0">
                <a:solidFill>
                  <a:srgbClr val="006FC0"/>
                </a:solidFill>
                <a:latin typeface="Cambria"/>
                <a:cs typeface="Cambria"/>
              </a:rPr>
              <a:t>MAR.</a:t>
            </a:r>
            <a:endParaRPr sz="17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663366"/>
              </a:buClr>
              <a:buFont typeface="Wingdings"/>
              <a:buChar char=""/>
            </a:pPr>
            <a:endParaRPr sz="1650">
              <a:latin typeface="Cambria"/>
              <a:cs typeface="Cambria"/>
            </a:endParaRPr>
          </a:p>
          <a:p>
            <a:pPr marL="241300" marR="5080" indent="-228600">
              <a:lnSpc>
                <a:spcPct val="90100"/>
              </a:lnSpc>
              <a:buClr>
                <a:srgbClr val="663366"/>
              </a:buClr>
              <a:buSzPct val="73529"/>
              <a:buFont typeface="Wingdings"/>
              <a:buChar char=""/>
              <a:tabLst>
                <a:tab pos="241300" algn="l"/>
              </a:tabLst>
            </a:pPr>
            <a:r>
              <a:rPr sz="1700" spc="45" dirty="0">
                <a:solidFill>
                  <a:srgbClr val="006FC0"/>
                </a:solidFill>
                <a:latin typeface="Cambria"/>
                <a:cs typeface="Cambria"/>
              </a:rPr>
              <a:t>Then</a:t>
            </a:r>
            <a:r>
              <a:rPr sz="17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17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25" dirty="0">
                <a:solidFill>
                  <a:srgbClr val="006FC0"/>
                </a:solidFill>
                <a:latin typeface="Cambria"/>
                <a:cs typeface="Cambria"/>
              </a:rPr>
              <a:t>control</a:t>
            </a:r>
            <a:r>
              <a:rPr sz="17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dirty="0">
                <a:solidFill>
                  <a:srgbClr val="006FC0"/>
                </a:solidFill>
                <a:latin typeface="Cambria"/>
                <a:cs typeface="Cambria"/>
              </a:rPr>
              <a:t>unit</a:t>
            </a:r>
            <a:r>
              <a:rPr sz="17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45" dirty="0">
                <a:solidFill>
                  <a:srgbClr val="006FC0"/>
                </a:solidFill>
                <a:latin typeface="Cambria"/>
                <a:cs typeface="Cambria"/>
              </a:rPr>
              <a:t>requests</a:t>
            </a:r>
            <a:r>
              <a:rPr sz="17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006FC0"/>
                </a:solidFill>
                <a:latin typeface="Cambria"/>
                <a:cs typeface="Cambria"/>
              </a:rPr>
              <a:t>a </a:t>
            </a:r>
            <a:r>
              <a:rPr sz="1700" spc="7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006FC0"/>
                </a:solidFill>
                <a:latin typeface="Cambria"/>
                <a:cs typeface="Cambria"/>
              </a:rPr>
              <a:t>memory </a:t>
            </a:r>
            <a:r>
              <a:rPr sz="1700" spc="80" dirty="0">
                <a:solidFill>
                  <a:srgbClr val="006FC0"/>
                </a:solidFill>
                <a:latin typeface="Cambria"/>
                <a:cs typeface="Cambria"/>
              </a:rPr>
              <a:t>read, </a:t>
            </a:r>
            <a:r>
              <a:rPr sz="1700" spc="5" dirty="0">
                <a:solidFill>
                  <a:srgbClr val="006FC0"/>
                </a:solidFill>
                <a:latin typeface="Cambria"/>
                <a:cs typeface="Cambria"/>
              </a:rPr>
              <a:t>to </a:t>
            </a:r>
            <a:r>
              <a:rPr sz="1700" spc="90" dirty="0">
                <a:solidFill>
                  <a:srgbClr val="006FC0"/>
                </a:solidFill>
                <a:latin typeface="Cambria"/>
                <a:cs typeface="Cambria"/>
              </a:rPr>
              <a:t>get </a:t>
            </a:r>
            <a:r>
              <a:rPr sz="1700" spc="40" dirty="0">
                <a:solidFill>
                  <a:srgbClr val="006FC0"/>
                </a:solidFill>
                <a:latin typeface="Cambria"/>
                <a:cs typeface="Cambria"/>
              </a:rPr>
              <a:t>the </a:t>
            </a:r>
            <a:r>
              <a:rPr sz="1700" spc="70" dirty="0">
                <a:solidFill>
                  <a:srgbClr val="006FC0"/>
                </a:solidFill>
                <a:latin typeface="Cambria"/>
                <a:cs typeface="Cambria"/>
              </a:rPr>
              <a:t>desired </a:t>
            </a:r>
            <a:r>
              <a:rPr sz="1700" spc="7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65" dirty="0">
                <a:solidFill>
                  <a:srgbClr val="006FC0"/>
                </a:solidFill>
                <a:latin typeface="Cambria"/>
                <a:cs typeface="Cambria"/>
              </a:rPr>
              <a:t>address</a:t>
            </a:r>
            <a:r>
              <a:rPr sz="1700" spc="2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25" dirty="0">
                <a:solidFill>
                  <a:srgbClr val="006FC0"/>
                </a:solidFill>
                <a:latin typeface="Cambria"/>
                <a:cs typeface="Cambria"/>
              </a:rPr>
              <a:t>of</a:t>
            </a:r>
            <a:r>
              <a:rPr sz="17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1700" spc="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65" dirty="0">
                <a:solidFill>
                  <a:srgbClr val="006FC0"/>
                </a:solidFill>
                <a:latin typeface="Cambria"/>
                <a:cs typeface="Cambria"/>
              </a:rPr>
              <a:t>operand</a:t>
            </a:r>
            <a:r>
              <a:rPr sz="17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10" dirty="0">
                <a:solidFill>
                  <a:srgbClr val="006FC0"/>
                </a:solidFill>
                <a:latin typeface="Cambria"/>
                <a:cs typeface="Cambria"/>
              </a:rPr>
              <a:t>into</a:t>
            </a:r>
            <a:r>
              <a:rPr sz="17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1700" spc="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45" dirty="0">
                <a:solidFill>
                  <a:srgbClr val="006FC0"/>
                </a:solidFill>
                <a:latin typeface="Cambria"/>
                <a:cs typeface="Cambria"/>
              </a:rPr>
              <a:t>MBR.</a:t>
            </a:r>
            <a:endParaRPr sz="17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89510" y="2638396"/>
            <a:ext cx="4090445" cy="286160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013" y="501853"/>
            <a:ext cx="36760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aseline="36265" dirty="0">
                <a:solidFill>
                  <a:srgbClr val="B86FB8"/>
                </a:solidFill>
              </a:rPr>
              <a:t>+</a:t>
            </a:r>
            <a:r>
              <a:rPr sz="5400" spc="-135" baseline="36265" dirty="0">
                <a:solidFill>
                  <a:srgbClr val="B86FB8"/>
                </a:solidFill>
              </a:rPr>
              <a:t> </a:t>
            </a:r>
            <a:r>
              <a:rPr sz="3600" b="0" spc="50" dirty="0">
                <a:solidFill>
                  <a:srgbClr val="FF0000"/>
                </a:solidFill>
                <a:latin typeface="Cambria"/>
                <a:cs typeface="Cambria"/>
              </a:rPr>
              <a:t>Interrupt</a:t>
            </a:r>
            <a:r>
              <a:rPr sz="3600" b="0" spc="5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b="0" spc="315" dirty="0">
                <a:solidFill>
                  <a:srgbClr val="FF0000"/>
                </a:solidFill>
                <a:latin typeface="Cambria"/>
                <a:cs typeface="Cambria"/>
              </a:rPr>
              <a:t>Cycle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7392" y="1974545"/>
            <a:ext cx="7235825" cy="4070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8600" marR="476250" indent="-228600" algn="r">
              <a:lnSpc>
                <a:spcPts val="2280"/>
              </a:lnSpc>
              <a:spcBef>
                <a:spcPts val="10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28600" algn="l"/>
              </a:tabLst>
            </a:pP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current</a:t>
            </a:r>
            <a:r>
              <a:rPr sz="2000" spc="2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contents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of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200" dirty="0">
                <a:solidFill>
                  <a:srgbClr val="006FC0"/>
                </a:solidFill>
                <a:latin typeface="Cambria"/>
                <a:cs typeface="Cambria"/>
              </a:rPr>
              <a:t>PC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5" dirty="0">
                <a:solidFill>
                  <a:srgbClr val="006FC0"/>
                </a:solidFill>
                <a:latin typeface="Cambria"/>
                <a:cs typeface="Cambria"/>
              </a:rPr>
              <a:t>must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85" dirty="0">
                <a:solidFill>
                  <a:srgbClr val="006FC0"/>
                </a:solidFill>
                <a:latin typeface="Cambria"/>
                <a:cs typeface="Cambria"/>
              </a:rPr>
              <a:t>be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006FC0"/>
                </a:solidFill>
                <a:latin typeface="Cambria"/>
                <a:cs typeface="Cambria"/>
              </a:rPr>
              <a:t>saved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so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Cambria"/>
                <a:cs typeface="Cambria"/>
              </a:rPr>
              <a:t>that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the</a:t>
            </a:r>
            <a:endParaRPr sz="2000">
              <a:latin typeface="Cambria"/>
              <a:cs typeface="Cambria"/>
            </a:endParaRPr>
          </a:p>
          <a:p>
            <a:pPr marR="408305" algn="r">
              <a:lnSpc>
                <a:spcPts val="2280"/>
              </a:lnSpc>
            </a:pP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processor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006FC0"/>
                </a:solidFill>
                <a:latin typeface="Cambria"/>
                <a:cs typeface="Cambria"/>
              </a:rPr>
              <a:t>can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resume 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normal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activity 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after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interrupt.</a:t>
            </a:r>
            <a:endParaRPr sz="2000">
              <a:latin typeface="Cambria"/>
              <a:cs typeface="Cambria"/>
            </a:endParaRPr>
          </a:p>
          <a:p>
            <a:pPr marL="241300" marR="5080" indent="-228600">
              <a:lnSpc>
                <a:spcPts val="2160"/>
              </a:lnSpc>
              <a:spcBef>
                <a:spcPts val="203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Thus,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the contents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of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the </a:t>
            </a:r>
            <a:r>
              <a:rPr sz="2000" spc="200" dirty="0">
                <a:solidFill>
                  <a:srgbClr val="006FC0"/>
                </a:solidFill>
                <a:latin typeface="Cambria"/>
                <a:cs typeface="Cambria"/>
              </a:rPr>
              <a:t>PC 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are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transferred </a:t>
            </a:r>
            <a:r>
              <a:rPr sz="2000" spc="5" dirty="0">
                <a:solidFill>
                  <a:srgbClr val="006FC0"/>
                </a:solidFill>
                <a:latin typeface="Cambria"/>
                <a:cs typeface="Cambria"/>
              </a:rPr>
              <a:t>to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the </a:t>
            </a:r>
            <a:r>
              <a:rPr sz="2000" spc="10" dirty="0">
                <a:solidFill>
                  <a:srgbClr val="006FC0"/>
                </a:solidFill>
                <a:latin typeface="Cambria"/>
                <a:cs typeface="Cambria"/>
              </a:rPr>
              <a:t>MBR </a:t>
            </a:r>
            <a:r>
              <a:rPr sz="2000" dirty="0">
                <a:solidFill>
                  <a:srgbClr val="006FC0"/>
                </a:solidFill>
                <a:latin typeface="Cambria"/>
                <a:cs typeface="Cambria"/>
              </a:rPr>
              <a:t>to </a:t>
            </a:r>
            <a:r>
              <a:rPr sz="2000" spc="185" dirty="0">
                <a:solidFill>
                  <a:srgbClr val="006FC0"/>
                </a:solidFill>
                <a:latin typeface="Cambria"/>
                <a:cs typeface="Cambria"/>
              </a:rPr>
              <a:t>be </a:t>
            </a:r>
            <a:r>
              <a:rPr sz="2000" spc="-4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5" dirty="0">
                <a:solidFill>
                  <a:srgbClr val="006FC0"/>
                </a:solidFill>
                <a:latin typeface="Cambria"/>
                <a:cs typeface="Cambria"/>
              </a:rPr>
              <a:t>written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5" dirty="0">
                <a:solidFill>
                  <a:srgbClr val="006FC0"/>
                </a:solidFill>
                <a:latin typeface="Cambria"/>
                <a:cs typeface="Cambria"/>
              </a:rPr>
              <a:t>into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memory.</a:t>
            </a:r>
            <a:endParaRPr sz="2000">
              <a:latin typeface="Cambria"/>
              <a:cs typeface="Cambria"/>
            </a:endParaRPr>
          </a:p>
          <a:p>
            <a:pPr marL="241300" marR="325120" indent="-228600">
              <a:lnSpc>
                <a:spcPts val="2160"/>
              </a:lnSpc>
              <a:spcBef>
                <a:spcPts val="199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006FC0"/>
                </a:solidFill>
                <a:latin typeface="Cambria"/>
                <a:cs typeface="Cambria"/>
              </a:rPr>
              <a:t>special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006FC0"/>
                </a:solidFill>
                <a:latin typeface="Cambria"/>
                <a:cs typeface="Cambria"/>
              </a:rPr>
              <a:t>memory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location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reserved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for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5" dirty="0">
                <a:solidFill>
                  <a:srgbClr val="006FC0"/>
                </a:solidFill>
                <a:latin typeface="Cambria"/>
                <a:cs typeface="Cambria"/>
              </a:rPr>
              <a:t>this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006FC0"/>
                </a:solidFill>
                <a:latin typeface="Cambria"/>
                <a:cs typeface="Cambria"/>
              </a:rPr>
              <a:t>purpose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is </a:t>
            </a:r>
            <a:r>
              <a:rPr sz="2000" spc="-42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006FC0"/>
                </a:solidFill>
                <a:latin typeface="Cambria"/>
                <a:cs typeface="Cambria"/>
              </a:rPr>
              <a:t>loaded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5" dirty="0">
                <a:solidFill>
                  <a:srgbClr val="006FC0"/>
                </a:solidFill>
                <a:latin typeface="Cambria"/>
                <a:cs typeface="Cambria"/>
              </a:rPr>
              <a:t>into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006FC0"/>
                </a:solidFill>
                <a:latin typeface="Cambria"/>
                <a:cs typeface="Cambria"/>
              </a:rPr>
              <a:t>MAR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5" dirty="0">
                <a:solidFill>
                  <a:srgbClr val="006FC0"/>
                </a:solidFill>
                <a:latin typeface="Cambria"/>
                <a:cs typeface="Cambria"/>
              </a:rPr>
              <a:t>from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the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control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unit.</a:t>
            </a:r>
            <a:endParaRPr sz="20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73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-50" dirty="0">
                <a:solidFill>
                  <a:srgbClr val="006FC0"/>
                </a:solidFill>
                <a:latin typeface="Cambria"/>
                <a:cs typeface="Cambria"/>
              </a:rPr>
              <a:t>It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might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,</a:t>
            </a:r>
            <a:r>
              <a:rPr sz="2000" spc="-11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0" dirty="0">
                <a:solidFill>
                  <a:srgbClr val="006FC0"/>
                </a:solidFill>
                <a:latin typeface="Cambria"/>
                <a:cs typeface="Cambria"/>
              </a:rPr>
              <a:t>f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o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r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45" dirty="0">
                <a:solidFill>
                  <a:srgbClr val="006FC0"/>
                </a:solidFill>
                <a:latin typeface="Cambria"/>
                <a:cs typeface="Cambria"/>
              </a:rPr>
              <a:t>e</a:t>
            </a:r>
            <a:r>
              <a:rPr sz="2000" spc="110" dirty="0">
                <a:solidFill>
                  <a:srgbClr val="006FC0"/>
                </a:solidFill>
                <a:latin typeface="Cambria"/>
                <a:cs typeface="Cambria"/>
              </a:rPr>
              <a:t>xam</a:t>
            </a:r>
            <a:r>
              <a:rPr sz="2000" spc="90" dirty="0">
                <a:solidFill>
                  <a:srgbClr val="006FC0"/>
                </a:solidFill>
                <a:latin typeface="Cambria"/>
                <a:cs typeface="Cambria"/>
              </a:rPr>
              <a:t>p</a:t>
            </a:r>
            <a:r>
              <a:rPr sz="2000" spc="75" dirty="0">
                <a:solidFill>
                  <a:srgbClr val="006FC0"/>
                </a:solidFill>
                <a:latin typeface="Cambria"/>
                <a:cs typeface="Cambria"/>
              </a:rPr>
              <a:t>l</a:t>
            </a:r>
            <a:r>
              <a:rPr sz="2000" spc="105" dirty="0">
                <a:solidFill>
                  <a:srgbClr val="006FC0"/>
                </a:solidFill>
                <a:latin typeface="Cambria"/>
                <a:cs typeface="Cambria"/>
              </a:rPr>
              <a:t>e</a:t>
            </a:r>
            <a:r>
              <a:rPr sz="2000" spc="175" dirty="0">
                <a:solidFill>
                  <a:srgbClr val="006FC0"/>
                </a:solidFill>
                <a:latin typeface="Cambria"/>
                <a:cs typeface="Cambria"/>
              </a:rPr>
              <a:t>,</a:t>
            </a:r>
            <a:r>
              <a:rPr sz="2000" spc="-114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85" dirty="0">
                <a:solidFill>
                  <a:srgbClr val="006FC0"/>
                </a:solidFill>
                <a:latin typeface="Cambria"/>
                <a:cs typeface="Cambria"/>
              </a:rPr>
              <a:t>be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a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Cambria"/>
                <a:cs typeface="Cambria"/>
              </a:rPr>
              <a:t>s</a:t>
            </a:r>
            <a:r>
              <a:rPr sz="2000" spc="-25" dirty="0">
                <a:solidFill>
                  <a:srgbClr val="006FC0"/>
                </a:solidFill>
                <a:latin typeface="Cambria"/>
                <a:cs typeface="Cambria"/>
              </a:rPr>
              <a:t>t</a:t>
            </a:r>
            <a:r>
              <a:rPr sz="2000" spc="114" dirty="0">
                <a:solidFill>
                  <a:srgbClr val="006FC0"/>
                </a:solidFill>
                <a:latin typeface="Cambria"/>
                <a:cs typeface="Cambria"/>
              </a:rPr>
              <a:t>ack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pointe</a:t>
            </a:r>
            <a:r>
              <a:rPr sz="2000" spc="-110" dirty="0">
                <a:solidFill>
                  <a:srgbClr val="006FC0"/>
                </a:solidFill>
                <a:latin typeface="Cambria"/>
                <a:cs typeface="Cambria"/>
              </a:rPr>
              <a:t>r</a:t>
            </a:r>
            <a:r>
              <a:rPr sz="2000" spc="175" dirty="0">
                <a:solidFill>
                  <a:srgbClr val="006FC0"/>
                </a:solidFill>
                <a:latin typeface="Cambria"/>
                <a:cs typeface="Cambria"/>
              </a:rPr>
              <a:t>.</a:t>
            </a:r>
            <a:endParaRPr sz="20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764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200" dirty="0">
                <a:solidFill>
                  <a:srgbClr val="006FC0"/>
                </a:solidFill>
                <a:latin typeface="Cambria"/>
                <a:cs typeface="Cambria"/>
              </a:rPr>
              <a:t>PC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is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006FC0"/>
                </a:solidFill>
                <a:latin typeface="Cambria"/>
                <a:cs typeface="Cambria"/>
              </a:rPr>
              <a:t>loaded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006FC0"/>
                </a:solidFill>
                <a:latin typeface="Cambria"/>
                <a:cs typeface="Cambria"/>
              </a:rPr>
              <a:t>with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the </a:t>
            </a:r>
            <a:r>
              <a:rPr sz="2000" spc="80" dirty="0">
                <a:solidFill>
                  <a:srgbClr val="006FC0"/>
                </a:solidFill>
                <a:latin typeface="Cambria"/>
                <a:cs typeface="Cambria"/>
              </a:rPr>
              <a:t>address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of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interrupt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routine.</a:t>
            </a:r>
            <a:endParaRPr sz="2000">
              <a:latin typeface="Cambria"/>
              <a:cs typeface="Cambria"/>
            </a:endParaRPr>
          </a:p>
          <a:p>
            <a:pPr marL="241300" marR="113030" indent="-228600">
              <a:lnSpc>
                <a:spcPts val="2160"/>
              </a:lnSpc>
              <a:spcBef>
                <a:spcPts val="202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100" dirty="0">
                <a:solidFill>
                  <a:srgbClr val="006FC0"/>
                </a:solidFill>
                <a:latin typeface="Cambria"/>
                <a:cs typeface="Cambria"/>
              </a:rPr>
              <a:t>As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a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result,</a:t>
            </a:r>
            <a:r>
              <a:rPr sz="2000" spc="-12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next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instruction </a:t>
            </a:r>
            <a:r>
              <a:rPr sz="2000" spc="130" dirty="0">
                <a:solidFill>
                  <a:srgbClr val="006FC0"/>
                </a:solidFill>
                <a:latin typeface="Cambria"/>
                <a:cs typeface="Cambria"/>
              </a:rPr>
              <a:t>cycle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25" dirty="0">
                <a:solidFill>
                  <a:srgbClr val="006FC0"/>
                </a:solidFill>
                <a:latin typeface="Cambria"/>
                <a:cs typeface="Cambria"/>
              </a:rPr>
              <a:t>will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35" dirty="0">
                <a:solidFill>
                  <a:srgbClr val="006FC0"/>
                </a:solidFill>
                <a:latin typeface="Cambria"/>
                <a:cs typeface="Cambria"/>
              </a:rPr>
              <a:t>begin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006FC0"/>
                </a:solidFill>
                <a:latin typeface="Cambria"/>
                <a:cs typeface="Cambria"/>
              </a:rPr>
              <a:t>by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006FC0"/>
                </a:solidFill>
                <a:latin typeface="Cambria"/>
                <a:cs typeface="Cambria"/>
              </a:rPr>
              <a:t>fetching </a:t>
            </a:r>
            <a:r>
              <a:rPr sz="2000" spc="-42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appropriate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instruction.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013" y="501853"/>
            <a:ext cx="36760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aseline="36265" dirty="0">
                <a:solidFill>
                  <a:srgbClr val="B86FB8"/>
                </a:solidFill>
              </a:rPr>
              <a:t>+</a:t>
            </a:r>
            <a:r>
              <a:rPr sz="5400" spc="-135" baseline="36265" dirty="0">
                <a:solidFill>
                  <a:srgbClr val="B86FB8"/>
                </a:solidFill>
              </a:rPr>
              <a:t> </a:t>
            </a:r>
            <a:r>
              <a:rPr sz="3600" b="0" spc="50" dirty="0">
                <a:solidFill>
                  <a:srgbClr val="FF0000"/>
                </a:solidFill>
                <a:latin typeface="Cambria"/>
                <a:cs typeface="Cambria"/>
              </a:rPr>
              <a:t>Interrupt</a:t>
            </a:r>
            <a:r>
              <a:rPr sz="3600" b="0" spc="5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b="0" spc="315" dirty="0">
                <a:solidFill>
                  <a:srgbClr val="FF0000"/>
                </a:solidFill>
                <a:latin typeface="Cambria"/>
                <a:cs typeface="Cambria"/>
              </a:rPr>
              <a:t>Cycle</a:t>
            </a:r>
            <a:endParaRPr sz="36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0624" y="1754704"/>
            <a:ext cx="6125866" cy="429050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473" y="3216909"/>
            <a:ext cx="638810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FF0000"/>
                </a:solidFill>
                <a:latin typeface="Georgia"/>
                <a:cs typeface="Georgia"/>
              </a:rPr>
              <a:t>Processor Structure </a:t>
            </a:r>
            <a:r>
              <a:rPr sz="4000" spc="-5" dirty="0">
                <a:solidFill>
                  <a:srgbClr val="FF0000"/>
                </a:solidFill>
                <a:latin typeface="Georgia"/>
                <a:cs typeface="Georgia"/>
              </a:rPr>
              <a:t>and </a:t>
            </a:r>
            <a:r>
              <a:rPr sz="4000" spc="-100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4000" spc="-10" dirty="0">
                <a:solidFill>
                  <a:srgbClr val="FF0000"/>
                </a:solidFill>
                <a:latin typeface="Georgia"/>
                <a:cs typeface="Georgia"/>
              </a:rPr>
              <a:t>Function</a:t>
            </a:r>
            <a:endParaRPr sz="4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358" y="572820"/>
            <a:ext cx="4023459" cy="45685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825" y="421640"/>
            <a:ext cx="40259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135" dirty="0">
                <a:solidFill>
                  <a:srgbClr val="FF0000"/>
                </a:solidFill>
                <a:latin typeface="Cambria"/>
                <a:cs typeface="Cambria"/>
              </a:rPr>
              <a:t>Pipelining</a:t>
            </a:r>
            <a:r>
              <a:rPr sz="3600" b="0" spc="3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b="0" spc="100" dirty="0">
                <a:solidFill>
                  <a:srgbClr val="FF0000"/>
                </a:solidFill>
                <a:latin typeface="Cambria"/>
                <a:cs typeface="Cambria"/>
              </a:rPr>
              <a:t>Strategy</a:t>
            </a:r>
            <a:endParaRPr sz="3600">
              <a:latin typeface="Cambria"/>
              <a:cs typeface="Cambr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4762" y="2857440"/>
            <a:ext cx="8839835" cy="2052955"/>
            <a:chOff x="-4762" y="2857440"/>
            <a:chExt cx="8839835" cy="205295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857440"/>
              <a:ext cx="8834662" cy="205294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880360"/>
              <a:ext cx="8785860" cy="195986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2881884"/>
              <a:ext cx="8785860" cy="1958339"/>
            </a:xfrm>
            <a:custGeom>
              <a:avLst/>
              <a:gdLst/>
              <a:ahLst/>
              <a:cxnLst/>
              <a:rect l="l" t="t" r="r" b="b"/>
              <a:pathLst>
                <a:path w="8785860" h="1958339">
                  <a:moveTo>
                    <a:pt x="0" y="489585"/>
                  </a:moveTo>
                  <a:lnTo>
                    <a:pt x="7806690" y="489585"/>
                  </a:lnTo>
                  <a:lnTo>
                    <a:pt x="7806690" y="0"/>
                  </a:lnTo>
                  <a:lnTo>
                    <a:pt x="8785860" y="979169"/>
                  </a:lnTo>
                  <a:lnTo>
                    <a:pt x="7806690" y="1958339"/>
                  </a:lnTo>
                  <a:lnTo>
                    <a:pt x="7806690" y="1468754"/>
                  </a:lnTo>
                  <a:lnTo>
                    <a:pt x="0" y="1468754"/>
                  </a:lnTo>
                  <a:lnTo>
                    <a:pt x="489584" y="979169"/>
                  </a:lnTo>
                  <a:lnTo>
                    <a:pt x="0" y="489585"/>
                  </a:lnTo>
                  <a:close/>
                </a:path>
              </a:pathLst>
            </a:custGeom>
            <a:ln w="9144">
              <a:solidFill>
                <a:srgbClr val="66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69570" y="2466594"/>
            <a:ext cx="2215515" cy="78295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 indent="65405" algn="just">
              <a:lnSpc>
                <a:spcPct val="88100"/>
              </a:lnSpc>
              <a:spcBef>
                <a:spcPts val="355"/>
              </a:spcBef>
            </a:pPr>
            <a:r>
              <a:rPr sz="1800" spc="40" dirty="0">
                <a:latin typeface="Cambria"/>
                <a:cs typeface="Cambria"/>
              </a:rPr>
              <a:t>Similar </a:t>
            </a:r>
            <a:r>
              <a:rPr sz="1800" spc="5" dirty="0">
                <a:latin typeface="Cambria"/>
                <a:cs typeface="Cambria"/>
              </a:rPr>
              <a:t>to </a:t>
            </a:r>
            <a:r>
              <a:rPr sz="1800" spc="40" dirty="0">
                <a:latin typeface="Cambria"/>
                <a:cs typeface="Cambria"/>
              </a:rPr>
              <a:t>the </a:t>
            </a:r>
            <a:r>
              <a:rPr sz="1800" spc="70" dirty="0">
                <a:latin typeface="Cambria"/>
                <a:cs typeface="Cambria"/>
              </a:rPr>
              <a:t>use </a:t>
            </a:r>
            <a:r>
              <a:rPr sz="1800" spc="20" dirty="0">
                <a:latin typeface="Cambria"/>
                <a:cs typeface="Cambria"/>
              </a:rPr>
              <a:t>of </a:t>
            </a:r>
            <a:r>
              <a:rPr sz="1800" spc="25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an</a:t>
            </a:r>
            <a:r>
              <a:rPr sz="1800" spc="30" dirty="0">
                <a:latin typeface="Cambria"/>
                <a:cs typeface="Cambria"/>
              </a:rPr>
              <a:t> </a:t>
            </a:r>
            <a:r>
              <a:rPr sz="1800" spc="80" dirty="0">
                <a:latin typeface="Cambria"/>
                <a:cs typeface="Cambria"/>
              </a:rPr>
              <a:t>assembly</a:t>
            </a:r>
            <a:r>
              <a:rPr sz="1800" spc="20" dirty="0">
                <a:latin typeface="Cambria"/>
                <a:cs typeface="Cambria"/>
              </a:rPr>
              <a:t> </a:t>
            </a:r>
            <a:r>
              <a:rPr sz="1800" spc="60" dirty="0">
                <a:latin typeface="Cambria"/>
                <a:cs typeface="Cambria"/>
              </a:rPr>
              <a:t>line</a:t>
            </a:r>
            <a:r>
              <a:rPr sz="1800" spc="30" dirty="0">
                <a:latin typeface="Cambria"/>
                <a:cs typeface="Cambria"/>
              </a:rPr>
              <a:t> </a:t>
            </a:r>
            <a:r>
              <a:rPr sz="1800" spc="25" dirty="0">
                <a:latin typeface="Cambria"/>
                <a:cs typeface="Cambria"/>
              </a:rPr>
              <a:t>in</a:t>
            </a:r>
            <a:r>
              <a:rPr sz="1800" spc="35" dirty="0">
                <a:latin typeface="Cambria"/>
                <a:cs typeface="Cambria"/>
              </a:rPr>
              <a:t> </a:t>
            </a:r>
            <a:r>
              <a:rPr sz="1800" spc="75" dirty="0">
                <a:latin typeface="Cambria"/>
                <a:cs typeface="Cambria"/>
              </a:rPr>
              <a:t>a </a:t>
            </a:r>
            <a:r>
              <a:rPr sz="1800" spc="-385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manufacturing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spc="35" dirty="0">
                <a:latin typeface="Cambria"/>
                <a:cs typeface="Cambria"/>
              </a:rPr>
              <a:t>plant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63167" y="3572243"/>
            <a:ext cx="5971540" cy="625475"/>
            <a:chOff x="963167" y="3572243"/>
            <a:chExt cx="5971540" cy="62547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3167" y="3572243"/>
              <a:ext cx="624852" cy="62485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1747" y="3614915"/>
              <a:ext cx="490728" cy="49074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33271" y="3616451"/>
              <a:ext cx="489584" cy="489584"/>
            </a:xfrm>
            <a:custGeom>
              <a:avLst/>
              <a:gdLst/>
              <a:ahLst/>
              <a:cxnLst/>
              <a:rect l="l" t="t" r="r" b="b"/>
              <a:pathLst>
                <a:path w="489584" h="489585">
                  <a:moveTo>
                    <a:pt x="0" y="244602"/>
                  </a:moveTo>
                  <a:lnTo>
                    <a:pt x="4969" y="195295"/>
                  </a:lnTo>
                  <a:lnTo>
                    <a:pt x="19222" y="149375"/>
                  </a:lnTo>
                  <a:lnTo>
                    <a:pt x="41774" y="107825"/>
                  </a:lnTo>
                  <a:lnTo>
                    <a:pt x="71642" y="71627"/>
                  </a:lnTo>
                  <a:lnTo>
                    <a:pt x="107842" y="41764"/>
                  </a:lnTo>
                  <a:lnTo>
                    <a:pt x="149391" y="19216"/>
                  </a:lnTo>
                  <a:lnTo>
                    <a:pt x="195306" y="4967"/>
                  </a:lnTo>
                  <a:lnTo>
                    <a:pt x="244602" y="0"/>
                  </a:lnTo>
                  <a:lnTo>
                    <a:pt x="293908" y="4967"/>
                  </a:lnTo>
                  <a:lnTo>
                    <a:pt x="339828" y="19216"/>
                  </a:lnTo>
                  <a:lnTo>
                    <a:pt x="381378" y="41764"/>
                  </a:lnTo>
                  <a:lnTo>
                    <a:pt x="417576" y="71628"/>
                  </a:lnTo>
                  <a:lnTo>
                    <a:pt x="447439" y="107825"/>
                  </a:lnTo>
                  <a:lnTo>
                    <a:pt x="469987" y="149375"/>
                  </a:lnTo>
                  <a:lnTo>
                    <a:pt x="484236" y="195295"/>
                  </a:lnTo>
                  <a:lnTo>
                    <a:pt x="489203" y="244602"/>
                  </a:lnTo>
                  <a:lnTo>
                    <a:pt x="484236" y="293908"/>
                  </a:lnTo>
                  <a:lnTo>
                    <a:pt x="469987" y="339828"/>
                  </a:lnTo>
                  <a:lnTo>
                    <a:pt x="447439" y="381378"/>
                  </a:lnTo>
                  <a:lnTo>
                    <a:pt x="417575" y="417576"/>
                  </a:lnTo>
                  <a:lnTo>
                    <a:pt x="381378" y="447439"/>
                  </a:lnTo>
                  <a:lnTo>
                    <a:pt x="339828" y="469987"/>
                  </a:lnTo>
                  <a:lnTo>
                    <a:pt x="293908" y="484236"/>
                  </a:lnTo>
                  <a:lnTo>
                    <a:pt x="244602" y="489204"/>
                  </a:lnTo>
                  <a:lnTo>
                    <a:pt x="195306" y="484236"/>
                  </a:lnTo>
                  <a:lnTo>
                    <a:pt x="149391" y="469987"/>
                  </a:lnTo>
                  <a:lnTo>
                    <a:pt x="107842" y="447439"/>
                  </a:lnTo>
                  <a:lnTo>
                    <a:pt x="71642" y="417575"/>
                  </a:lnTo>
                  <a:lnTo>
                    <a:pt x="41774" y="381378"/>
                  </a:lnTo>
                  <a:lnTo>
                    <a:pt x="19222" y="339828"/>
                  </a:lnTo>
                  <a:lnTo>
                    <a:pt x="4969" y="293908"/>
                  </a:lnTo>
                  <a:lnTo>
                    <a:pt x="0" y="244602"/>
                  </a:lnTo>
                  <a:close/>
                </a:path>
              </a:pathLst>
            </a:custGeom>
            <a:ln w="9143">
              <a:solidFill>
                <a:srgbClr val="66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37788" y="3572243"/>
              <a:ext cx="626363" cy="62485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06367" y="3614915"/>
              <a:ext cx="492252" cy="49074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707891" y="3616451"/>
              <a:ext cx="490855" cy="489584"/>
            </a:xfrm>
            <a:custGeom>
              <a:avLst/>
              <a:gdLst/>
              <a:ahLst/>
              <a:cxnLst/>
              <a:rect l="l" t="t" r="r" b="b"/>
              <a:pathLst>
                <a:path w="490854" h="489585">
                  <a:moveTo>
                    <a:pt x="0" y="244602"/>
                  </a:moveTo>
                  <a:lnTo>
                    <a:pt x="4984" y="195295"/>
                  </a:lnTo>
                  <a:lnTo>
                    <a:pt x="19282" y="149375"/>
                  </a:lnTo>
                  <a:lnTo>
                    <a:pt x="41904" y="107825"/>
                  </a:lnTo>
                  <a:lnTo>
                    <a:pt x="71866" y="71627"/>
                  </a:lnTo>
                  <a:lnTo>
                    <a:pt x="108179" y="41764"/>
                  </a:lnTo>
                  <a:lnTo>
                    <a:pt x="149858" y="19216"/>
                  </a:lnTo>
                  <a:lnTo>
                    <a:pt x="195915" y="4967"/>
                  </a:lnTo>
                  <a:lnTo>
                    <a:pt x="245363" y="0"/>
                  </a:lnTo>
                  <a:lnTo>
                    <a:pt x="294812" y="4967"/>
                  </a:lnTo>
                  <a:lnTo>
                    <a:pt x="340869" y="19216"/>
                  </a:lnTo>
                  <a:lnTo>
                    <a:pt x="382548" y="41764"/>
                  </a:lnTo>
                  <a:lnTo>
                    <a:pt x="418861" y="71628"/>
                  </a:lnTo>
                  <a:lnTo>
                    <a:pt x="448823" y="107825"/>
                  </a:lnTo>
                  <a:lnTo>
                    <a:pt x="471445" y="149375"/>
                  </a:lnTo>
                  <a:lnTo>
                    <a:pt x="485743" y="195295"/>
                  </a:lnTo>
                  <a:lnTo>
                    <a:pt x="490728" y="244602"/>
                  </a:lnTo>
                  <a:lnTo>
                    <a:pt x="485743" y="293908"/>
                  </a:lnTo>
                  <a:lnTo>
                    <a:pt x="471445" y="339828"/>
                  </a:lnTo>
                  <a:lnTo>
                    <a:pt x="448823" y="381378"/>
                  </a:lnTo>
                  <a:lnTo>
                    <a:pt x="418861" y="417576"/>
                  </a:lnTo>
                  <a:lnTo>
                    <a:pt x="382548" y="447439"/>
                  </a:lnTo>
                  <a:lnTo>
                    <a:pt x="340869" y="469987"/>
                  </a:lnTo>
                  <a:lnTo>
                    <a:pt x="294812" y="484236"/>
                  </a:lnTo>
                  <a:lnTo>
                    <a:pt x="245363" y="489204"/>
                  </a:lnTo>
                  <a:lnTo>
                    <a:pt x="195915" y="484236"/>
                  </a:lnTo>
                  <a:lnTo>
                    <a:pt x="149858" y="469987"/>
                  </a:lnTo>
                  <a:lnTo>
                    <a:pt x="108179" y="447439"/>
                  </a:lnTo>
                  <a:lnTo>
                    <a:pt x="71866" y="417575"/>
                  </a:lnTo>
                  <a:lnTo>
                    <a:pt x="41904" y="381378"/>
                  </a:lnTo>
                  <a:lnTo>
                    <a:pt x="19282" y="339828"/>
                  </a:lnTo>
                  <a:lnTo>
                    <a:pt x="4984" y="293908"/>
                  </a:lnTo>
                  <a:lnTo>
                    <a:pt x="0" y="244602"/>
                  </a:lnTo>
                  <a:close/>
                </a:path>
              </a:pathLst>
            </a:custGeom>
            <a:ln w="9144">
              <a:solidFill>
                <a:srgbClr val="66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18503" y="3576815"/>
              <a:ext cx="615708" cy="61570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82511" y="3614915"/>
              <a:ext cx="490728" cy="490740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2872867" y="4426966"/>
            <a:ext cx="2162175" cy="150876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065" marR="5080" indent="-1905" algn="ctr">
              <a:lnSpc>
                <a:spcPct val="88100"/>
              </a:lnSpc>
              <a:spcBef>
                <a:spcPts val="355"/>
              </a:spcBef>
            </a:pPr>
            <a:r>
              <a:rPr sz="1800" spc="55" dirty="0">
                <a:latin typeface="Cambria"/>
                <a:cs typeface="Cambria"/>
              </a:rPr>
              <a:t>New </a:t>
            </a:r>
            <a:r>
              <a:rPr sz="1800" spc="30" dirty="0">
                <a:latin typeface="Cambria"/>
                <a:cs typeface="Cambria"/>
              </a:rPr>
              <a:t>inputs </a:t>
            </a:r>
            <a:r>
              <a:rPr sz="1800" spc="50" dirty="0">
                <a:latin typeface="Cambria"/>
                <a:cs typeface="Cambria"/>
              </a:rPr>
              <a:t>are </a:t>
            </a:r>
            <a:r>
              <a:rPr sz="1800" spc="55" dirty="0">
                <a:latin typeface="Cambria"/>
                <a:cs typeface="Cambria"/>
              </a:rPr>
              <a:t> </a:t>
            </a:r>
            <a:r>
              <a:rPr sz="1800" spc="105" dirty="0">
                <a:latin typeface="Cambria"/>
                <a:cs typeface="Cambria"/>
              </a:rPr>
              <a:t>accepted</a:t>
            </a:r>
            <a:r>
              <a:rPr sz="1800" spc="30" dirty="0">
                <a:latin typeface="Cambria"/>
                <a:cs typeface="Cambria"/>
              </a:rPr>
              <a:t> </a:t>
            </a:r>
            <a:r>
              <a:rPr sz="1800" spc="5" dirty="0">
                <a:latin typeface="Cambria"/>
                <a:cs typeface="Cambria"/>
              </a:rPr>
              <a:t>at</a:t>
            </a:r>
            <a:r>
              <a:rPr sz="1800" spc="25" dirty="0">
                <a:latin typeface="Cambria"/>
                <a:cs typeface="Cambria"/>
              </a:rPr>
              <a:t> </a:t>
            </a:r>
            <a:r>
              <a:rPr sz="1800" spc="80" dirty="0">
                <a:latin typeface="Cambria"/>
                <a:cs typeface="Cambria"/>
              </a:rPr>
              <a:t>one</a:t>
            </a:r>
            <a:r>
              <a:rPr sz="1800" spc="30" dirty="0">
                <a:latin typeface="Cambria"/>
                <a:cs typeface="Cambria"/>
              </a:rPr>
              <a:t> </a:t>
            </a:r>
            <a:r>
              <a:rPr sz="1800" spc="95" dirty="0">
                <a:latin typeface="Cambria"/>
                <a:cs typeface="Cambria"/>
              </a:rPr>
              <a:t>end </a:t>
            </a:r>
            <a:r>
              <a:rPr sz="1800" spc="-385" dirty="0">
                <a:latin typeface="Cambria"/>
                <a:cs typeface="Cambria"/>
              </a:rPr>
              <a:t> </a:t>
            </a:r>
            <a:r>
              <a:rPr sz="1800" spc="80" dirty="0">
                <a:latin typeface="Cambria"/>
                <a:cs typeface="Cambria"/>
              </a:rPr>
              <a:t>before </a:t>
            </a:r>
            <a:r>
              <a:rPr sz="1800" spc="45" dirty="0">
                <a:latin typeface="Cambria"/>
                <a:cs typeface="Cambria"/>
              </a:rPr>
              <a:t>previously </a:t>
            </a:r>
            <a:r>
              <a:rPr sz="1800" spc="50" dirty="0">
                <a:latin typeface="Cambria"/>
                <a:cs typeface="Cambria"/>
              </a:rPr>
              <a:t> </a:t>
            </a:r>
            <a:r>
              <a:rPr sz="1800" spc="105" dirty="0">
                <a:latin typeface="Cambria"/>
                <a:cs typeface="Cambria"/>
              </a:rPr>
              <a:t>accepted </a:t>
            </a:r>
            <a:r>
              <a:rPr sz="1800" spc="25" dirty="0">
                <a:latin typeface="Cambria"/>
                <a:cs typeface="Cambria"/>
              </a:rPr>
              <a:t>inputs </a:t>
            </a:r>
            <a:r>
              <a:rPr sz="1800" spc="30" dirty="0">
                <a:latin typeface="Cambria"/>
                <a:cs typeface="Cambria"/>
              </a:rPr>
              <a:t> </a:t>
            </a:r>
            <a:r>
              <a:rPr sz="1800" spc="95" dirty="0">
                <a:latin typeface="Cambria"/>
                <a:cs typeface="Cambria"/>
              </a:rPr>
              <a:t>appear </a:t>
            </a:r>
            <a:r>
              <a:rPr sz="1800" spc="60" dirty="0">
                <a:latin typeface="Cambria"/>
                <a:cs typeface="Cambria"/>
              </a:rPr>
              <a:t>as </a:t>
            </a:r>
            <a:r>
              <a:rPr sz="1800" spc="15" dirty="0">
                <a:latin typeface="Cambria"/>
                <a:cs typeface="Cambria"/>
              </a:rPr>
              <a:t>outputs </a:t>
            </a:r>
            <a:r>
              <a:rPr sz="1800" spc="5" dirty="0">
                <a:latin typeface="Cambria"/>
                <a:cs typeface="Cambria"/>
              </a:rPr>
              <a:t>at </a:t>
            </a:r>
            <a:r>
              <a:rPr sz="1800" spc="-385" dirty="0">
                <a:latin typeface="Cambria"/>
                <a:cs typeface="Cambria"/>
              </a:rPr>
              <a:t> </a:t>
            </a:r>
            <a:r>
              <a:rPr sz="1800" spc="40" dirty="0">
                <a:latin typeface="Cambria"/>
                <a:cs typeface="Cambria"/>
              </a:rPr>
              <a:t>the</a:t>
            </a:r>
            <a:r>
              <a:rPr sz="1800" spc="45" dirty="0">
                <a:latin typeface="Cambria"/>
                <a:cs typeface="Cambria"/>
              </a:rPr>
              <a:t> </a:t>
            </a:r>
            <a:r>
              <a:rPr sz="1800" spc="35" dirty="0">
                <a:latin typeface="Cambria"/>
                <a:cs typeface="Cambria"/>
              </a:rPr>
              <a:t>other</a:t>
            </a:r>
            <a:r>
              <a:rPr sz="1800" spc="45" dirty="0">
                <a:latin typeface="Cambria"/>
                <a:cs typeface="Cambria"/>
              </a:rPr>
              <a:t> </a:t>
            </a:r>
            <a:r>
              <a:rPr sz="1800" spc="95" dirty="0">
                <a:latin typeface="Cambria"/>
                <a:cs typeface="Cambria"/>
              </a:rPr>
              <a:t>end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499861" y="1741119"/>
            <a:ext cx="2259330" cy="1509395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 marR="5080" algn="ctr">
              <a:lnSpc>
                <a:spcPct val="88100"/>
              </a:lnSpc>
              <a:spcBef>
                <a:spcPts val="359"/>
              </a:spcBef>
            </a:pPr>
            <a:r>
              <a:rPr sz="1800" spc="-35" dirty="0">
                <a:latin typeface="Cambria"/>
                <a:cs typeface="Cambria"/>
              </a:rPr>
              <a:t>To</a:t>
            </a:r>
            <a:r>
              <a:rPr sz="1800" spc="25" dirty="0">
                <a:latin typeface="Cambria"/>
                <a:cs typeface="Cambria"/>
              </a:rPr>
              <a:t> </a:t>
            </a:r>
            <a:r>
              <a:rPr sz="1800" spc="85" dirty="0">
                <a:latin typeface="Cambria"/>
                <a:cs typeface="Cambria"/>
              </a:rPr>
              <a:t>apply</a:t>
            </a:r>
            <a:r>
              <a:rPr sz="1800" spc="20" dirty="0">
                <a:latin typeface="Cambria"/>
                <a:cs typeface="Cambria"/>
              </a:rPr>
              <a:t> </a:t>
            </a:r>
            <a:r>
              <a:rPr sz="1800" spc="10" dirty="0">
                <a:latin typeface="Cambria"/>
                <a:cs typeface="Cambria"/>
              </a:rPr>
              <a:t>this</a:t>
            </a:r>
            <a:r>
              <a:rPr sz="1800" spc="35" dirty="0">
                <a:latin typeface="Cambria"/>
                <a:cs typeface="Cambria"/>
              </a:rPr>
              <a:t> </a:t>
            </a:r>
            <a:r>
              <a:rPr sz="1800" spc="85" dirty="0">
                <a:latin typeface="Cambria"/>
                <a:cs typeface="Cambria"/>
              </a:rPr>
              <a:t>concept </a:t>
            </a:r>
            <a:r>
              <a:rPr sz="1800" spc="-380" dirty="0">
                <a:latin typeface="Cambria"/>
                <a:cs typeface="Cambria"/>
              </a:rPr>
              <a:t> </a:t>
            </a:r>
            <a:r>
              <a:rPr sz="1800" spc="5" dirty="0">
                <a:latin typeface="Cambria"/>
                <a:cs typeface="Cambria"/>
              </a:rPr>
              <a:t>to</a:t>
            </a:r>
            <a:r>
              <a:rPr sz="1800" spc="40" dirty="0">
                <a:latin typeface="Cambria"/>
                <a:cs typeface="Cambria"/>
              </a:rPr>
              <a:t> </a:t>
            </a:r>
            <a:r>
              <a:rPr sz="1800" spc="25" dirty="0">
                <a:latin typeface="Cambria"/>
                <a:cs typeface="Cambria"/>
              </a:rPr>
              <a:t>instruction </a:t>
            </a:r>
            <a:r>
              <a:rPr sz="1800" spc="30" dirty="0">
                <a:latin typeface="Cambria"/>
                <a:cs typeface="Cambria"/>
              </a:rPr>
              <a:t> </a:t>
            </a:r>
            <a:r>
              <a:rPr sz="1800" spc="60" dirty="0">
                <a:latin typeface="Cambria"/>
                <a:cs typeface="Cambria"/>
              </a:rPr>
              <a:t>execution </a:t>
            </a:r>
            <a:r>
              <a:rPr sz="1800" spc="50" dirty="0">
                <a:latin typeface="Cambria"/>
                <a:cs typeface="Cambria"/>
              </a:rPr>
              <a:t>we </a:t>
            </a:r>
            <a:r>
              <a:rPr sz="1800" spc="10" dirty="0">
                <a:latin typeface="Cambria"/>
                <a:cs typeface="Cambria"/>
              </a:rPr>
              <a:t>must 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spc="75" dirty="0">
                <a:latin typeface="Cambria"/>
                <a:cs typeface="Cambria"/>
              </a:rPr>
              <a:t>recognize </a:t>
            </a:r>
            <a:r>
              <a:rPr sz="1800" spc="-5" dirty="0">
                <a:latin typeface="Cambria"/>
                <a:cs typeface="Cambria"/>
              </a:rPr>
              <a:t>that </a:t>
            </a:r>
            <a:r>
              <a:rPr sz="1800" spc="50" dirty="0">
                <a:latin typeface="Cambria"/>
                <a:cs typeface="Cambria"/>
              </a:rPr>
              <a:t>an </a:t>
            </a:r>
            <a:r>
              <a:rPr sz="1800" spc="55" dirty="0">
                <a:latin typeface="Cambria"/>
                <a:cs typeface="Cambria"/>
              </a:rPr>
              <a:t> </a:t>
            </a:r>
            <a:r>
              <a:rPr sz="1800" spc="25" dirty="0">
                <a:latin typeface="Cambria"/>
                <a:cs typeface="Cambria"/>
              </a:rPr>
              <a:t>instruction</a:t>
            </a:r>
            <a:r>
              <a:rPr sz="1800" spc="50" dirty="0">
                <a:latin typeface="Cambria"/>
                <a:cs typeface="Cambria"/>
              </a:rPr>
              <a:t> has</a:t>
            </a:r>
            <a:r>
              <a:rPr sz="1800" spc="45" dirty="0">
                <a:latin typeface="Cambria"/>
                <a:cs typeface="Cambria"/>
              </a:rPr>
              <a:t> </a:t>
            </a:r>
            <a:r>
              <a:rPr sz="1800" spc="75" dirty="0">
                <a:latin typeface="Cambria"/>
                <a:cs typeface="Cambria"/>
              </a:rPr>
              <a:t>a </a:t>
            </a:r>
            <a:r>
              <a:rPr sz="1800" spc="80" dirty="0">
                <a:latin typeface="Cambria"/>
                <a:cs typeface="Cambria"/>
              </a:rPr>
              <a:t> </a:t>
            </a:r>
            <a:r>
              <a:rPr sz="1800" spc="65" dirty="0">
                <a:latin typeface="Cambria"/>
                <a:cs typeface="Cambria"/>
              </a:rPr>
              <a:t>number</a:t>
            </a:r>
            <a:r>
              <a:rPr sz="1800" spc="45" dirty="0">
                <a:latin typeface="Cambria"/>
                <a:cs typeface="Cambria"/>
              </a:rPr>
              <a:t> </a:t>
            </a:r>
            <a:r>
              <a:rPr sz="1800" spc="25" dirty="0">
                <a:latin typeface="Cambria"/>
                <a:cs typeface="Cambria"/>
              </a:rPr>
              <a:t>of</a:t>
            </a:r>
            <a:r>
              <a:rPr sz="1800" spc="40" dirty="0">
                <a:latin typeface="Cambria"/>
                <a:cs typeface="Cambria"/>
              </a:rPr>
              <a:t> </a:t>
            </a:r>
            <a:r>
              <a:rPr sz="1800" spc="75" dirty="0">
                <a:latin typeface="Cambria"/>
                <a:cs typeface="Cambria"/>
              </a:rPr>
              <a:t>stages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013" y="501853"/>
            <a:ext cx="25984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aseline="36265" dirty="0">
                <a:solidFill>
                  <a:srgbClr val="B86FB8"/>
                </a:solidFill>
              </a:rPr>
              <a:t>+</a:t>
            </a:r>
            <a:r>
              <a:rPr sz="5400" spc="-187" baseline="36265" dirty="0">
                <a:solidFill>
                  <a:srgbClr val="B86FB8"/>
                </a:solidFill>
              </a:rPr>
              <a:t> </a:t>
            </a:r>
            <a:r>
              <a:rPr sz="3600" b="0" spc="135" dirty="0">
                <a:solidFill>
                  <a:srgbClr val="FF0000"/>
                </a:solidFill>
                <a:latin typeface="Cambria"/>
                <a:cs typeface="Cambria"/>
              </a:rPr>
              <a:t>Pipelining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7392" y="2005025"/>
            <a:ext cx="7377430" cy="3273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75" dirty="0">
                <a:solidFill>
                  <a:srgbClr val="006FC0"/>
                </a:solidFill>
                <a:latin typeface="Cambria"/>
                <a:cs typeface="Cambria"/>
              </a:rPr>
              <a:t>Pipelining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is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an 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implementation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006FC0"/>
                </a:solidFill>
                <a:latin typeface="Cambria"/>
                <a:cs typeface="Cambria"/>
              </a:rPr>
              <a:t>technique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whereby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multiple</a:t>
            </a:r>
            <a:endParaRPr sz="2000">
              <a:latin typeface="Cambria"/>
              <a:cs typeface="Cambria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instructions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are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overlapped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in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execution</a:t>
            </a:r>
            <a:endParaRPr sz="2000">
              <a:latin typeface="Cambria"/>
              <a:cs typeface="Cambria"/>
            </a:endParaRPr>
          </a:p>
          <a:p>
            <a:pPr marL="241300" marR="191770" indent="-228600">
              <a:lnSpc>
                <a:spcPct val="100000"/>
              </a:lnSpc>
              <a:spcBef>
                <a:spcPts val="200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Today,</a:t>
            </a:r>
            <a:r>
              <a:rPr sz="2000" spc="-114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pipelining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is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006FC0"/>
                </a:solidFill>
                <a:latin typeface="Cambria"/>
                <a:cs typeface="Cambria"/>
              </a:rPr>
              <a:t>key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implementation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006FC0"/>
                </a:solidFill>
                <a:latin typeface="Cambria"/>
                <a:cs typeface="Cambria"/>
              </a:rPr>
              <a:t>technique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006FC0"/>
                </a:solidFill>
                <a:latin typeface="Cambria"/>
                <a:cs typeface="Cambria"/>
              </a:rPr>
              <a:t>used </a:t>
            </a:r>
            <a:r>
              <a:rPr sz="2000" spc="-42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" dirty="0">
                <a:solidFill>
                  <a:srgbClr val="006FC0"/>
                </a:solidFill>
                <a:latin typeface="Cambria"/>
                <a:cs typeface="Cambria"/>
              </a:rPr>
              <a:t>to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006FC0"/>
                </a:solidFill>
                <a:latin typeface="Cambria"/>
                <a:cs typeface="Cambria"/>
              </a:rPr>
              <a:t>make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20" dirty="0">
                <a:solidFill>
                  <a:srgbClr val="006FC0"/>
                </a:solidFill>
                <a:latin typeface="Cambria"/>
                <a:cs typeface="Cambria"/>
              </a:rPr>
              <a:t>fast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30" dirty="0">
                <a:solidFill>
                  <a:srgbClr val="006FC0"/>
                </a:solidFill>
                <a:latin typeface="Cambria"/>
                <a:cs typeface="Cambria"/>
              </a:rPr>
              <a:t>CPUs</a:t>
            </a:r>
            <a:endParaRPr sz="20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99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150" dirty="0">
                <a:solidFill>
                  <a:srgbClr val="006FC0"/>
                </a:solidFill>
                <a:latin typeface="Cambria"/>
                <a:cs typeface="Cambria"/>
              </a:rPr>
              <a:t>A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006FC0"/>
                </a:solidFill>
                <a:latin typeface="Cambria"/>
                <a:cs typeface="Cambria"/>
              </a:rPr>
              <a:t>pipeline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is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like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an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assembly</a:t>
            </a:r>
            <a:r>
              <a:rPr sz="2000" spc="2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line</a:t>
            </a:r>
            <a:endParaRPr sz="20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61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85" dirty="0">
                <a:solidFill>
                  <a:srgbClr val="585858"/>
                </a:solidFill>
                <a:latin typeface="Cambria"/>
                <a:cs typeface="Cambria"/>
              </a:rPr>
              <a:t>Each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step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operates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in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parallel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mbria"/>
                <a:cs typeface="Cambria"/>
              </a:rPr>
              <a:t>with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other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steps</a:t>
            </a:r>
            <a:endParaRPr sz="180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buClr>
                <a:srgbClr val="B86FB8"/>
              </a:buClr>
              <a:buFont typeface="Wingdings"/>
              <a:buChar char=""/>
            </a:pPr>
            <a:endParaRPr sz="17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5" dirty="0">
                <a:solidFill>
                  <a:srgbClr val="006FC0"/>
                </a:solidFill>
                <a:latin typeface="Cambria"/>
                <a:cs typeface="Cambria"/>
              </a:rPr>
              <a:t>In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a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computer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006FC0"/>
                </a:solidFill>
                <a:latin typeface="Cambria"/>
                <a:cs typeface="Cambria"/>
              </a:rPr>
              <a:t>pipeline,</a:t>
            </a:r>
            <a:r>
              <a:rPr sz="2000" spc="-10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006FC0"/>
                </a:solidFill>
                <a:latin typeface="Cambria"/>
                <a:cs typeface="Cambria"/>
              </a:rPr>
              <a:t>each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step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in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006FC0"/>
                </a:solidFill>
                <a:latin typeface="Cambria"/>
                <a:cs typeface="Cambria"/>
              </a:rPr>
              <a:t>pipeline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006FC0"/>
                </a:solidFill>
                <a:latin typeface="Cambria"/>
                <a:cs typeface="Cambria"/>
              </a:rPr>
              <a:t>completes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a</a:t>
            </a:r>
            <a:endParaRPr sz="2000">
              <a:latin typeface="Cambria"/>
              <a:cs typeface="Cambria"/>
            </a:endParaRPr>
          </a:p>
          <a:p>
            <a:pPr marL="241300">
              <a:lnSpc>
                <a:spcPct val="100000"/>
              </a:lnSpc>
            </a:pP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part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 of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an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instruction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013" y="501853"/>
            <a:ext cx="45332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aseline="36265" dirty="0">
                <a:solidFill>
                  <a:srgbClr val="B86FB8"/>
                </a:solidFill>
              </a:rPr>
              <a:t>+</a:t>
            </a:r>
            <a:r>
              <a:rPr sz="5400" spc="-142" baseline="36265" dirty="0">
                <a:solidFill>
                  <a:srgbClr val="B86FB8"/>
                </a:solidFill>
              </a:rPr>
              <a:t> </a:t>
            </a:r>
            <a:r>
              <a:rPr sz="3600" b="0" spc="45" dirty="0">
                <a:solidFill>
                  <a:srgbClr val="FF0000"/>
                </a:solidFill>
                <a:latin typeface="Cambria"/>
                <a:cs typeface="Cambria"/>
              </a:rPr>
              <a:t>Instruction</a:t>
            </a:r>
            <a:r>
              <a:rPr sz="3600" b="0" spc="6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b="0" spc="135" dirty="0">
                <a:solidFill>
                  <a:srgbClr val="FF0000"/>
                </a:solidFill>
                <a:latin typeface="Cambria"/>
                <a:cs typeface="Cambria"/>
              </a:rPr>
              <a:t>Pipeline</a:t>
            </a:r>
            <a:endParaRPr sz="36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0330" y="1766913"/>
            <a:ext cx="6370680" cy="457228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7472" y="160020"/>
            <a:ext cx="4280154" cy="10096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7713" y="278333"/>
            <a:ext cx="41402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5400" baseline="9259" dirty="0">
                <a:solidFill>
                  <a:srgbClr val="B86FB8"/>
                </a:solidFill>
              </a:rPr>
              <a:t>+</a:t>
            </a:r>
            <a:r>
              <a:rPr sz="5400" spc="337" baseline="9259" dirty="0">
                <a:solidFill>
                  <a:srgbClr val="B86FB8"/>
                </a:solidFill>
              </a:rPr>
              <a:t> </a:t>
            </a:r>
            <a:r>
              <a:rPr sz="3600" b="0" spc="114" dirty="0">
                <a:solidFill>
                  <a:srgbClr val="FF0000"/>
                </a:solidFill>
                <a:latin typeface="Cambria"/>
                <a:cs typeface="Cambria"/>
              </a:rPr>
              <a:t>Additional</a:t>
            </a:r>
            <a:r>
              <a:rPr sz="3600" b="0" spc="5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b="0" spc="155" dirty="0">
                <a:solidFill>
                  <a:srgbClr val="FF0000"/>
                </a:solidFill>
                <a:latin typeface="Cambria"/>
                <a:cs typeface="Cambria"/>
              </a:rPr>
              <a:t>Stages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8540" y="1145921"/>
            <a:ext cx="3424554" cy="475551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0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spc="25" dirty="0">
                <a:solidFill>
                  <a:srgbClr val="006FC0"/>
                </a:solidFill>
                <a:latin typeface="Cambria"/>
                <a:cs typeface="Cambria"/>
              </a:rPr>
              <a:t>Fetch instruction</a:t>
            </a:r>
            <a:r>
              <a:rPr sz="1800" spc="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Cambria"/>
                <a:cs typeface="Cambria"/>
              </a:rPr>
              <a:t>(FI)</a:t>
            </a:r>
            <a:endParaRPr sz="1800">
              <a:latin typeface="Cambria"/>
              <a:cs typeface="Cambria"/>
            </a:endParaRPr>
          </a:p>
          <a:p>
            <a:pPr marL="469265" marR="462915" lvl="1" indent="-228600" algn="just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80" dirty="0">
                <a:solidFill>
                  <a:srgbClr val="585858"/>
                </a:solidFill>
                <a:latin typeface="Cambria"/>
                <a:cs typeface="Cambria"/>
              </a:rPr>
              <a:t>Read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the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next </a:t>
            </a:r>
            <a:r>
              <a:rPr sz="1800" spc="105" dirty="0">
                <a:solidFill>
                  <a:srgbClr val="585858"/>
                </a:solidFill>
                <a:latin typeface="Cambria"/>
                <a:cs typeface="Cambria"/>
              </a:rPr>
              <a:t>expected </a:t>
            </a:r>
            <a:r>
              <a:rPr sz="1800" spc="-3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instruction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5" dirty="0">
                <a:solidFill>
                  <a:srgbClr val="585858"/>
                </a:solidFill>
                <a:latin typeface="Cambria"/>
                <a:cs typeface="Cambria"/>
              </a:rPr>
              <a:t>into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buffer</a:t>
            </a:r>
            <a:endParaRPr sz="180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lr>
                <a:srgbClr val="B86FB8"/>
              </a:buClr>
              <a:buFont typeface="Wingdings"/>
              <a:buChar char=""/>
            </a:pPr>
            <a:endParaRPr sz="17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spc="125" dirty="0">
                <a:solidFill>
                  <a:srgbClr val="006FC0"/>
                </a:solidFill>
                <a:latin typeface="Cambria"/>
                <a:cs typeface="Cambria"/>
              </a:rPr>
              <a:t>Decode</a:t>
            </a:r>
            <a:r>
              <a:rPr sz="18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006FC0"/>
                </a:solidFill>
                <a:latin typeface="Cambria"/>
                <a:cs typeface="Cambria"/>
              </a:rPr>
              <a:t>instruction</a:t>
            </a:r>
            <a:r>
              <a:rPr sz="18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15" dirty="0">
                <a:solidFill>
                  <a:srgbClr val="006FC0"/>
                </a:solidFill>
                <a:latin typeface="Cambria"/>
                <a:cs typeface="Cambria"/>
              </a:rPr>
              <a:t>(DI)</a:t>
            </a:r>
            <a:endParaRPr sz="18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Determine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the </a:t>
            </a:r>
            <a:r>
              <a:rPr sz="1800" spc="114" dirty="0">
                <a:solidFill>
                  <a:srgbClr val="585858"/>
                </a:solidFill>
                <a:latin typeface="Cambria"/>
                <a:cs typeface="Cambria"/>
              </a:rPr>
              <a:t>opcode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and</a:t>
            </a:r>
            <a:endParaRPr sz="1800">
              <a:latin typeface="Cambria"/>
              <a:cs typeface="Cambria"/>
            </a:endParaRPr>
          </a:p>
          <a:p>
            <a:pPr marL="469265">
              <a:lnSpc>
                <a:spcPct val="100000"/>
              </a:lnSpc>
            </a:pP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operand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specifiers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1700">
              <a:latin typeface="Cambria"/>
              <a:cs typeface="Cambria"/>
            </a:endParaRPr>
          </a:p>
          <a:p>
            <a:pPr marL="241300" indent="-228600" algn="just">
              <a:lnSpc>
                <a:spcPct val="100000"/>
              </a:lnSpc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spc="90" dirty="0">
                <a:solidFill>
                  <a:srgbClr val="006FC0"/>
                </a:solidFill>
                <a:latin typeface="Cambria"/>
                <a:cs typeface="Cambria"/>
              </a:rPr>
              <a:t>Calculate</a:t>
            </a:r>
            <a:r>
              <a:rPr sz="1800" spc="1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006FC0"/>
                </a:solidFill>
                <a:latin typeface="Cambria"/>
                <a:cs typeface="Cambria"/>
              </a:rPr>
              <a:t>operands</a:t>
            </a:r>
            <a:r>
              <a:rPr sz="18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145" dirty="0">
                <a:solidFill>
                  <a:srgbClr val="006FC0"/>
                </a:solidFill>
                <a:latin typeface="Cambria"/>
                <a:cs typeface="Cambria"/>
              </a:rPr>
              <a:t>(CO)</a:t>
            </a:r>
            <a:endParaRPr sz="1800">
              <a:latin typeface="Cambria"/>
              <a:cs typeface="Cambria"/>
            </a:endParaRPr>
          </a:p>
          <a:p>
            <a:pPr marL="469265" marR="541655" lvl="1" indent="-228600" algn="just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90" dirty="0">
                <a:solidFill>
                  <a:srgbClr val="585858"/>
                </a:solidFill>
                <a:latin typeface="Cambria"/>
                <a:cs typeface="Cambria"/>
              </a:rPr>
              <a:t>Calculate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the 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effective </a:t>
            </a:r>
            <a:r>
              <a:rPr sz="1800" spc="-3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address</a:t>
            </a:r>
            <a:r>
              <a:rPr sz="1800" spc="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95" dirty="0">
                <a:solidFill>
                  <a:srgbClr val="585858"/>
                </a:solidFill>
                <a:latin typeface="Cambria"/>
                <a:cs typeface="Cambria"/>
              </a:rPr>
              <a:t>each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source </a:t>
            </a:r>
            <a:r>
              <a:rPr sz="1800" spc="-3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operand</a:t>
            </a:r>
            <a:endParaRPr sz="1800">
              <a:latin typeface="Cambria"/>
              <a:cs typeface="Cambria"/>
            </a:endParaRPr>
          </a:p>
          <a:p>
            <a:pPr marL="469265" marR="5080" lvl="1" indent="-228600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20" dirty="0">
                <a:solidFill>
                  <a:srgbClr val="585858"/>
                </a:solidFill>
                <a:latin typeface="Cambria"/>
                <a:cs typeface="Cambria"/>
              </a:rPr>
              <a:t>This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may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involve 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80" dirty="0">
                <a:solidFill>
                  <a:srgbClr val="585858"/>
                </a:solidFill>
                <a:latin typeface="Cambria"/>
                <a:cs typeface="Cambria"/>
              </a:rPr>
              <a:t>displacement, 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register 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ind</a:t>
            </a:r>
            <a:r>
              <a:rPr sz="1800" spc="10" dirty="0">
                <a:solidFill>
                  <a:srgbClr val="585858"/>
                </a:solidFill>
                <a:latin typeface="Cambria"/>
                <a:cs typeface="Cambria"/>
              </a:rPr>
              <a:t>i</a:t>
            </a:r>
            <a:r>
              <a:rPr sz="1800" spc="-65" dirty="0">
                <a:solidFill>
                  <a:srgbClr val="585858"/>
                </a:solidFill>
                <a:latin typeface="Cambria"/>
                <a:cs typeface="Cambria"/>
              </a:rPr>
              <a:t>r</a:t>
            </a:r>
            <a:r>
              <a:rPr sz="1800" spc="105" dirty="0">
                <a:solidFill>
                  <a:srgbClr val="585858"/>
                </a:solidFill>
                <a:latin typeface="Cambria"/>
                <a:cs typeface="Cambria"/>
              </a:rPr>
              <a:t>ect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,</a:t>
            </a:r>
            <a:r>
              <a:rPr sz="1800" spc="-114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ind</a:t>
            </a:r>
            <a:r>
              <a:rPr sz="1800" spc="10" dirty="0">
                <a:solidFill>
                  <a:srgbClr val="585858"/>
                </a:solidFill>
                <a:latin typeface="Cambria"/>
                <a:cs typeface="Cambria"/>
              </a:rPr>
              <a:t>i</a:t>
            </a:r>
            <a:r>
              <a:rPr sz="1800" spc="-65" dirty="0">
                <a:solidFill>
                  <a:srgbClr val="585858"/>
                </a:solidFill>
                <a:latin typeface="Cambria"/>
                <a:cs typeface="Cambria"/>
              </a:rPr>
              <a:t>r</a:t>
            </a:r>
            <a:r>
              <a:rPr sz="1800" spc="105" dirty="0">
                <a:solidFill>
                  <a:srgbClr val="585858"/>
                </a:solidFill>
                <a:latin typeface="Cambria"/>
                <a:cs typeface="Cambria"/>
              </a:rPr>
              <a:t>ect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,</a:t>
            </a:r>
            <a:r>
              <a:rPr sz="1800" spc="-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o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r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other 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forms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address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calculation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0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pc="25" dirty="0"/>
              <a:t>Fetch</a:t>
            </a:r>
            <a:r>
              <a:rPr spc="35" dirty="0"/>
              <a:t> </a:t>
            </a:r>
            <a:r>
              <a:rPr spc="70" dirty="0"/>
              <a:t>operands</a:t>
            </a:r>
            <a:r>
              <a:rPr spc="35" dirty="0"/>
              <a:t> </a:t>
            </a:r>
            <a:r>
              <a:rPr spc="65" dirty="0"/>
              <a:t>(FO)</a:t>
            </a:r>
          </a:p>
          <a:p>
            <a:pPr marL="469900" marR="406400" lvl="1" indent="-228600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Fetch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00" dirty="0">
                <a:solidFill>
                  <a:srgbClr val="585858"/>
                </a:solidFill>
                <a:latin typeface="Cambria"/>
                <a:cs typeface="Cambria"/>
              </a:rPr>
              <a:t>each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operand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0" dirty="0">
                <a:solidFill>
                  <a:srgbClr val="585858"/>
                </a:solidFill>
                <a:latin typeface="Cambria"/>
                <a:cs typeface="Cambria"/>
              </a:rPr>
              <a:t>from </a:t>
            </a:r>
            <a:r>
              <a:rPr sz="1800" spc="-3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memory</a:t>
            </a:r>
            <a:endParaRPr sz="1800">
              <a:latin typeface="Cambria"/>
              <a:cs typeface="Cambria"/>
            </a:endParaRPr>
          </a:p>
          <a:p>
            <a:pPr marL="469900" marR="130175" lvl="1" indent="-228600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95" dirty="0">
                <a:solidFill>
                  <a:srgbClr val="585858"/>
                </a:solidFill>
                <a:latin typeface="Cambria"/>
                <a:cs typeface="Cambria"/>
              </a:rPr>
              <a:t>Operands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 in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registers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10" dirty="0">
                <a:solidFill>
                  <a:srgbClr val="585858"/>
                </a:solidFill>
                <a:latin typeface="Cambria"/>
                <a:cs typeface="Cambria"/>
              </a:rPr>
              <a:t>need </a:t>
            </a:r>
            <a:r>
              <a:rPr sz="1800" spc="-3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" dirty="0">
                <a:solidFill>
                  <a:srgbClr val="585858"/>
                </a:solidFill>
                <a:latin typeface="Cambria"/>
                <a:cs typeface="Cambria"/>
              </a:rPr>
              <a:t>not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65" dirty="0">
                <a:solidFill>
                  <a:srgbClr val="585858"/>
                </a:solidFill>
                <a:latin typeface="Cambria"/>
                <a:cs typeface="Cambria"/>
              </a:rPr>
              <a:t>be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fetched</a:t>
            </a:r>
            <a:endParaRPr sz="180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lr>
                <a:srgbClr val="B86FB8"/>
              </a:buClr>
              <a:buFont typeface="Wingdings"/>
              <a:buChar char=""/>
            </a:pPr>
            <a:endParaRPr sz="1700"/>
          </a:p>
          <a:p>
            <a:pPr marL="241300" indent="-228600">
              <a:lnSpc>
                <a:spcPct val="100000"/>
              </a:lnSpc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pc="75" dirty="0"/>
              <a:t>Execute</a:t>
            </a:r>
            <a:r>
              <a:rPr spc="20" dirty="0"/>
              <a:t> </a:t>
            </a:r>
            <a:r>
              <a:rPr spc="25" dirty="0"/>
              <a:t>instruction</a:t>
            </a:r>
            <a:r>
              <a:rPr spc="35" dirty="0"/>
              <a:t> </a:t>
            </a:r>
            <a:r>
              <a:rPr spc="10" dirty="0"/>
              <a:t>(EI)</a:t>
            </a:r>
          </a:p>
          <a:p>
            <a:pPr marL="469900" marR="5080" lvl="1" indent="-228600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Perform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indicated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operation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and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store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the 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-75" dirty="0">
                <a:solidFill>
                  <a:srgbClr val="585858"/>
                </a:solidFill>
                <a:latin typeface="Cambria"/>
                <a:cs typeface="Cambria"/>
              </a:rPr>
              <a:t>r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esult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,</a:t>
            </a:r>
            <a:r>
              <a:rPr sz="1800" spc="-1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585858"/>
                </a:solidFill>
                <a:latin typeface="Cambria"/>
                <a:cs typeface="Cambria"/>
              </a:rPr>
              <a:t>if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800" spc="10" dirty="0">
                <a:solidFill>
                  <a:srgbClr val="585858"/>
                </a:solidFill>
                <a:latin typeface="Cambria"/>
                <a:cs typeface="Cambria"/>
              </a:rPr>
              <a:t>n</a:t>
            </a:r>
            <a:r>
              <a:rPr sz="1800" spc="-85" dirty="0">
                <a:solidFill>
                  <a:srgbClr val="585858"/>
                </a:solidFill>
                <a:latin typeface="Cambria"/>
                <a:cs typeface="Cambria"/>
              </a:rPr>
              <a:t>y</a:t>
            </a:r>
            <a:r>
              <a:rPr sz="1800" spc="155" dirty="0">
                <a:solidFill>
                  <a:srgbClr val="585858"/>
                </a:solidFill>
                <a:latin typeface="Cambria"/>
                <a:cs typeface="Cambria"/>
              </a:rPr>
              <a:t>,</a:t>
            </a:r>
            <a:r>
              <a:rPr sz="1800" spc="-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in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s</a:t>
            </a:r>
            <a:r>
              <a:rPr sz="1800" spc="90" dirty="0">
                <a:solidFill>
                  <a:srgbClr val="585858"/>
                </a:solidFill>
                <a:latin typeface="Cambria"/>
                <a:cs typeface="Cambria"/>
              </a:rPr>
              <a:t>peci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f</a:t>
            </a:r>
            <a:r>
              <a:rPr sz="1800" spc="80" dirty="0">
                <a:solidFill>
                  <a:srgbClr val="585858"/>
                </a:solidFill>
                <a:latin typeface="Cambria"/>
                <a:cs typeface="Cambria"/>
              </a:rPr>
              <a:t>ied 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destination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operand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location</a:t>
            </a:r>
            <a:endParaRPr sz="180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buClr>
                <a:srgbClr val="B86FB8"/>
              </a:buClr>
              <a:buFont typeface="Wingdings"/>
              <a:buChar char=""/>
            </a:pPr>
            <a:endParaRPr sz="1700"/>
          </a:p>
          <a:p>
            <a:pPr marL="241300" indent="-228600">
              <a:lnSpc>
                <a:spcPct val="100000"/>
              </a:lnSpc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pc="55" dirty="0"/>
              <a:t>Write</a:t>
            </a:r>
            <a:r>
              <a:rPr spc="25" dirty="0"/>
              <a:t> </a:t>
            </a:r>
            <a:r>
              <a:rPr spc="75" dirty="0"/>
              <a:t>operand</a:t>
            </a:r>
            <a:r>
              <a:rPr spc="35" dirty="0"/>
              <a:t> </a:t>
            </a:r>
            <a:r>
              <a:rPr spc="70" dirty="0"/>
              <a:t>(WO)</a:t>
            </a:r>
          </a:p>
          <a:p>
            <a:pPr marL="469900" lvl="1" indent="-228600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Store</a:t>
            </a:r>
            <a:r>
              <a:rPr sz="1800" spc="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5" dirty="0">
                <a:solidFill>
                  <a:srgbClr val="585858"/>
                </a:solidFill>
                <a:latin typeface="Cambria"/>
                <a:cs typeface="Cambria"/>
              </a:rPr>
              <a:t>result</a:t>
            </a:r>
            <a:r>
              <a:rPr sz="1800" spc="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in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memory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8500" y="277940"/>
            <a:ext cx="8595244" cy="611717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058" y="226727"/>
            <a:ext cx="9015636" cy="619125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56104" y="56388"/>
            <a:ext cx="4431792" cy="648462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1477" y="454965"/>
            <a:ext cx="6328699" cy="596274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973" y="397560"/>
            <a:ext cx="3537134" cy="45228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246075"/>
            <a:ext cx="35528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135" dirty="0">
                <a:solidFill>
                  <a:srgbClr val="FF0000"/>
                </a:solidFill>
                <a:latin typeface="Cambria"/>
                <a:cs typeface="Cambria"/>
              </a:rPr>
              <a:t>Pipeline</a:t>
            </a:r>
            <a:r>
              <a:rPr sz="3600" b="0" spc="4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b="0" spc="75" dirty="0">
                <a:solidFill>
                  <a:srgbClr val="FF0000"/>
                </a:solidFill>
                <a:latin typeface="Cambria"/>
                <a:cs typeface="Cambria"/>
              </a:rPr>
              <a:t>Hazards</a:t>
            </a:r>
            <a:endParaRPr sz="3600">
              <a:latin typeface="Cambria"/>
              <a:cs typeface="Cambr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25907" y="2522196"/>
            <a:ext cx="8893175" cy="2292350"/>
            <a:chOff x="-25907" y="2522196"/>
            <a:chExt cx="8893175" cy="22923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522196"/>
              <a:ext cx="8866656" cy="229214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607563"/>
              <a:ext cx="8786622" cy="207492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61" y="2608325"/>
              <a:ext cx="8785860" cy="2074545"/>
            </a:xfrm>
            <a:custGeom>
              <a:avLst/>
              <a:gdLst/>
              <a:ahLst/>
              <a:cxnLst/>
              <a:rect l="l" t="t" r="r" b="b"/>
              <a:pathLst>
                <a:path w="8785860" h="2074545">
                  <a:moveTo>
                    <a:pt x="0" y="518540"/>
                  </a:moveTo>
                  <a:lnTo>
                    <a:pt x="7748778" y="518540"/>
                  </a:lnTo>
                  <a:lnTo>
                    <a:pt x="7748778" y="0"/>
                  </a:lnTo>
                  <a:lnTo>
                    <a:pt x="8785860" y="1037082"/>
                  </a:lnTo>
                  <a:lnTo>
                    <a:pt x="7748778" y="2074164"/>
                  </a:lnTo>
                  <a:lnTo>
                    <a:pt x="7748778" y="1555623"/>
                  </a:lnTo>
                  <a:lnTo>
                    <a:pt x="0" y="1555623"/>
                  </a:lnTo>
                  <a:lnTo>
                    <a:pt x="518541" y="1037082"/>
                  </a:lnTo>
                  <a:lnTo>
                    <a:pt x="0" y="518540"/>
                  </a:lnTo>
                  <a:close/>
                </a:path>
              </a:pathLst>
            </a:custGeom>
            <a:ln w="53340">
              <a:solidFill>
                <a:srgbClr val="99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41528" y="1152524"/>
            <a:ext cx="2270125" cy="184531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 indent="2540" algn="ctr">
              <a:lnSpc>
                <a:spcPct val="88100"/>
              </a:lnSpc>
              <a:spcBef>
                <a:spcPts val="365"/>
              </a:spcBef>
            </a:pPr>
            <a:r>
              <a:rPr sz="1900" spc="120" dirty="0">
                <a:latin typeface="Cambria"/>
                <a:cs typeface="Cambria"/>
              </a:rPr>
              <a:t>Occur </a:t>
            </a:r>
            <a:r>
              <a:rPr sz="1900" spc="45" dirty="0">
                <a:latin typeface="Cambria"/>
                <a:cs typeface="Cambria"/>
              </a:rPr>
              <a:t>when </a:t>
            </a:r>
            <a:r>
              <a:rPr sz="1900" spc="40" dirty="0">
                <a:latin typeface="Cambria"/>
                <a:cs typeface="Cambria"/>
              </a:rPr>
              <a:t>the </a:t>
            </a:r>
            <a:r>
              <a:rPr sz="1900" spc="45" dirty="0">
                <a:latin typeface="Cambria"/>
                <a:cs typeface="Cambria"/>
              </a:rPr>
              <a:t> </a:t>
            </a:r>
            <a:r>
              <a:rPr sz="1900" spc="85" dirty="0">
                <a:latin typeface="Cambria"/>
                <a:cs typeface="Cambria"/>
              </a:rPr>
              <a:t>pipelin</a:t>
            </a:r>
            <a:r>
              <a:rPr sz="1900" spc="65" dirty="0">
                <a:latin typeface="Cambria"/>
                <a:cs typeface="Cambria"/>
              </a:rPr>
              <a:t>e</a:t>
            </a:r>
            <a:r>
              <a:rPr sz="1900" spc="160" dirty="0">
                <a:latin typeface="Cambria"/>
                <a:cs typeface="Cambria"/>
              </a:rPr>
              <a:t>,</a:t>
            </a:r>
            <a:r>
              <a:rPr sz="1900" spc="-105" dirty="0">
                <a:latin typeface="Cambria"/>
                <a:cs typeface="Cambria"/>
              </a:rPr>
              <a:t> </a:t>
            </a:r>
            <a:r>
              <a:rPr sz="1900" spc="80" dirty="0">
                <a:latin typeface="Cambria"/>
                <a:cs typeface="Cambria"/>
              </a:rPr>
              <a:t>o</a:t>
            </a:r>
            <a:r>
              <a:rPr sz="1900" spc="5" dirty="0">
                <a:latin typeface="Cambria"/>
                <a:cs typeface="Cambria"/>
              </a:rPr>
              <a:t>r</a:t>
            </a:r>
            <a:r>
              <a:rPr sz="1900" spc="50" dirty="0">
                <a:latin typeface="Cambria"/>
                <a:cs typeface="Cambria"/>
              </a:rPr>
              <a:t> </a:t>
            </a:r>
            <a:r>
              <a:rPr sz="1900" spc="70" dirty="0">
                <a:latin typeface="Cambria"/>
                <a:cs typeface="Cambria"/>
              </a:rPr>
              <a:t>some  </a:t>
            </a:r>
            <a:r>
              <a:rPr sz="1900" spc="40" dirty="0">
                <a:latin typeface="Cambria"/>
                <a:cs typeface="Cambria"/>
              </a:rPr>
              <a:t>portion</a:t>
            </a:r>
            <a:r>
              <a:rPr sz="1900" spc="45" dirty="0">
                <a:latin typeface="Cambria"/>
                <a:cs typeface="Cambria"/>
              </a:rPr>
              <a:t> </a:t>
            </a:r>
            <a:r>
              <a:rPr sz="1900" spc="25" dirty="0">
                <a:latin typeface="Cambria"/>
                <a:cs typeface="Cambria"/>
              </a:rPr>
              <a:t>of</a:t>
            </a:r>
            <a:r>
              <a:rPr sz="1900" spc="55" dirty="0">
                <a:latin typeface="Cambria"/>
                <a:cs typeface="Cambria"/>
              </a:rPr>
              <a:t> </a:t>
            </a:r>
            <a:r>
              <a:rPr sz="1900" spc="40" dirty="0">
                <a:latin typeface="Cambria"/>
                <a:cs typeface="Cambria"/>
              </a:rPr>
              <a:t>the </a:t>
            </a:r>
            <a:r>
              <a:rPr sz="1900" spc="45" dirty="0">
                <a:latin typeface="Cambria"/>
                <a:cs typeface="Cambria"/>
              </a:rPr>
              <a:t> </a:t>
            </a:r>
            <a:r>
              <a:rPr sz="1900" spc="105" dirty="0">
                <a:latin typeface="Cambria"/>
                <a:cs typeface="Cambria"/>
              </a:rPr>
              <a:t>pip</a:t>
            </a:r>
            <a:r>
              <a:rPr sz="1900" spc="114" dirty="0">
                <a:latin typeface="Cambria"/>
                <a:cs typeface="Cambria"/>
              </a:rPr>
              <a:t>e</a:t>
            </a:r>
            <a:r>
              <a:rPr sz="1900" spc="55" dirty="0">
                <a:latin typeface="Cambria"/>
                <a:cs typeface="Cambria"/>
              </a:rPr>
              <a:t>lin</a:t>
            </a:r>
            <a:r>
              <a:rPr sz="1900" spc="45" dirty="0">
                <a:latin typeface="Cambria"/>
                <a:cs typeface="Cambria"/>
              </a:rPr>
              <a:t>e</a:t>
            </a:r>
            <a:r>
              <a:rPr sz="1900" spc="160" dirty="0">
                <a:latin typeface="Cambria"/>
                <a:cs typeface="Cambria"/>
              </a:rPr>
              <a:t>,</a:t>
            </a:r>
            <a:r>
              <a:rPr sz="1900" spc="-100" dirty="0">
                <a:latin typeface="Cambria"/>
                <a:cs typeface="Cambria"/>
              </a:rPr>
              <a:t> </a:t>
            </a:r>
            <a:r>
              <a:rPr sz="1900" spc="10" dirty="0">
                <a:latin typeface="Cambria"/>
                <a:cs typeface="Cambria"/>
              </a:rPr>
              <a:t>mus</a:t>
            </a:r>
            <a:r>
              <a:rPr sz="1900" spc="5" dirty="0">
                <a:latin typeface="Cambria"/>
                <a:cs typeface="Cambria"/>
              </a:rPr>
              <a:t>t</a:t>
            </a:r>
            <a:r>
              <a:rPr sz="1900" spc="60" dirty="0">
                <a:latin typeface="Cambria"/>
                <a:cs typeface="Cambria"/>
              </a:rPr>
              <a:t> </a:t>
            </a:r>
            <a:r>
              <a:rPr sz="1900" spc="20" dirty="0">
                <a:latin typeface="Cambria"/>
                <a:cs typeface="Cambria"/>
              </a:rPr>
              <a:t>stall  </a:t>
            </a:r>
            <a:r>
              <a:rPr sz="1900" spc="110" dirty="0">
                <a:latin typeface="Cambria"/>
                <a:cs typeface="Cambria"/>
              </a:rPr>
              <a:t>because </a:t>
            </a:r>
            <a:r>
              <a:rPr sz="1900" spc="50" dirty="0">
                <a:latin typeface="Cambria"/>
                <a:cs typeface="Cambria"/>
              </a:rPr>
              <a:t>conditions </a:t>
            </a:r>
            <a:r>
              <a:rPr sz="1900" spc="55" dirty="0">
                <a:latin typeface="Cambria"/>
                <a:cs typeface="Cambria"/>
              </a:rPr>
              <a:t> </a:t>
            </a:r>
            <a:r>
              <a:rPr sz="1900" spc="100" dirty="0">
                <a:latin typeface="Cambria"/>
                <a:cs typeface="Cambria"/>
              </a:rPr>
              <a:t>do </a:t>
            </a:r>
            <a:r>
              <a:rPr sz="1900" spc="10" dirty="0">
                <a:latin typeface="Cambria"/>
                <a:cs typeface="Cambria"/>
              </a:rPr>
              <a:t>not </a:t>
            </a:r>
            <a:r>
              <a:rPr sz="1900" spc="50" dirty="0">
                <a:latin typeface="Cambria"/>
                <a:cs typeface="Cambria"/>
              </a:rPr>
              <a:t>permit </a:t>
            </a:r>
            <a:r>
              <a:rPr sz="1900" spc="55" dirty="0">
                <a:latin typeface="Cambria"/>
                <a:cs typeface="Cambria"/>
              </a:rPr>
              <a:t> continued</a:t>
            </a:r>
            <a:r>
              <a:rPr sz="1900" spc="20" dirty="0">
                <a:latin typeface="Cambria"/>
                <a:cs typeface="Cambria"/>
              </a:rPr>
              <a:t> </a:t>
            </a:r>
            <a:r>
              <a:rPr sz="1900" spc="60" dirty="0">
                <a:latin typeface="Cambria"/>
                <a:cs typeface="Cambria"/>
              </a:rPr>
              <a:t>execution</a:t>
            </a:r>
            <a:endParaRPr sz="1900">
              <a:latin typeface="Cambria"/>
              <a:cs typeface="Cambri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47927" y="3342132"/>
            <a:ext cx="6006465" cy="654050"/>
            <a:chOff x="947927" y="3342132"/>
            <a:chExt cx="6006465" cy="65405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7927" y="3342132"/>
              <a:ext cx="655307" cy="65379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6507" y="3384804"/>
              <a:ext cx="521207" cy="51968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18031" y="3386328"/>
              <a:ext cx="520065" cy="518159"/>
            </a:xfrm>
            <a:custGeom>
              <a:avLst/>
              <a:gdLst/>
              <a:ahLst/>
              <a:cxnLst/>
              <a:rect l="l" t="t" r="r" b="b"/>
              <a:pathLst>
                <a:path w="520065" h="518160">
                  <a:moveTo>
                    <a:pt x="0" y="259080"/>
                  </a:moveTo>
                  <a:lnTo>
                    <a:pt x="4186" y="212498"/>
                  </a:lnTo>
                  <a:lnTo>
                    <a:pt x="16256" y="168661"/>
                  </a:lnTo>
                  <a:lnTo>
                    <a:pt x="35475" y="128298"/>
                  </a:lnTo>
                  <a:lnTo>
                    <a:pt x="61110" y="92140"/>
                  </a:lnTo>
                  <a:lnTo>
                    <a:pt x="92427" y="60918"/>
                  </a:lnTo>
                  <a:lnTo>
                    <a:pt x="128693" y="35362"/>
                  </a:lnTo>
                  <a:lnTo>
                    <a:pt x="169173" y="16203"/>
                  </a:lnTo>
                  <a:lnTo>
                    <a:pt x="213134" y="4172"/>
                  </a:lnTo>
                  <a:lnTo>
                    <a:pt x="259842" y="0"/>
                  </a:lnTo>
                  <a:lnTo>
                    <a:pt x="306549" y="4172"/>
                  </a:lnTo>
                  <a:lnTo>
                    <a:pt x="350510" y="16203"/>
                  </a:lnTo>
                  <a:lnTo>
                    <a:pt x="390990" y="35362"/>
                  </a:lnTo>
                  <a:lnTo>
                    <a:pt x="427256" y="60918"/>
                  </a:lnTo>
                  <a:lnTo>
                    <a:pt x="458573" y="92140"/>
                  </a:lnTo>
                  <a:lnTo>
                    <a:pt x="484208" y="128298"/>
                  </a:lnTo>
                  <a:lnTo>
                    <a:pt x="503428" y="168661"/>
                  </a:lnTo>
                  <a:lnTo>
                    <a:pt x="515497" y="212498"/>
                  </a:lnTo>
                  <a:lnTo>
                    <a:pt x="519684" y="259080"/>
                  </a:lnTo>
                  <a:lnTo>
                    <a:pt x="515497" y="305661"/>
                  </a:lnTo>
                  <a:lnTo>
                    <a:pt x="503428" y="349498"/>
                  </a:lnTo>
                  <a:lnTo>
                    <a:pt x="484208" y="389861"/>
                  </a:lnTo>
                  <a:lnTo>
                    <a:pt x="458573" y="426019"/>
                  </a:lnTo>
                  <a:lnTo>
                    <a:pt x="427256" y="457241"/>
                  </a:lnTo>
                  <a:lnTo>
                    <a:pt x="390990" y="482797"/>
                  </a:lnTo>
                  <a:lnTo>
                    <a:pt x="350510" y="501956"/>
                  </a:lnTo>
                  <a:lnTo>
                    <a:pt x="306549" y="513987"/>
                  </a:lnTo>
                  <a:lnTo>
                    <a:pt x="259842" y="518160"/>
                  </a:lnTo>
                  <a:lnTo>
                    <a:pt x="213134" y="513987"/>
                  </a:lnTo>
                  <a:lnTo>
                    <a:pt x="169173" y="501956"/>
                  </a:lnTo>
                  <a:lnTo>
                    <a:pt x="128693" y="482797"/>
                  </a:lnTo>
                  <a:lnTo>
                    <a:pt x="92427" y="457241"/>
                  </a:lnTo>
                  <a:lnTo>
                    <a:pt x="61110" y="426019"/>
                  </a:lnTo>
                  <a:lnTo>
                    <a:pt x="35475" y="389861"/>
                  </a:lnTo>
                  <a:lnTo>
                    <a:pt x="16256" y="349498"/>
                  </a:lnTo>
                  <a:lnTo>
                    <a:pt x="4186" y="305661"/>
                  </a:lnTo>
                  <a:lnTo>
                    <a:pt x="0" y="259080"/>
                  </a:lnTo>
                  <a:close/>
                </a:path>
              </a:pathLst>
            </a:custGeom>
            <a:ln w="9144">
              <a:solidFill>
                <a:srgbClr val="66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24072" y="3342132"/>
              <a:ext cx="653796" cy="65379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92651" y="3384804"/>
              <a:ext cx="519684" cy="51968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694176" y="3386328"/>
              <a:ext cx="518159" cy="518159"/>
            </a:xfrm>
            <a:custGeom>
              <a:avLst/>
              <a:gdLst/>
              <a:ahLst/>
              <a:cxnLst/>
              <a:rect l="l" t="t" r="r" b="b"/>
              <a:pathLst>
                <a:path w="518160" h="518160">
                  <a:moveTo>
                    <a:pt x="0" y="259080"/>
                  </a:moveTo>
                  <a:lnTo>
                    <a:pt x="4172" y="212498"/>
                  </a:lnTo>
                  <a:lnTo>
                    <a:pt x="16203" y="168661"/>
                  </a:lnTo>
                  <a:lnTo>
                    <a:pt x="35362" y="128298"/>
                  </a:lnTo>
                  <a:lnTo>
                    <a:pt x="60918" y="92140"/>
                  </a:lnTo>
                  <a:lnTo>
                    <a:pt x="92140" y="60918"/>
                  </a:lnTo>
                  <a:lnTo>
                    <a:pt x="128298" y="35362"/>
                  </a:lnTo>
                  <a:lnTo>
                    <a:pt x="168661" y="16203"/>
                  </a:lnTo>
                  <a:lnTo>
                    <a:pt x="212498" y="4172"/>
                  </a:lnTo>
                  <a:lnTo>
                    <a:pt x="259079" y="0"/>
                  </a:lnTo>
                  <a:lnTo>
                    <a:pt x="305661" y="4172"/>
                  </a:lnTo>
                  <a:lnTo>
                    <a:pt x="349498" y="16203"/>
                  </a:lnTo>
                  <a:lnTo>
                    <a:pt x="389861" y="35362"/>
                  </a:lnTo>
                  <a:lnTo>
                    <a:pt x="426019" y="60918"/>
                  </a:lnTo>
                  <a:lnTo>
                    <a:pt x="457241" y="92140"/>
                  </a:lnTo>
                  <a:lnTo>
                    <a:pt x="482797" y="128298"/>
                  </a:lnTo>
                  <a:lnTo>
                    <a:pt x="501956" y="168661"/>
                  </a:lnTo>
                  <a:lnTo>
                    <a:pt x="513987" y="212498"/>
                  </a:lnTo>
                  <a:lnTo>
                    <a:pt x="518160" y="259080"/>
                  </a:lnTo>
                  <a:lnTo>
                    <a:pt x="513987" y="305661"/>
                  </a:lnTo>
                  <a:lnTo>
                    <a:pt x="501956" y="349498"/>
                  </a:lnTo>
                  <a:lnTo>
                    <a:pt x="482797" y="389861"/>
                  </a:lnTo>
                  <a:lnTo>
                    <a:pt x="457241" y="426019"/>
                  </a:lnTo>
                  <a:lnTo>
                    <a:pt x="426019" y="457241"/>
                  </a:lnTo>
                  <a:lnTo>
                    <a:pt x="389861" y="482797"/>
                  </a:lnTo>
                  <a:lnTo>
                    <a:pt x="349498" y="501956"/>
                  </a:lnTo>
                  <a:lnTo>
                    <a:pt x="305661" y="513987"/>
                  </a:lnTo>
                  <a:lnTo>
                    <a:pt x="259079" y="518160"/>
                  </a:lnTo>
                  <a:lnTo>
                    <a:pt x="212498" y="513987"/>
                  </a:lnTo>
                  <a:lnTo>
                    <a:pt x="168661" y="501956"/>
                  </a:lnTo>
                  <a:lnTo>
                    <a:pt x="128298" y="482797"/>
                  </a:lnTo>
                  <a:lnTo>
                    <a:pt x="92140" y="457241"/>
                  </a:lnTo>
                  <a:lnTo>
                    <a:pt x="60918" y="426019"/>
                  </a:lnTo>
                  <a:lnTo>
                    <a:pt x="35362" y="389861"/>
                  </a:lnTo>
                  <a:lnTo>
                    <a:pt x="16203" y="349498"/>
                  </a:lnTo>
                  <a:lnTo>
                    <a:pt x="4172" y="305661"/>
                  </a:lnTo>
                  <a:lnTo>
                    <a:pt x="0" y="259080"/>
                  </a:lnTo>
                  <a:close/>
                </a:path>
              </a:pathLst>
            </a:custGeom>
            <a:ln w="9144">
              <a:solidFill>
                <a:srgbClr val="99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00216" y="3342132"/>
              <a:ext cx="653795" cy="65379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68795" y="3384804"/>
              <a:ext cx="519683" cy="51968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370319" y="3386328"/>
              <a:ext cx="518159" cy="518159"/>
            </a:xfrm>
            <a:custGeom>
              <a:avLst/>
              <a:gdLst/>
              <a:ahLst/>
              <a:cxnLst/>
              <a:rect l="l" t="t" r="r" b="b"/>
              <a:pathLst>
                <a:path w="518159" h="518160">
                  <a:moveTo>
                    <a:pt x="0" y="259080"/>
                  </a:moveTo>
                  <a:lnTo>
                    <a:pt x="4172" y="212498"/>
                  </a:lnTo>
                  <a:lnTo>
                    <a:pt x="16203" y="168661"/>
                  </a:lnTo>
                  <a:lnTo>
                    <a:pt x="35362" y="128298"/>
                  </a:lnTo>
                  <a:lnTo>
                    <a:pt x="60918" y="92140"/>
                  </a:lnTo>
                  <a:lnTo>
                    <a:pt x="92140" y="60918"/>
                  </a:lnTo>
                  <a:lnTo>
                    <a:pt x="128298" y="35362"/>
                  </a:lnTo>
                  <a:lnTo>
                    <a:pt x="168661" y="16203"/>
                  </a:lnTo>
                  <a:lnTo>
                    <a:pt x="212498" y="4172"/>
                  </a:lnTo>
                  <a:lnTo>
                    <a:pt x="259079" y="0"/>
                  </a:lnTo>
                  <a:lnTo>
                    <a:pt x="305661" y="4172"/>
                  </a:lnTo>
                  <a:lnTo>
                    <a:pt x="349498" y="16203"/>
                  </a:lnTo>
                  <a:lnTo>
                    <a:pt x="389861" y="35362"/>
                  </a:lnTo>
                  <a:lnTo>
                    <a:pt x="426019" y="60918"/>
                  </a:lnTo>
                  <a:lnTo>
                    <a:pt x="457241" y="92140"/>
                  </a:lnTo>
                  <a:lnTo>
                    <a:pt x="482797" y="128298"/>
                  </a:lnTo>
                  <a:lnTo>
                    <a:pt x="501956" y="168661"/>
                  </a:lnTo>
                  <a:lnTo>
                    <a:pt x="513987" y="212498"/>
                  </a:lnTo>
                  <a:lnTo>
                    <a:pt x="518159" y="259080"/>
                  </a:lnTo>
                  <a:lnTo>
                    <a:pt x="513987" y="305661"/>
                  </a:lnTo>
                  <a:lnTo>
                    <a:pt x="501956" y="349498"/>
                  </a:lnTo>
                  <a:lnTo>
                    <a:pt x="482797" y="389861"/>
                  </a:lnTo>
                  <a:lnTo>
                    <a:pt x="457241" y="426019"/>
                  </a:lnTo>
                  <a:lnTo>
                    <a:pt x="426019" y="457241"/>
                  </a:lnTo>
                  <a:lnTo>
                    <a:pt x="389861" y="482797"/>
                  </a:lnTo>
                  <a:lnTo>
                    <a:pt x="349498" y="501956"/>
                  </a:lnTo>
                  <a:lnTo>
                    <a:pt x="305661" y="513987"/>
                  </a:lnTo>
                  <a:lnTo>
                    <a:pt x="259079" y="518160"/>
                  </a:lnTo>
                  <a:lnTo>
                    <a:pt x="212498" y="513987"/>
                  </a:lnTo>
                  <a:lnTo>
                    <a:pt x="168661" y="501956"/>
                  </a:lnTo>
                  <a:lnTo>
                    <a:pt x="128298" y="482797"/>
                  </a:lnTo>
                  <a:lnTo>
                    <a:pt x="92140" y="457241"/>
                  </a:lnTo>
                  <a:lnTo>
                    <a:pt x="60918" y="426019"/>
                  </a:lnTo>
                  <a:lnTo>
                    <a:pt x="35362" y="389861"/>
                  </a:lnTo>
                  <a:lnTo>
                    <a:pt x="16203" y="349498"/>
                  </a:lnTo>
                  <a:lnTo>
                    <a:pt x="4172" y="305661"/>
                  </a:lnTo>
                  <a:lnTo>
                    <a:pt x="0" y="259080"/>
                  </a:lnTo>
                  <a:close/>
                </a:path>
              </a:pathLst>
            </a:custGeom>
            <a:ln w="9144">
              <a:solidFill>
                <a:srgbClr val="66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824988" y="4245609"/>
            <a:ext cx="2254885" cy="570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2150"/>
              </a:lnSpc>
              <a:spcBef>
                <a:spcPts val="95"/>
              </a:spcBef>
            </a:pPr>
            <a:r>
              <a:rPr sz="1900" spc="70" dirty="0">
                <a:latin typeface="Cambria"/>
                <a:cs typeface="Cambria"/>
              </a:rPr>
              <a:t>Also</a:t>
            </a:r>
            <a:r>
              <a:rPr sz="1900" spc="60" dirty="0">
                <a:latin typeface="Cambria"/>
                <a:cs typeface="Cambria"/>
              </a:rPr>
              <a:t> </a:t>
            </a:r>
            <a:r>
              <a:rPr sz="1900" spc="55" dirty="0">
                <a:latin typeface="Cambria"/>
                <a:cs typeface="Cambria"/>
              </a:rPr>
              <a:t>referred</a:t>
            </a:r>
            <a:r>
              <a:rPr sz="1900" spc="45" dirty="0">
                <a:latin typeface="Cambria"/>
                <a:cs typeface="Cambria"/>
              </a:rPr>
              <a:t> </a:t>
            </a:r>
            <a:r>
              <a:rPr sz="1900" dirty="0">
                <a:latin typeface="Cambria"/>
                <a:cs typeface="Cambria"/>
              </a:rPr>
              <a:t>to</a:t>
            </a:r>
            <a:r>
              <a:rPr sz="1900" spc="55" dirty="0">
                <a:latin typeface="Cambria"/>
                <a:cs typeface="Cambria"/>
              </a:rPr>
              <a:t> </a:t>
            </a:r>
            <a:r>
              <a:rPr sz="1900" spc="65" dirty="0">
                <a:latin typeface="Cambria"/>
                <a:cs typeface="Cambria"/>
              </a:rPr>
              <a:t>as</a:t>
            </a:r>
            <a:r>
              <a:rPr sz="1900" spc="40" dirty="0">
                <a:latin typeface="Cambria"/>
                <a:cs typeface="Cambria"/>
              </a:rPr>
              <a:t> </a:t>
            </a:r>
            <a:r>
              <a:rPr sz="1900" spc="75" dirty="0">
                <a:latin typeface="Cambria"/>
                <a:cs typeface="Cambria"/>
              </a:rPr>
              <a:t>a</a:t>
            </a:r>
            <a:endParaRPr sz="1900">
              <a:latin typeface="Cambria"/>
              <a:cs typeface="Cambria"/>
            </a:endParaRPr>
          </a:p>
          <a:p>
            <a:pPr marL="4445" algn="ctr">
              <a:lnSpc>
                <a:spcPts val="2150"/>
              </a:lnSpc>
            </a:pPr>
            <a:r>
              <a:rPr sz="1900" i="1" spc="85" dirty="0">
                <a:latin typeface="Cambria"/>
                <a:cs typeface="Cambria"/>
              </a:rPr>
              <a:t>pipeline</a:t>
            </a:r>
            <a:r>
              <a:rPr sz="1900" i="1" spc="65" dirty="0">
                <a:latin typeface="Cambria"/>
                <a:cs typeface="Cambria"/>
              </a:rPr>
              <a:t> </a:t>
            </a:r>
            <a:r>
              <a:rPr sz="1900" i="1" spc="105" dirty="0">
                <a:latin typeface="Cambria"/>
                <a:cs typeface="Cambria"/>
              </a:rPr>
              <a:t>bubble</a:t>
            </a:r>
            <a:endParaRPr sz="1900">
              <a:latin typeface="Cambria"/>
              <a:cs typeface="Cambr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85535" y="1657604"/>
            <a:ext cx="1887220" cy="134239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020"/>
              </a:lnSpc>
              <a:spcBef>
                <a:spcPts val="380"/>
              </a:spcBef>
            </a:pPr>
            <a:r>
              <a:rPr sz="1900" spc="50" dirty="0">
                <a:latin typeface="Cambria"/>
                <a:cs typeface="Cambria"/>
              </a:rPr>
              <a:t>There </a:t>
            </a:r>
            <a:r>
              <a:rPr sz="1900" spc="45" dirty="0">
                <a:latin typeface="Cambria"/>
                <a:cs typeface="Cambria"/>
              </a:rPr>
              <a:t>are </a:t>
            </a:r>
            <a:r>
              <a:rPr sz="1900" spc="35" dirty="0">
                <a:latin typeface="Cambria"/>
                <a:cs typeface="Cambria"/>
              </a:rPr>
              <a:t>three </a:t>
            </a:r>
            <a:r>
              <a:rPr sz="1900" spc="40" dirty="0">
                <a:latin typeface="Cambria"/>
                <a:cs typeface="Cambria"/>
              </a:rPr>
              <a:t> </a:t>
            </a:r>
            <a:r>
              <a:rPr sz="1900" spc="75" dirty="0">
                <a:latin typeface="Cambria"/>
                <a:cs typeface="Cambria"/>
              </a:rPr>
              <a:t>types</a:t>
            </a:r>
            <a:r>
              <a:rPr sz="1900" spc="25" dirty="0">
                <a:latin typeface="Cambria"/>
                <a:cs typeface="Cambria"/>
              </a:rPr>
              <a:t> of</a:t>
            </a:r>
            <a:r>
              <a:rPr sz="1900" spc="20" dirty="0">
                <a:latin typeface="Cambria"/>
                <a:cs typeface="Cambria"/>
              </a:rPr>
              <a:t> </a:t>
            </a:r>
            <a:r>
              <a:rPr sz="1900" spc="40" dirty="0">
                <a:latin typeface="Cambria"/>
                <a:cs typeface="Cambria"/>
              </a:rPr>
              <a:t>hazards:</a:t>
            </a:r>
            <a:endParaRPr sz="1900">
              <a:latin typeface="Cambria"/>
              <a:cs typeface="Cambria"/>
            </a:endParaRPr>
          </a:p>
          <a:p>
            <a:pPr marL="127000" indent="-114300">
              <a:lnSpc>
                <a:spcPct val="100000"/>
              </a:lnSpc>
              <a:spcBef>
                <a:spcPts val="540"/>
              </a:spcBef>
              <a:buFont typeface="Trebuchet MS"/>
              <a:buChar char="•"/>
              <a:tabLst>
                <a:tab pos="127000" algn="l"/>
              </a:tabLst>
            </a:pPr>
            <a:r>
              <a:rPr sz="1500" spc="45" dirty="0">
                <a:latin typeface="Cambria"/>
                <a:cs typeface="Cambria"/>
              </a:rPr>
              <a:t>Resource</a:t>
            </a:r>
            <a:endParaRPr sz="1500">
              <a:latin typeface="Cambria"/>
              <a:cs typeface="Cambria"/>
            </a:endParaRPr>
          </a:p>
          <a:p>
            <a:pPr marL="127000" indent="-114300">
              <a:lnSpc>
                <a:spcPct val="100000"/>
              </a:lnSpc>
              <a:spcBef>
                <a:spcPts val="45"/>
              </a:spcBef>
              <a:buFont typeface="Trebuchet MS"/>
              <a:buChar char="•"/>
              <a:tabLst>
                <a:tab pos="127000" algn="l"/>
              </a:tabLst>
            </a:pPr>
            <a:r>
              <a:rPr sz="1500" spc="40" dirty="0">
                <a:latin typeface="Cambria"/>
                <a:cs typeface="Cambria"/>
              </a:rPr>
              <a:t>Data</a:t>
            </a:r>
            <a:endParaRPr sz="1500">
              <a:latin typeface="Cambria"/>
              <a:cs typeface="Cambria"/>
            </a:endParaRPr>
          </a:p>
          <a:p>
            <a:pPr marL="127000" indent="-114300">
              <a:lnSpc>
                <a:spcPct val="100000"/>
              </a:lnSpc>
              <a:spcBef>
                <a:spcPts val="60"/>
              </a:spcBef>
              <a:buFont typeface="Trebuchet MS"/>
              <a:buChar char="•"/>
              <a:tabLst>
                <a:tab pos="127000" algn="l"/>
              </a:tabLst>
            </a:pPr>
            <a:r>
              <a:rPr sz="1500" spc="50" dirty="0">
                <a:latin typeface="Cambria"/>
                <a:cs typeface="Cambria"/>
              </a:rPr>
              <a:t>Control</a:t>
            </a:r>
            <a:endParaRPr sz="1500">
              <a:latin typeface="Cambria"/>
              <a:cs typeface="Cambria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03546" y="5176233"/>
            <a:ext cx="2101931" cy="1509889"/>
          </a:xfrm>
          <a:prstGeom prst="rect">
            <a:avLst/>
          </a:prstGeom>
        </p:spPr>
      </p:pic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013" y="501853"/>
            <a:ext cx="41757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aseline="36265" dirty="0">
                <a:solidFill>
                  <a:srgbClr val="B86FB8"/>
                </a:solidFill>
              </a:rPr>
              <a:t>+</a:t>
            </a:r>
            <a:r>
              <a:rPr sz="5400" spc="-127" baseline="36265" dirty="0">
                <a:solidFill>
                  <a:srgbClr val="B86FB8"/>
                </a:solidFill>
              </a:rPr>
              <a:t> </a:t>
            </a:r>
            <a:r>
              <a:rPr sz="3600" b="0" spc="120" dirty="0">
                <a:solidFill>
                  <a:srgbClr val="FF0000"/>
                </a:solidFill>
                <a:latin typeface="Cambria"/>
                <a:cs typeface="Cambria"/>
              </a:rPr>
              <a:t>Resource</a:t>
            </a:r>
            <a:r>
              <a:rPr sz="3600" b="0" spc="8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b="0" spc="75" dirty="0">
                <a:solidFill>
                  <a:srgbClr val="FF0000"/>
                </a:solidFill>
                <a:latin typeface="Cambria"/>
                <a:cs typeface="Cambria"/>
              </a:rPr>
              <a:t>Hazards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7392" y="2005025"/>
            <a:ext cx="7145020" cy="236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175260" indent="-241300">
              <a:lnSpc>
                <a:spcPct val="100000"/>
              </a:lnSpc>
              <a:spcBef>
                <a:spcPts val="10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150" dirty="0">
                <a:solidFill>
                  <a:srgbClr val="006FC0"/>
                </a:solidFill>
                <a:latin typeface="Cambria"/>
                <a:cs typeface="Cambria"/>
              </a:rPr>
              <a:t>A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resource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hazard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006FC0"/>
                </a:solidFill>
                <a:latin typeface="Cambria"/>
                <a:cs typeface="Cambria"/>
              </a:rPr>
              <a:t>occurs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when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-25" dirty="0">
                <a:solidFill>
                  <a:srgbClr val="006FC0"/>
                </a:solidFill>
                <a:latin typeface="Cambria"/>
                <a:cs typeface="Cambria"/>
              </a:rPr>
              <a:t>two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25" dirty="0">
                <a:solidFill>
                  <a:srgbClr val="006FC0"/>
                </a:solidFill>
                <a:latin typeface="Cambria"/>
                <a:cs typeface="Cambria"/>
              </a:rPr>
              <a:t>(or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more)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instructions</a:t>
            </a:r>
            <a:endParaRPr sz="2000">
              <a:latin typeface="Cambria"/>
              <a:cs typeface="Cambria"/>
            </a:endParaRPr>
          </a:p>
          <a:p>
            <a:pPr marR="154940" algn="ctr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solidFill>
                  <a:srgbClr val="006FC0"/>
                </a:solidFill>
                <a:latin typeface="Cambria"/>
                <a:cs typeface="Cambria"/>
              </a:rPr>
              <a:t>that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are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already</a:t>
            </a:r>
            <a:r>
              <a:rPr sz="2000" spc="2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in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006FC0"/>
                </a:solidFill>
                <a:latin typeface="Cambria"/>
                <a:cs typeface="Cambria"/>
              </a:rPr>
              <a:t>pipeline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30" dirty="0">
                <a:solidFill>
                  <a:srgbClr val="006FC0"/>
                </a:solidFill>
                <a:latin typeface="Cambria"/>
                <a:cs typeface="Cambria"/>
              </a:rPr>
              <a:t>need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006FC0"/>
                </a:solidFill>
                <a:latin typeface="Cambria"/>
                <a:cs typeface="Cambria"/>
              </a:rPr>
              <a:t>same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resource.</a:t>
            </a:r>
            <a:endParaRPr sz="2000">
              <a:latin typeface="Cambria"/>
              <a:cs typeface="Cambria"/>
            </a:endParaRPr>
          </a:p>
          <a:p>
            <a:pPr marL="241300" marR="5080" indent="-228600">
              <a:lnSpc>
                <a:spcPct val="100000"/>
              </a:lnSpc>
              <a:spcBef>
                <a:spcPts val="200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5" dirty="0">
                <a:solidFill>
                  <a:srgbClr val="006FC0"/>
                </a:solidFill>
                <a:latin typeface="Cambria"/>
                <a:cs typeface="Cambria"/>
              </a:rPr>
              <a:t>result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is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Cambria"/>
                <a:cs typeface="Cambria"/>
              </a:rPr>
              <a:t>that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instructions </a:t>
            </a:r>
            <a:r>
              <a:rPr sz="2000" spc="10" dirty="0">
                <a:solidFill>
                  <a:srgbClr val="006FC0"/>
                </a:solidFill>
                <a:latin typeface="Cambria"/>
                <a:cs typeface="Cambria"/>
              </a:rPr>
              <a:t>must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85" dirty="0">
                <a:solidFill>
                  <a:srgbClr val="006FC0"/>
                </a:solidFill>
                <a:latin typeface="Cambria"/>
                <a:cs typeface="Cambria"/>
              </a:rPr>
              <a:t>be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006FC0"/>
                </a:solidFill>
                <a:latin typeface="Cambria"/>
                <a:cs typeface="Cambria"/>
              </a:rPr>
              <a:t>executed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in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serial </a:t>
            </a:r>
            <a:r>
              <a:rPr sz="2000" spc="-42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rather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20" dirty="0">
                <a:solidFill>
                  <a:srgbClr val="006FC0"/>
                </a:solidFill>
                <a:latin typeface="Cambria"/>
                <a:cs typeface="Cambria"/>
              </a:rPr>
              <a:t>than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parallel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for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a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portion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of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006FC0"/>
                </a:solidFill>
                <a:latin typeface="Cambria"/>
                <a:cs typeface="Cambria"/>
              </a:rPr>
              <a:t>pipeline.</a:t>
            </a:r>
            <a:endParaRPr sz="2000">
              <a:latin typeface="Cambria"/>
              <a:cs typeface="Cambria"/>
            </a:endParaRPr>
          </a:p>
          <a:p>
            <a:pPr marL="241300" marR="319405" indent="-228600">
              <a:lnSpc>
                <a:spcPct val="100000"/>
              </a:lnSpc>
              <a:spcBef>
                <a:spcPts val="199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150" dirty="0">
                <a:solidFill>
                  <a:srgbClr val="006FC0"/>
                </a:solidFill>
                <a:latin typeface="Cambria"/>
                <a:cs typeface="Cambria"/>
              </a:rPr>
              <a:t>A 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resource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hazard 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is 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sometime referred </a:t>
            </a:r>
            <a:r>
              <a:rPr sz="2000" spc="5" dirty="0">
                <a:solidFill>
                  <a:srgbClr val="006FC0"/>
                </a:solidFill>
                <a:latin typeface="Cambria"/>
                <a:cs typeface="Cambria"/>
              </a:rPr>
              <a:t>to 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as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a </a:t>
            </a:r>
            <a:r>
              <a:rPr sz="2000" spc="20" dirty="0">
                <a:solidFill>
                  <a:srgbClr val="006FC0"/>
                </a:solidFill>
                <a:latin typeface="Cambria"/>
                <a:cs typeface="Cambria"/>
              </a:rPr>
              <a:t>structural </a:t>
            </a:r>
            <a:r>
              <a:rPr sz="2000" spc="-4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hazard.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100" y="254508"/>
            <a:ext cx="5485638" cy="10096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7713" y="372567"/>
            <a:ext cx="54184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  <a:tabLst>
                <a:tab pos="504825" algn="l"/>
              </a:tabLst>
            </a:pPr>
            <a:r>
              <a:rPr sz="5400" baseline="20833" dirty="0">
                <a:solidFill>
                  <a:srgbClr val="B86FB8"/>
                </a:solidFill>
              </a:rPr>
              <a:t>+	</a:t>
            </a:r>
            <a:r>
              <a:rPr sz="3600" b="0" spc="105" dirty="0">
                <a:solidFill>
                  <a:srgbClr val="FF0000"/>
                </a:solidFill>
                <a:latin typeface="Cambria"/>
                <a:cs typeface="Cambria"/>
              </a:rPr>
              <a:t>Processor</a:t>
            </a:r>
            <a:r>
              <a:rPr sz="3600" b="0" spc="8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b="0" spc="110" dirty="0">
                <a:solidFill>
                  <a:srgbClr val="FF0000"/>
                </a:solidFill>
                <a:latin typeface="Cambria"/>
                <a:cs typeface="Cambria"/>
              </a:rPr>
              <a:t>Organization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0473" y="1712650"/>
            <a:ext cx="7173595" cy="432435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0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600" spc="15" dirty="0">
                <a:solidFill>
                  <a:srgbClr val="006FC0"/>
                </a:solidFill>
                <a:latin typeface="Cambria"/>
                <a:cs typeface="Cambria"/>
              </a:rPr>
              <a:t>Fetch</a:t>
            </a:r>
            <a:r>
              <a:rPr sz="16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20" dirty="0">
                <a:solidFill>
                  <a:srgbClr val="006FC0"/>
                </a:solidFill>
                <a:latin typeface="Cambria"/>
                <a:cs typeface="Cambria"/>
              </a:rPr>
              <a:t>instruction</a:t>
            </a:r>
            <a:endParaRPr sz="16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27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265" algn="l"/>
                <a:tab pos="469900" algn="l"/>
              </a:tabLst>
            </a:pPr>
            <a:r>
              <a:rPr sz="1400" spc="45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4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50" dirty="0">
                <a:solidFill>
                  <a:srgbClr val="585858"/>
                </a:solidFill>
                <a:latin typeface="Cambria"/>
                <a:cs typeface="Cambria"/>
              </a:rPr>
              <a:t>processor</a:t>
            </a:r>
            <a:r>
              <a:rPr sz="1400" spc="1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585858"/>
                </a:solidFill>
                <a:latin typeface="Cambria"/>
                <a:cs typeface="Cambria"/>
              </a:rPr>
              <a:t>reads</a:t>
            </a:r>
            <a:r>
              <a:rPr sz="14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40" dirty="0">
                <a:solidFill>
                  <a:srgbClr val="585858"/>
                </a:solidFill>
                <a:latin typeface="Cambria"/>
                <a:cs typeface="Cambria"/>
              </a:rPr>
              <a:t>an</a:t>
            </a:r>
            <a:r>
              <a:rPr sz="14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20" dirty="0">
                <a:solidFill>
                  <a:srgbClr val="585858"/>
                </a:solidFill>
                <a:latin typeface="Cambria"/>
                <a:cs typeface="Cambria"/>
              </a:rPr>
              <a:t>instruction </a:t>
            </a:r>
            <a:r>
              <a:rPr sz="1400" spc="5" dirty="0">
                <a:solidFill>
                  <a:srgbClr val="585858"/>
                </a:solidFill>
                <a:latin typeface="Cambria"/>
                <a:cs typeface="Cambria"/>
              </a:rPr>
              <a:t>from</a:t>
            </a:r>
            <a:r>
              <a:rPr sz="14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60" dirty="0">
                <a:solidFill>
                  <a:srgbClr val="585858"/>
                </a:solidFill>
                <a:latin typeface="Cambria"/>
                <a:cs typeface="Cambria"/>
              </a:rPr>
              <a:t>memory</a:t>
            </a:r>
            <a:r>
              <a:rPr sz="1400" spc="35" dirty="0">
                <a:solidFill>
                  <a:srgbClr val="585858"/>
                </a:solidFill>
                <a:latin typeface="Cambria"/>
                <a:cs typeface="Cambria"/>
              </a:rPr>
              <a:t> (register,</a:t>
            </a:r>
            <a:r>
              <a:rPr sz="1400" spc="-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85" dirty="0">
                <a:solidFill>
                  <a:srgbClr val="585858"/>
                </a:solidFill>
                <a:latin typeface="Cambria"/>
                <a:cs typeface="Cambria"/>
              </a:rPr>
              <a:t>cache,</a:t>
            </a:r>
            <a:r>
              <a:rPr sz="1400" spc="-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Cambria"/>
                <a:cs typeface="Cambria"/>
              </a:rPr>
              <a:t>main</a:t>
            </a:r>
            <a:r>
              <a:rPr sz="14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50" dirty="0">
                <a:solidFill>
                  <a:srgbClr val="585858"/>
                </a:solidFill>
                <a:latin typeface="Cambria"/>
                <a:cs typeface="Cambria"/>
              </a:rPr>
              <a:t>memory)</a:t>
            </a:r>
            <a:endParaRPr sz="140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B86FB8"/>
              </a:buClr>
              <a:buFont typeface="Wingdings"/>
              <a:buChar char=""/>
            </a:pPr>
            <a:endParaRPr sz="135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600" spc="15" dirty="0">
                <a:solidFill>
                  <a:srgbClr val="006FC0"/>
                </a:solidFill>
                <a:latin typeface="Cambria"/>
                <a:cs typeface="Cambria"/>
              </a:rPr>
              <a:t>Interpret</a:t>
            </a:r>
            <a:r>
              <a:rPr sz="16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20" dirty="0">
                <a:solidFill>
                  <a:srgbClr val="006FC0"/>
                </a:solidFill>
                <a:latin typeface="Cambria"/>
                <a:cs typeface="Cambria"/>
              </a:rPr>
              <a:t>instruction</a:t>
            </a:r>
            <a:endParaRPr sz="16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26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265" algn="l"/>
                <a:tab pos="469900" algn="l"/>
              </a:tabLst>
            </a:pPr>
            <a:r>
              <a:rPr sz="1400" spc="45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4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20" dirty="0">
                <a:solidFill>
                  <a:srgbClr val="585858"/>
                </a:solidFill>
                <a:latin typeface="Cambria"/>
                <a:cs typeface="Cambria"/>
              </a:rPr>
              <a:t>instruction</a:t>
            </a:r>
            <a:r>
              <a:rPr sz="1400" spc="30" dirty="0">
                <a:solidFill>
                  <a:srgbClr val="585858"/>
                </a:solidFill>
                <a:latin typeface="Cambria"/>
                <a:cs typeface="Cambria"/>
              </a:rPr>
              <a:t> is</a:t>
            </a:r>
            <a:r>
              <a:rPr sz="14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100" dirty="0">
                <a:solidFill>
                  <a:srgbClr val="585858"/>
                </a:solidFill>
                <a:latin typeface="Cambria"/>
                <a:cs typeface="Cambria"/>
              </a:rPr>
              <a:t>decoded</a:t>
            </a:r>
            <a:r>
              <a:rPr sz="14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5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14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50" dirty="0">
                <a:solidFill>
                  <a:srgbClr val="585858"/>
                </a:solidFill>
                <a:latin typeface="Cambria"/>
                <a:cs typeface="Cambria"/>
              </a:rPr>
              <a:t>determine</a:t>
            </a:r>
            <a:r>
              <a:rPr sz="14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585858"/>
                </a:solidFill>
                <a:latin typeface="Cambria"/>
                <a:cs typeface="Cambria"/>
              </a:rPr>
              <a:t>what</a:t>
            </a:r>
            <a:r>
              <a:rPr sz="1400" spc="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Cambria"/>
                <a:cs typeface="Cambria"/>
              </a:rPr>
              <a:t>action</a:t>
            </a:r>
            <a:r>
              <a:rPr sz="14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Cambria"/>
                <a:cs typeface="Cambria"/>
              </a:rPr>
              <a:t>is</a:t>
            </a:r>
            <a:r>
              <a:rPr sz="14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Cambria"/>
                <a:cs typeface="Cambria"/>
              </a:rPr>
              <a:t>required</a:t>
            </a:r>
            <a:endParaRPr sz="140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B86FB8"/>
              </a:buClr>
              <a:buFont typeface="Wingdings"/>
              <a:buChar char=""/>
            </a:pPr>
            <a:endParaRPr sz="135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600" spc="15" dirty="0">
                <a:solidFill>
                  <a:srgbClr val="006FC0"/>
                </a:solidFill>
                <a:latin typeface="Cambria"/>
                <a:cs typeface="Cambria"/>
              </a:rPr>
              <a:t>Fetch</a:t>
            </a:r>
            <a:r>
              <a:rPr sz="16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45" dirty="0">
                <a:solidFill>
                  <a:srgbClr val="006FC0"/>
                </a:solidFill>
                <a:latin typeface="Cambria"/>
                <a:cs typeface="Cambria"/>
              </a:rPr>
              <a:t>data</a:t>
            </a:r>
            <a:endParaRPr sz="1600">
              <a:latin typeface="Cambria"/>
              <a:cs typeface="Cambria"/>
            </a:endParaRPr>
          </a:p>
          <a:p>
            <a:pPr marL="469265" marR="158115" lvl="1" indent="-228600">
              <a:lnSpc>
                <a:spcPts val="134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265" algn="l"/>
                <a:tab pos="469900" algn="l"/>
              </a:tabLst>
            </a:pPr>
            <a:r>
              <a:rPr sz="1400" spc="45" dirty="0">
                <a:solidFill>
                  <a:srgbClr val="585858"/>
                </a:solidFill>
                <a:latin typeface="Cambria"/>
                <a:cs typeface="Cambria"/>
              </a:rPr>
              <a:t>The execution </a:t>
            </a:r>
            <a:r>
              <a:rPr sz="1400" spc="20" dirty="0">
                <a:solidFill>
                  <a:srgbClr val="585858"/>
                </a:solidFill>
                <a:latin typeface="Cambria"/>
                <a:cs typeface="Cambria"/>
              </a:rPr>
              <a:t>of </a:t>
            </a:r>
            <a:r>
              <a:rPr sz="1400" spc="40" dirty="0">
                <a:solidFill>
                  <a:srgbClr val="585858"/>
                </a:solidFill>
                <a:latin typeface="Cambria"/>
                <a:cs typeface="Cambria"/>
              </a:rPr>
              <a:t>an </a:t>
            </a:r>
            <a:r>
              <a:rPr sz="1400" spc="20" dirty="0">
                <a:solidFill>
                  <a:srgbClr val="585858"/>
                </a:solidFill>
                <a:latin typeface="Cambria"/>
                <a:cs typeface="Cambria"/>
              </a:rPr>
              <a:t>instruction </a:t>
            </a:r>
            <a:r>
              <a:rPr sz="1400" spc="50" dirty="0">
                <a:solidFill>
                  <a:srgbClr val="585858"/>
                </a:solidFill>
                <a:latin typeface="Cambria"/>
                <a:cs typeface="Cambria"/>
              </a:rPr>
              <a:t>may </a:t>
            </a:r>
            <a:r>
              <a:rPr sz="1400" spc="30" dirty="0">
                <a:solidFill>
                  <a:srgbClr val="585858"/>
                </a:solidFill>
                <a:latin typeface="Cambria"/>
                <a:cs typeface="Cambria"/>
              </a:rPr>
              <a:t>require </a:t>
            </a:r>
            <a:r>
              <a:rPr sz="1400" spc="55" dirty="0">
                <a:solidFill>
                  <a:srgbClr val="585858"/>
                </a:solidFill>
                <a:latin typeface="Cambria"/>
                <a:cs typeface="Cambria"/>
              </a:rPr>
              <a:t>reading </a:t>
            </a:r>
            <a:r>
              <a:rPr sz="1400" spc="40" dirty="0">
                <a:solidFill>
                  <a:srgbClr val="585858"/>
                </a:solidFill>
                <a:latin typeface="Cambria"/>
                <a:cs typeface="Cambria"/>
              </a:rPr>
              <a:t>data </a:t>
            </a:r>
            <a:r>
              <a:rPr sz="1400" spc="5" dirty="0">
                <a:solidFill>
                  <a:srgbClr val="585858"/>
                </a:solidFill>
                <a:latin typeface="Cambria"/>
                <a:cs typeface="Cambria"/>
              </a:rPr>
              <a:t>from </a:t>
            </a:r>
            <a:r>
              <a:rPr sz="1400" spc="60" dirty="0">
                <a:solidFill>
                  <a:srgbClr val="585858"/>
                </a:solidFill>
                <a:latin typeface="Cambria"/>
                <a:cs typeface="Cambria"/>
              </a:rPr>
              <a:t>memory </a:t>
            </a:r>
            <a:r>
              <a:rPr sz="1400" spc="30" dirty="0">
                <a:solidFill>
                  <a:srgbClr val="585858"/>
                </a:solidFill>
                <a:latin typeface="Cambria"/>
                <a:cs typeface="Cambria"/>
              </a:rPr>
              <a:t>or </a:t>
            </a:r>
            <a:r>
              <a:rPr sz="1400" spc="40" dirty="0">
                <a:solidFill>
                  <a:srgbClr val="585858"/>
                </a:solidFill>
                <a:latin typeface="Cambria"/>
                <a:cs typeface="Cambria"/>
              </a:rPr>
              <a:t>an I/O </a:t>
            </a:r>
            <a:r>
              <a:rPr sz="1400" spc="-2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60" dirty="0">
                <a:solidFill>
                  <a:srgbClr val="585858"/>
                </a:solidFill>
                <a:latin typeface="Cambria"/>
                <a:cs typeface="Cambria"/>
              </a:rPr>
              <a:t>module</a:t>
            </a:r>
            <a:endParaRPr sz="140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B86FB8"/>
              </a:buClr>
              <a:buFont typeface="Wingdings"/>
              <a:buChar char=""/>
            </a:pPr>
            <a:endParaRPr sz="135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600" spc="45" dirty="0">
                <a:solidFill>
                  <a:srgbClr val="006FC0"/>
                </a:solidFill>
                <a:latin typeface="Cambria"/>
                <a:cs typeface="Cambria"/>
              </a:rPr>
              <a:t>Process</a:t>
            </a:r>
            <a:r>
              <a:rPr sz="1600" spc="-2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45" dirty="0">
                <a:solidFill>
                  <a:srgbClr val="006FC0"/>
                </a:solidFill>
                <a:latin typeface="Cambria"/>
                <a:cs typeface="Cambria"/>
              </a:rPr>
              <a:t>data</a:t>
            </a:r>
            <a:endParaRPr sz="1600">
              <a:latin typeface="Cambria"/>
              <a:cs typeface="Cambria"/>
            </a:endParaRPr>
          </a:p>
          <a:p>
            <a:pPr marL="469265" marR="5080" lvl="1" indent="-228600">
              <a:lnSpc>
                <a:spcPts val="134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265" algn="l"/>
                <a:tab pos="469900" algn="l"/>
              </a:tabLst>
            </a:pPr>
            <a:r>
              <a:rPr sz="1400" spc="45" dirty="0">
                <a:solidFill>
                  <a:srgbClr val="585858"/>
                </a:solidFill>
                <a:latin typeface="Cambria"/>
                <a:cs typeface="Cambria"/>
              </a:rPr>
              <a:t>The execution </a:t>
            </a:r>
            <a:r>
              <a:rPr sz="1400" spc="20" dirty="0">
                <a:solidFill>
                  <a:srgbClr val="585858"/>
                </a:solidFill>
                <a:latin typeface="Cambria"/>
                <a:cs typeface="Cambria"/>
              </a:rPr>
              <a:t>of </a:t>
            </a:r>
            <a:r>
              <a:rPr sz="1400" spc="40" dirty="0">
                <a:solidFill>
                  <a:srgbClr val="585858"/>
                </a:solidFill>
                <a:latin typeface="Cambria"/>
                <a:cs typeface="Cambria"/>
              </a:rPr>
              <a:t>an </a:t>
            </a:r>
            <a:r>
              <a:rPr sz="1400" spc="20" dirty="0">
                <a:solidFill>
                  <a:srgbClr val="585858"/>
                </a:solidFill>
                <a:latin typeface="Cambria"/>
                <a:cs typeface="Cambria"/>
              </a:rPr>
              <a:t>instruction </a:t>
            </a:r>
            <a:r>
              <a:rPr sz="1400" spc="50" dirty="0">
                <a:solidFill>
                  <a:srgbClr val="585858"/>
                </a:solidFill>
                <a:latin typeface="Cambria"/>
                <a:cs typeface="Cambria"/>
              </a:rPr>
              <a:t>may </a:t>
            </a:r>
            <a:r>
              <a:rPr sz="1400" spc="30" dirty="0">
                <a:solidFill>
                  <a:srgbClr val="585858"/>
                </a:solidFill>
                <a:latin typeface="Cambria"/>
                <a:cs typeface="Cambria"/>
              </a:rPr>
              <a:t>require </a:t>
            </a:r>
            <a:r>
              <a:rPr sz="1400" spc="50" dirty="0">
                <a:solidFill>
                  <a:srgbClr val="585858"/>
                </a:solidFill>
                <a:latin typeface="Cambria"/>
                <a:cs typeface="Cambria"/>
              </a:rPr>
              <a:t>performing </a:t>
            </a:r>
            <a:r>
              <a:rPr sz="1400" spc="65" dirty="0">
                <a:solidFill>
                  <a:srgbClr val="585858"/>
                </a:solidFill>
                <a:latin typeface="Cambria"/>
                <a:cs typeface="Cambria"/>
              </a:rPr>
              <a:t>some </a:t>
            </a:r>
            <a:r>
              <a:rPr sz="1400" spc="30" dirty="0">
                <a:solidFill>
                  <a:srgbClr val="585858"/>
                </a:solidFill>
                <a:latin typeface="Cambria"/>
                <a:cs typeface="Cambria"/>
              </a:rPr>
              <a:t>arithmetic or </a:t>
            </a:r>
            <a:r>
              <a:rPr sz="1400" spc="70" dirty="0">
                <a:solidFill>
                  <a:srgbClr val="585858"/>
                </a:solidFill>
                <a:latin typeface="Cambria"/>
                <a:cs typeface="Cambria"/>
              </a:rPr>
              <a:t>logical </a:t>
            </a:r>
            <a:r>
              <a:rPr sz="1400" spc="-2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Cambria"/>
                <a:cs typeface="Cambria"/>
              </a:rPr>
              <a:t>operation</a:t>
            </a:r>
            <a:r>
              <a:rPr sz="1400" spc="1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40" dirty="0">
                <a:solidFill>
                  <a:srgbClr val="585858"/>
                </a:solidFill>
                <a:latin typeface="Cambria"/>
                <a:cs typeface="Cambria"/>
              </a:rPr>
              <a:t>on </a:t>
            </a:r>
            <a:r>
              <a:rPr sz="1400" spc="35" dirty="0">
                <a:solidFill>
                  <a:srgbClr val="585858"/>
                </a:solidFill>
                <a:latin typeface="Cambria"/>
                <a:cs typeface="Cambria"/>
              </a:rPr>
              <a:t>data</a:t>
            </a:r>
            <a:endParaRPr sz="140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B86FB8"/>
              </a:buClr>
              <a:buFont typeface="Wingdings"/>
              <a:buChar char=""/>
            </a:pPr>
            <a:endParaRPr sz="135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600" spc="45" dirty="0">
                <a:solidFill>
                  <a:srgbClr val="006FC0"/>
                </a:solidFill>
                <a:latin typeface="Cambria"/>
                <a:cs typeface="Cambria"/>
              </a:rPr>
              <a:t>Write</a:t>
            </a:r>
            <a:r>
              <a:rPr sz="1600" spc="1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45" dirty="0">
                <a:solidFill>
                  <a:srgbClr val="006FC0"/>
                </a:solidFill>
                <a:latin typeface="Cambria"/>
                <a:cs typeface="Cambria"/>
              </a:rPr>
              <a:t>data</a:t>
            </a:r>
            <a:endParaRPr sz="16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26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265" algn="l"/>
                <a:tab pos="469900" algn="l"/>
              </a:tabLst>
            </a:pPr>
            <a:r>
              <a:rPr sz="1400" spc="45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4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15" dirty="0">
                <a:solidFill>
                  <a:srgbClr val="585858"/>
                </a:solidFill>
                <a:latin typeface="Cambria"/>
                <a:cs typeface="Cambria"/>
              </a:rPr>
              <a:t>results</a:t>
            </a:r>
            <a:r>
              <a:rPr sz="14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20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400" spc="40" dirty="0">
                <a:solidFill>
                  <a:srgbClr val="585858"/>
                </a:solidFill>
                <a:latin typeface="Cambria"/>
                <a:cs typeface="Cambria"/>
              </a:rPr>
              <a:t> an</a:t>
            </a:r>
            <a:r>
              <a:rPr sz="14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585858"/>
                </a:solidFill>
                <a:latin typeface="Cambria"/>
                <a:cs typeface="Cambria"/>
              </a:rPr>
              <a:t>execution</a:t>
            </a:r>
            <a:r>
              <a:rPr sz="14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50" dirty="0">
                <a:solidFill>
                  <a:srgbClr val="585858"/>
                </a:solidFill>
                <a:latin typeface="Cambria"/>
                <a:cs typeface="Cambria"/>
              </a:rPr>
              <a:t>may</a:t>
            </a:r>
            <a:r>
              <a:rPr sz="14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Cambria"/>
                <a:cs typeface="Cambria"/>
              </a:rPr>
              <a:t>require writing</a:t>
            </a:r>
            <a:r>
              <a:rPr sz="14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40" dirty="0">
                <a:solidFill>
                  <a:srgbClr val="585858"/>
                </a:solidFill>
                <a:latin typeface="Cambria"/>
                <a:cs typeface="Cambria"/>
              </a:rPr>
              <a:t>data</a:t>
            </a:r>
            <a:r>
              <a:rPr sz="14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5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14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60" dirty="0">
                <a:solidFill>
                  <a:srgbClr val="585858"/>
                </a:solidFill>
                <a:latin typeface="Cambria"/>
                <a:cs typeface="Cambria"/>
              </a:rPr>
              <a:t>memory</a:t>
            </a:r>
            <a:r>
              <a:rPr sz="1400" spc="30" dirty="0">
                <a:solidFill>
                  <a:srgbClr val="585858"/>
                </a:solidFill>
                <a:latin typeface="Cambria"/>
                <a:cs typeface="Cambria"/>
              </a:rPr>
              <a:t> or</a:t>
            </a:r>
            <a:r>
              <a:rPr sz="14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40" dirty="0">
                <a:solidFill>
                  <a:srgbClr val="585858"/>
                </a:solidFill>
                <a:latin typeface="Cambria"/>
                <a:cs typeface="Cambria"/>
              </a:rPr>
              <a:t>an I/O</a:t>
            </a:r>
            <a:r>
              <a:rPr sz="14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60" dirty="0">
                <a:solidFill>
                  <a:srgbClr val="585858"/>
                </a:solidFill>
                <a:latin typeface="Cambria"/>
                <a:cs typeface="Cambria"/>
              </a:rPr>
              <a:t>module</a:t>
            </a:r>
            <a:endParaRPr sz="140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B86FB8"/>
              </a:buClr>
              <a:buFont typeface="Wingdings"/>
              <a:buChar char=""/>
            </a:pPr>
            <a:endParaRPr sz="1650">
              <a:latin typeface="Cambria"/>
              <a:cs typeface="Cambria"/>
            </a:endParaRPr>
          </a:p>
          <a:p>
            <a:pPr marL="240665" marR="785495" indent="-228600">
              <a:lnSpc>
                <a:spcPts val="1540"/>
              </a:lnSpc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600" dirty="0">
                <a:solidFill>
                  <a:srgbClr val="006FC0"/>
                </a:solidFill>
                <a:latin typeface="Cambria"/>
                <a:cs typeface="Cambria"/>
              </a:rPr>
              <a:t>In</a:t>
            </a:r>
            <a:r>
              <a:rPr sz="16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45" dirty="0">
                <a:solidFill>
                  <a:srgbClr val="006FC0"/>
                </a:solidFill>
                <a:latin typeface="Cambria"/>
                <a:cs typeface="Cambria"/>
              </a:rPr>
              <a:t>order</a:t>
            </a:r>
            <a:r>
              <a:rPr sz="16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006FC0"/>
                </a:solidFill>
                <a:latin typeface="Cambria"/>
                <a:cs typeface="Cambria"/>
              </a:rPr>
              <a:t>to</a:t>
            </a:r>
            <a:r>
              <a:rPr sz="16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85" dirty="0">
                <a:solidFill>
                  <a:srgbClr val="006FC0"/>
                </a:solidFill>
                <a:latin typeface="Cambria"/>
                <a:cs typeface="Cambria"/>
              </a:rPr>
              <a:t>do</a:t>
            </a:r>
            <a:r>
              <a:rPr sz="16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50" dirty="0">
                <a:solidFill>
                  <a:srgbClr val="006FC0"/>
                </a:solidFill>
                <a:latin typeface="Cambria"/>
                <a:cs typeface="Cambria"/>
              </a:rPr>
              <a:t>these</a:t>
            </a:r>
            <a:r>
              <a:rPr sz="16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40" dirty="0">
                <a:solidFill>
                  <a:srgbClr val="006FC0"/>
                </a:solidFill>
                <a:latin typeface="Cambria"/>
                <a:cs typeface="Cambria"/>
              </a:rPr>
              <a:t>things</a:t>
            </a:r>
            <a:r>
              <a:rPr sz="1600" spc="7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35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1600" spc="50" dirty="0">
                <a:solidFill>
                  <a:srgbClr val="006FC0"/>
                </a:solidFill>
                <a:latin typeface="Cambria"/>
                <a:cs typeface="Cambria"/>
              </a:rPr>
              <a:t> processor</a:t>
            </a:r>
            <a:r>
              <a:rPr sz="16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80" dirty="0">
                <a:solidFill>
                  <a:srgbClr val="006FC0"/>
                </a:solidFill>
                <a:latin typeface="Cambria"/>
                <a:cs typeface="Cambria"/>
              </a:rPr>
              <a:t>needs</a:t>
            </a:r>
            <a:r>
              <a:rPr sz="16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006FC0"/>
                </a:solidFill>
                <a:latin typeface="Cambria"/>
                <a:cs typeface="Cambria"/>
              </a:rPr>
              <a:t>to</a:t>
            </a:r>
            <a:r>
              <a:rPr sz="16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15" dirty="0">
                <a:solidFill>
                  <a:srgbClr val="006FC0"/>
                </a:solidFill>
                <a:latin typeface="Cambria"/>
                <a:cs typeface="Cambria"/>
              </a:rPr>
              <a:t>store</a:t>
            </a:r>
            <a:r>
              <a:rPr sz="16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70" dirty="0">
                <a:solidFill>
                  <a:srgbClr val="006FC0"/>
                </a:solidFill>
                <a:latin typeface="Cambria"/>
                <a:cs typeface="Cambria"/>
              </a:rPr>
              <a:t>some</a:t>
            </a:r>
            <a:r>
              <a:rPr sz="16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45" dirty="0">
                <a:solidFill>
                  <a:srgbClr val="006FC0"/>
                </a:solidFill>
                <a:latin typeface="Cambria"/>
                <a:cs typeface="Cambria"/>
              </a:rPr>
              <a:t>data </a:t>
            </a:r>
            <a:r>
              <a:rPr sz="1600" spc="-3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40" dirty="0">
                <a:solidFill>
                  <a:srgbClr val="006FC0"/>
                </a:solidFill>
                <a:latin typeface="Cambria"/>
                <a:cs typeface="Cambria"/>
              </a:rPr>
              <a:t>temporarily</a:t>
            </a:r>
            <a:r>
              <a:rPr sz="16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65" dirty="0">
                <a:solidFill>
                  <a:srgbClr val="006FC0"/>
                </a:solidFill>
                <a:latin typeface="Cambria"/>
                <a:cs typeface="Cambria"/>
              </a:rPr>
              <a:t>and</a:t>
            </a:r>
            <a:r>
              <a:rPr sz="16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25" dirty="0">
                <a:solidFill>
                  <a:srgbClr val="006FC0"/>
                </a:solidFill>
                <a:latin typeface="Cambria"/>
                <a:cs typeface="Cambria"/>
              </a:rPr>
              <a:t>therefore</a:t>
            </a:r>
            <a:r>
              <a:rPr sz="16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80" dirty="0">
                <a:solidFill>
                  <a:srgbClr val="006FC0"/>
                </a:solidFill>
                <a:latin typeface="Cambria"/>
                <a:cs typeface="Cambria"/>
              </a:rPr>
              <a:t>needs</a:t>
            </a:r>
            <a:r>
              <a:rPr sz="16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65" dirty="0">
                <a:solidFill>
                  <a:srgbClr val="006FC0"/>
                </a:solidFill>
                <a:latin typeface="Cambria"/>
                <a:cs typeface="Cambria"/>
              </a:rPr>
              <a:t>a</a:t>
            </a:r>
            <a:r>
              <a:rPr sz="16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40" dirty="0">
                <a:solidFill>
                  <a:srgbClr val="006FC0"/>
                </a:solidFill>
                <a:latin typeface="Cambria"/>
                <a:cs typeface="Cambria"/>
              </a:rPr>
              <a:t>small</a:t>
            </a:r>
            <a:r>
              <a:rPr sz="16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30" dirty="0">
                <a:solidFill>
                  <a:srgbClr val="006FC0"/>
                </a:solidFill>
                <a:latin typeface="Cambria"/>
                <a:cs typeface="Cambria"/>
              </a:rPr>
              <a:t>internal</a:t>
            </a:r>
            <a:r>
              <a:rPr sz="16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60" dirty="0">
                <a:solidFill>
                  <a:srgbClr val="006FC0"/>
                </a:solidFill>
                <a:latin typeface="Cambria"/>
                <a:cs typeface="Cambria"/>
              </a:rPr>
              <a:t>memory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4339" y="1075436"/>
            <a:ext cx="40836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80" dirty="0">
                <a:solidFill>
                  <a:srgbClr val="666699"/>
                </a:solidFill>
                <a:latin typeface="Cambria"/>
                <a:cs typeface="Cambria"/>
              </a:rPr>
              <a:t>Processor</a:t>
            </a:r>
            <a:r>
              <a:rPr sz="2800" spc="40" dirty="0">
                <a:solidFill>
                  <a:srgbClr val="666699"/>
                </a:solidFill>
                <a:latin typeface="Cambria"/>
                <a:cs typeface="Cambria"/>
              </a:rPr>
              <a:t> </a:t>
            </a:r>
            <a:r>
              <a:rPr sz="2800" spc="70" dirty="0">
                <a:solidFill>
                  <a:srgbClr val="666699"/>
                </a:solidFill>
                <a:latin typeface="Cambria"/>
                <a:cs typeface="Cambria"/>
              </a:rPr>
              <a:t>Requirements:</a:t>
            </a:r>
            <a:endParaRPr sz="2800">
              <a:latin typeface="Cambria"/>
              <a:cs typeface="Cambri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52089" y="467698"/>
            <a:ext cx="1809841" cy="124807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2413016" y="138798"/>
            <a:ext cx="3637279" cy="250761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289560" algn="ctr">
              <a:lnSpc>
                <a:spcPct val="100000"/>
              </a:lnSpc>
              <a:spcBef>
                <a:spcPts val="305"/>
              </a:spcBef>
            </a:pPr>
            <a:r>
              <a:rPr sz="1150" b="1" spc="10" dirty="0">
                <a:latin typeface="Times New Roman"/>
                <a:cs typeface="Times New Roman"/>
              </a:rPr>
              <a:t>Clock</a:t>
            </a:r>
            <a:r>
              <a:rPr sz="1150" b="1" spc="-35" dirty="0">
                <a:latin typeface="Times New Roman"/>
                <a:cs typeface="Times New Roman"/>
              </a:rPr>
              <a:t> </a:t>
            </a:r>
            <a:r>
              <a:rPr sz="1150" b="1" spc="10" dirty="0">
                <a:latin typeface="Times New Roman"/>
                <a:cs typeface="Times New Roman"/>
              </a:rPr>
              <a:t>cycle</a:t>
            </a:r>
            <a:endParaRPr sz="1150">
              <a:latin typeface="Times New Roman"/>
              <a:cs typeface="Times New Roman"/>
            </a:endParaRPr>
          </a:p>
          <a:p>
            <a:pPr marL="426084">
              <a:lnSpc>
                <a:spcPct val="100000"/>
              </a:lnSpc>
              <a:spcBef>
                <a:spcPts val="260"/>
              </a:spcBef>
              <a:tabLst>
                <a:tab pos="813435" algn="l"/>
                <a:tab pos="1200785" algn="l"/>
                <a:tab pos="1588770" algn="l"/>
                <a:tab pos="1976120" algn="l"/>
                <a:tab pos="2364105" algn="l"/>
                <a:tab pos="2751455" algn="l"/>
                <a:tab pos="3139440" algn="l"/>
                <a:tab pos="3526790" algn="l"/>
              </a:tabLst>
            </a:pPr>
            <a:r>
              <a:rPr sz="1500" b="1" spc="10" dirty="0">
                <a:latin typeface="Times New Roman"/>
                <a:cs typeface="Times New Roman"/>
              </a:rPr>
              <a:t>1	2	3	4	5	6	7	8	9</a:t>
            </a: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1500" b="1" spc="5" dirty="0">
                <a:latin typeface="Times New Roman"/>
                <a:cs typeface="Times New Roman"/>
              </a:rPr>
              <a:t>I1</a:t>
            </a:r>
            <a:endParaRPr sz="1500">
              <a:latin typeface="Times New Roman"/>
              <a:cs typeface="Times New Roman"/>
            </a:endParaRPr>
          </a:p>
          <a:p>
            <a:pPr marL="12700" marR="3444875" algn="just">
              <a:lnSpc>
                <a:spcPct val="168100"/>
              </a:lnSpc>
              <a:spcBef>
                <a:spcPts val="90"/>
              </a:spcBef>
            </a:pPr>
            <a:r>
              <a:rPr sz="1500" b="1" dirty="0">
                <a:latin typeface="Times New Roman"/>
                <a:cs typeface="Times New Roman"/>
              </a:rPr>
              <a:t>I2  I3  I4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50">
              <a:latin typeface="Times New Roman"/>
              <a:cs typeface="Times New Roman"/>
            </a:endParaRPr>
          </a:p>
          <a:p>
            <a:pPr marL="912494">
              <a:lnSpc>
                <a:spcPct val="100000"/>
              </a:lnSpc>
            </a:pPr>
            <a:r>
              <a:rPr sz="1150" b="1" spc="10" dirty="0">
                <a:latin typeface="Times New Roman"/>
                <a:cs typeface="Times New Roman"/>
              </a:rPr>
              <a:t>(a)</a:t>
            </a:r>
            <a:r>
              <a:rPr sz="1150" b="1" dirty="0">
                <a:latin typeface="Times New Roman"/>
                <a:cs typeface="Times New Roman"/>
              </a:rPr>
              <a:t> </a:t>
            </a:r>
            <a:r>
              <a:rPr sz="1150" b="1" spc="10" dirty="0">
                <a:latin typeface="Times New Roman"/>
                <a:cs typeface="Times New Roman"/>
              </a:rPr>
              <a:t>Five-stage</a:t>
            </a:r>
            <a:r>
              <a:rPr sz="1150" b="1" spc="-5" dirty="0">
                <a:latin typeface="Times New Roman"/>
                <a:cs typeface="Times New Roman"/>
              </a:rPr>
              <a:t> </a:t>
            </a:r>
            <a:r>
              <a:rPr sz="1150" b="1" spc="5" dirty="0">
                <a:latin typeface="Times New Roman"/>
                <a:cs typeface="Times New Roman"/>
              </a:rPr>
              <a:t>pipeline,</a:t>
            </a:r>
            <a:r>
              <a:rPr sz="1150" b="1" dirty="0">
                <a:latin typeface="Times New Roman"/>
                <a:cs typeface="Times New Roman"/>
              </a:rPr>
              <a:t> </a:t>
            </a:r>
            <a:r>
              <a:rPr sz="1150" b="1" spc="5" dirty="0">
                <a:latin typeface="Times New Roman"/>
                <a:cs typeface="Times New Roman"/>
              </a:rPr>
              <a:t>ideal</a:t>
            </a:r>
            <a:r>
              <a:rPr sz="1150" b="1" spc="-5" dirty="0">
                <a:latin typeface="Times New Roman"/>
                <a:cs typeface="Times New Roman"/>
              </a:rPr>
              <a:t> </a:t>
            </a:r>
            <a:r>
              <a:rPr sz="1150" b="1" spc="10" dirty="0">
                <a:latin typeface="Times New Roman"/>
                <a:cs typeface="Times New Roman"/>
              </a:rPr>
              <a:t>case</a:t>
            </a:r>
            <a:endParaRPr sz="115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683989" y="674911"/>
          <a:ext cx="3521075" cy="1570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7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79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87449"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150" b="1" spc="15" dirty="0">
                          <a:latin typeface="Times New Roman"/>
                          <a:cs typeface="Times New Roman"/>
                        </a:rPr>
                        <a:t>FI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1238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150" b="1" spc="10" dirty="0">
                          <a:latin typeface="Times New Roman"/>
                          <a:cs typeface="Times New Roman"/>
                        </a:rPr>
                        <a:t>DI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1238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150" b="1" spc="20" dirty="0">
                          <a:latin typeface="Times New Roman"/>
                          <a:cs typeface="Times New Roman"/>
                        </a:rPr>
                        <a:t>FO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1238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150" b="1" spc="10" dirty="0">
                          <a:latin typeface="Times New Roman"/>
                          <a:cs typeface="Times New Roman"/>
                        </a:rPr>
                        <a:t>EI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1238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150" b="1" spc="25" dirty="0">
                          <a:latin typeface="Times New Roman"/>
                          <a:cs typeface="Times New Roman"/>
                        </a:rPr>
                        <a:t>WO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1238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5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150" b="1" spc="15" dirty="0">
                          <a:latin typeface="Times New Roman"/>
                          <a:cs typeface="Times New Roman"/>
                        </a:rPr>
                        <a:t>FI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1320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150" b="1" spc="10" dirty="0">
                          <a:latin typeface="Times New Roman"/>
                          <a:cs typeface="Times New Roman"/>
                        </a:rPr>
                        <a:t>DI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1320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150" b="1" spc="20" dirty="0">
                          <a:latin typeface="Times New Roman"/>
                          <a:cs typeface="Times New Roman"/>
                        </a:rPr>
                        <a:t>FO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1320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150" b="1" spc="10" dirty="0">
                          <a:latin typeface="Times New Roman"/>
                          <a:cs typeface="Times New Roman"/>
                        </a:rPr>
                        <a:t>EI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1320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150" b="1" spc="25" dirty="0">
                          <a:latin typeface="Times New Roman"/>
                          <a:cs typeface="Times New Roman"/>
                        </a:rPr>
                        <a:t>WO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1320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2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150" b="1" spc="15" dirty="0">
                          <a:latin typeface="Times New Roman"/>
                          <a:cs typeface="Times New Roman"/>
                        </a:rPr>
                        <a:t>FI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1174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150" b="1" spc="10" dirty="0">
                          <a:latin typeface="Times New Roman"/>
                          <a:cs typeface="Times New Roman"/>
                        </a:rPr>
                        <a:t>DI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1174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150" b="1" spc="20" dirty="0">
                          <a:latin typeface="Times New Roman"/>
                          <a:cs typeface="Times New Roman"/>
                        </a:rPr>
                        <a:t>FO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1174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R="101600" algn="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150" b="1" spc="10" dirty="0">
                          <a:latin typeface="Times New Roman"/>
                          <a:cs typeface="Times New Roman"/>
                        </a:rPr>
                        <a:t>EI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1174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150" b="1" spc="25" dirty="0">
                          <a:latin typeface="Times New Roman"/>
                          <a:cs typeface="Times New Roman"/>
                        </a:rPr>
                        <a:t>WO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1174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4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150" b="1" spc="15" dirty="0">
                          <a:latin typeface="Times New Roman"/>
                          <a:cs typeface="Times New Roman"/>
                        </a:rPr>
                        <a:t>FI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1149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150" b="1" spc="10" dirty="0">
                          <a:latin typeface="Times New Roman"/>
                          <a:cs typeface="Times New Roman"/>
                        </a:rPr>
                        <a:t>DI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1149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R="76200" algn="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150" b="1" spc="20" dirty="0">
                          <a:latin typeface="Times New Roman"/>
                          <a:cs typeface="Times New Roman"/>
                        </a:rPr>
                        <a:t>FO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1149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150" b="1" spc="10" dirty="0">
                          <a:latin typeface="Times New Roman"/>
                          <a:cs typeface="Times New Roman"/>
                        </a:rPr>
                        <a:t>EI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1149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150" b="1" spc="25" dirty="0">
                          <a:latin typeface="Times New Roman"/>
                          <a:cs typeface="Times New Roman"/>
                        </a:rPr>
                        <a:t>WO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1149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2089305" y="1095435"/>
            <a:ext cx="192405" cy="744855"/>
          </a:xfrm>
          <a:prstGeom prst="rect">
            <a:avLst/>
          </a:prstGeom>
        </p:spPr>
        <p:txBody>
          <a:bodyPr vert="vert270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50" b="1" spc="10" dirty="0">
                <a:latin typeface="Times New Roman"/>
                <a:cs typeface="Times New Roman"/>
              </a:rPr>
              <a:t>Instrutcion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24005" y="6216539"/>
            <a:ext cx="3562350" cy="258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00" b="1" spc="5" dirty="0">
                <a:latin typeface="Times New Roman"/>
                <a:cs typeface="Times New Roman"/>
              </a:rPr>
              <a:t>Figure</a:t>
            </a:r>
            <a:r>
              <a:rPr sz="1500" b="1" spc="-5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Times New Roman"/>
                <a:cs typeface="Times New Roman"/>
              </a:rPr>
              <a:t>14.15</a:t>
            </a:r>
            <a:r>
              <a:rPr sz="1500" b="1" spc="370" dirty="0">
                <a:latin typeface="Times New Roman"/>
                <a:cs typeface="Times New Roman"/>
              </a:rPr>
              <a:t> </a:t>
            </a:r>
            <a:r>
              <a:rPr sz="1500" b="1" spc="5" dirty="0">
                <a:latin typeface="Times New Roman"/>
                <a:cs typeface="Times New Roman"/>
              </a:rPr>
              <a:t>Example</a:t>
            </a:r>
            <a:r>
              <a:rPr sz="1500" b="1" spc="-5" dirty="0">
                <a:latin typeface="Times New Roman"/>
                <a:cs typeface="Times New Roman"/>
              </a:rPr>
              <a:t> </a:t>
            </a:r>
            <a:r>
              <a:rPr sz="1500" b="1" spc="5" dirty="0">
                <a:latin typeface="Times New Roman"/>
                <a:cs typeface="Times New Roman"/>
              </a:rPr>
              <a:t>of</a:t>
            </a:r>
            <a:r>
              <a:rPr sz="1500" b="1" spc="-5" dirty="0">
                <a:latin typeface="Times New Roman"/>
                <a:cs typeface="Times New Roman"/>
              </a:rPr>
              <a:t> </a:t>
            </a:r>
            <a:r>
              <a:rPr sz="1500" b="1" spc="5" dirty="0">
                <a:latin typeface="Times New Roman"/>
                <a:cs typeface="Times New Roman"/>
              </a:rPr>
              <a:t>Resource</a:t>
            </a:r>
            <a:r>
              <a:rPr sz="1500" b="1" spc="-5" dirty="0">
                <a:latin typeface="Times New Roman"/>
                <a:cs typeface="Times New Roman"/>
              </a:rPr>
              <a:t> </a:t>
            </a:r>
            <a:r>
              <a:rPr sz="1500" b="1" spc="5" dirty="0">
                <a:latin typeface="Times New Roman"/>
                <a:cs typeface="Times New Roman"/>
              </a:rPr>
              <a:t>Hazard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13017" y="3168241"/>
            <a:ext cx="3637279" cy="2507615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289560" algn="ctr">
              <a:lnSpc>
                <a:spcPct val="100000"/>
              </a:lnSpc>
              <a:spcBef>
                <a:spcPts val="309"/>
              </a:spcBef>
            </a:pPr>
            <a:r>
              <a:rPr sz="1150" b="1" spc="10" dirty="0">
                <a:latin typeface="Times New Roman"/>
                <a:cs typeface="Times New Roman"/>
              </a:rPr>
              <a:t>Clock</a:t>
            </a:r>
            <a:r>
              <a:rPr sz="1150" b="1" spc="-35" dirty="0">
                <a:latin typeface="Times New Roman"/>
                <a:cs typeface="Times New Roman"/>
              </a:rPr>
              <a:t> </a:t>
            </a:r>
            <a:r>
              <a:rPr sz="1150" b="1" spc="10" dirty="0">
                <a:latin typeface="Times New Roman"/>
                <a:cs typeface="Times New Roman"/>
              </a:rPr>
              <a:t>cycle</a:t>
            </a:r>
            <a:endParaRPr sz="1150">
              <a:latin typeface="Times New Roman"/>
              <a:cs typeface="Times New Roman"/>
            </a:endParaRPr>
          </a:p>
          <a:p>
            <a:pPr marL="426084">
              <a:lnSpc>
                <a:spcPct val="100000"/>
              </a:lnSpc>
              <a:spcBef>
                <a:spcPts val="259"/>
              </a:spcBef>
              <a:tabLst>
                <a:tab pos="813435" algn="l"/>
                <a:tab pos="1200785" algn="l"/>
                <a:tab pos="1588770" algn="l"/>
                <a:tab pos="1976120" algn="l"/>
                <a:tab pos="2364105" algn="l"/>
                <a:tab pos="2751455" algn="l"/>
                <a:tab pos="3139440" algn="l"/>
                <a:tab pos="3526790" algn="l"/>
              </a:tabLst>
            </a:pPr>
            <a:r>
              <a:rPr sz="1500" b="1" spc="10" dirty="0">
                <a:latin typeface="Times New Roman"/>
                <a:cs typeface="Times New Roman"/>
              </a:rPr>
              <a:t>1	2	3	4	5	6	7	8	9</a:t>
            </a: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45"/>
              </a:spcBef>
            </a:pPr>
            <a:r>
              <a:rPr sz="1500" b="1" spc="5" dirty="0">
                <a:latin typeface="Times New Roman"/>
                <a:cs typeface="Times New Roman"/>
              </a:rPr>
              <a:t>I1</a:t>
            </a:r>
            <a:endParaRPr sz="1500">
              <a:latin typeface="Times New Roman"/>
              <a:cs typeface="Times New Roman"/>
            </a:endParaRPr>
          </a:p>
          <a:p>
            <a:pPr marL="12700" marR="3444875" algn="just">
              <a:lnSpc>
                <a:spcPct val="168100"/>
              </a:lnSpc>
              <a:spcBef>
                <a:spcPts val="85"/>
              </a:spcBef>
            </a:pPr>
            <a:r>
              <a:rPr sz="1500" b="1" dirty="0">
                <a:latin typeface="Times New Roman"/>
                <a:cs typeface="Times New Roman"/>
              </a:rPr>
              <a:t>I2  I3  I4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50">
              <a:latin typeface="Times New Roman"/>
              <a:cs typeface="Times New Roman"/>
            </a:endParaRPr>
          </a:p>
          <a:p>
            <a:pPr marL="904875">
              <a:lnSpc>
                <a:spcPct val="100000"/>
              </a:lnSpc>
            </a:pPr>
            <a:r>
              <a:rPr sz="1150" b="1" spc="10" dirty="0">
                <a:latin typeface="Times New Roman"/>
                <a:cs typeface="Times New Roman"/>
              </a:rPr>
              <a:t>(b)</a:t>
            </a:r>
            <a:r>
              <a:rPr sz="1150" b="1" spc="-5" dirty="0">
                <a:latin typeface="Times New Roman"/>
                <a:cs typeface="Times New Roman"/>
              </a:rPr>
              <a:t> </a:t>
            </a:r>
            <a:r>
              <a:rPr sz="1150" b="1" spc="10" dirty="0">
                <a:latin typeface="Times New Roman"/>
                <a:cs typeface="Times New Roman"/>
              </a:rPr>
              <a:t>I1</a:t>
            </a:r>
            <a:r>
              <a:rPr sz="1150" b="1" spc="-5" dirty="0">
                <a:latin typeface="Times New Roman"/>
                <a:cs typeface="Times New Roman"/>
              </a:rPr>
              <a:t> </a:t>
            </a:r>
            <a:r>
              <a:rPr sz="1150" b="1" spc="10" dirty="0">
                <a:latin typeface="Times New Roman"/>
                <a:cs typeface="Times New Roman"/>
              </a:rPr>
              <a:t>source</a:t>
            </a:r>
            <a:r>
              <a:rPr sz="1150" b="1" spc="-5" dirty="0">
                <a:latin typeface="Times New Roman"/>
                <a:cs typeface="Times New Roman"/>
              </a:rPr>
              <a:t> </a:t>
            </a:r>
            <a:r>
              <a:rPr sz="1150" b="1" spc="10" dirty="0">
                <a:latin typeface="Times New Roman"/>
                <a:cs typeface="Times New Roman"/>
              </a:rPr>
              <a:t>operand</a:t>
            </a:r>
            <a:r>
              <a:rPr sz="1150" b="1" spc="-10" dirty="0">
                <a:latin typeface="Times New Roman"/>
                <a:cs typeface="Times New Roman"/>
              </a:rPr>
              <a:t> </a:t>
            </a:r>
            <a:r>
              <a:rPr sz="1150" b="1" spc="10" dirty="0">
                <a:latin typeface="Times New Roman"/>
                <a:cs typeface="Times New Roman"/>
              </a:rPr>
              <a:t>in</a:t>
            </a:r>
            <a:r>
              <a:rPr sz="1150" b="1" spc="-5" dirty="0">
                <a:latin typeface="Times New Roman"/>
                <a:cs typeface="Times New Roman"/>
              </a:rPr>
              <a:t> </a:t>
            </a:r>
            <a:r>
              <a:rPr sz="1150" b="1" spc="15" dirty="0">
                <a:latin typeface="Times New Roman"/>
                <a:cs typeface="Times New Roman"/>
              </a:rPr>
              <a:t>memory</a:t>
            </a:r>
            <a:endParaRPr sz="1150">
              <a:latin typeface="Times New Roman"/>
              <a:cs typeface="Times New Roman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683989" y="3704736"/>
          <a:ext cx="3521075" cy="1570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7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79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87449"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150" b="1" spc="15" dirty="0">
                          <a:latin typeface="Times New Roman"/>
                          <a:cs typeface="Times New Roman"/>
                        </a:rPr>
                        <a:t>FI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1238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150" b="1" spc="10" dirty="0">
                          <a:latin typeface="Times New Roman"/>
                          <a:cs typeface="Times New Roman"/>
                        </a:rPr>
                        <a:t>DI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1238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150" b="1" spc="20" dirty="0">
                          <a:latin typeface="Times New Roman"/>
                          <a:cs typeface="Times New Roman"/>
                        </a:rPr>
                        <a:t>FO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1238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150" b="1" spc="10" dirty="0">
                          <a:latin typeface="Times New Roman"/>
                          <a:cs typeface="Times New Roman"/>
                        </a:rPr>
                        <a:t>EI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1238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150" b="1" spc="25" dirty="0">
                          <a:latin typeface="Times New Roman"/>
                          <a:cs typeface="Times New Roman"/>
                        </a:rPr>
                        <a:t>WO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1238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2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150" b="1" spc="15" dirty="0">
                          <a:latin typeface="Times New Roman"/>
                          <a:cs typeface="Times New Roman"/>
                        </a:rPr>
                        <a:t>FI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1320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150" b="1" spc="10" dirty="0">
                          <a:latin typeface="Times New Roman"/>
                          <a:cs typeface="Times New Roman"/>
                        </a:rPr>
                        <a:t>DI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1320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150" b="1" spc="20" dirty="0">
                          <a:latin typeface="Times New Roman"/>
                          <a:cs typeface="Times New Roman"/>
                        </a:rPr>
                        <a:t>FO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1320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150" b="1" spc="10" dirty="0">
                          <a:latin typeface="Times New Roman"/>
                          <a:cs typeface="Times New Roman"/>
                        </a:rPr>
                        <a:t>EI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1320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150" b="1" spc="25" dirty="0">
                          <a:latin typeface="Times New Roman"/>
                          <a:cs typeface="Times New Roman"/>
                        </a:rPr>
                        <a:t>WO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1320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5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150" b="1" spc="10" dirty="0">
                          <a:latin typeface="Times New Roman"/>
                          <a:cs typeface="Times New Roman"/>
                        </a:rPr>
                        <a:t>Idle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1187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150" b="1" spc="15" dirty="0">
                          <a:latin typeface="Times New Roman"/>
                          <a:cs typeface="Times New Roman"/>
                        </a:rPr>
                        <a:t>FI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1187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150" b="1" spc="10" dirty="0">
                          <a:latin typeface="Times New Roman"/>
                          <a:cs typeface="Times New Roman"/>
                        </a:rPr>
                        <a:t>DI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1187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150" b="1" spc="20" dirty="0">
                          <a:latin typeface="Times New Roman"/>
                          <a:cs typeface="Times New Roman"/>
                        </a:rPr>
                        <a:t>FO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1187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150" b="1" spc="10" dirty="0">
                          <a:latin typeface="Times New Roman"/>
                          <a:cs typeface="Times New Roman"/>
                        </a:rPr>
                        <a:t>EI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1187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150" b="1" spc="25" dirty="0">
                          <a:latin typeface="Times New Roman"/>
                          <a:cs typeface="Times New Roman"/>
                        </a:rPr>
                        <a:t>WO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1187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2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150" b="1" spc="15" dirty="0">
                          <a:latin typeface="Times New Roman"/>
                          <a:cs typeface="Times New Roman"/>
                        </a:rPr>
                        <a:t>FI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1155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R="97790" algn="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150" b="1" spc="10" dirty="0">
                          <a:latin typeface="Times New Roman"/>
                          <a:cs typeface="Times New Roman"/>
                        </a:rPr>
                        <a:t>DI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1155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150" b="1" spc="20" dirty="0">
                          <a:latin typeface="Times New Roman"/>
                          <a:cs typeface="Times New Roman"/>
                        </a:rPr>
                        <a:t>FO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1155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150" b="1" spc="10" dirty="0">
                          <a:latin typeface="Times New Roman"/>
                          <a:cs typeface="Times New Roman"/>
                        </a:rPr>
                        <a:t>EI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1155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150" b="1" spc="25" dirty="0">
                          <a:latin typeface="Times New Roman"/>
                          <a:cs typeface="Times New Roman"/>
                        </a:rPr>
                        <a:t>WO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1155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2089305" y="4125045"/>
            <a:ext cx="192405" cy="744855"/>
          </a:xfrm>
          <a:prstGeom prst="rect">
            <a:avLst/>
          </a:prstGeom>
        </p:spPr>
        <p:txBody>
          <a:bodyPr vert="vert270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50" b="1" spc="10" dirty="0">
                <a:latin typeface="Times New Roman"/>
                <a:cs typeface="Times New Roman"/>
              </a:rPr>
              <a:t>Instrutcion</a:t>
            </a:r>
            <a:endParaRPr sz="1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013" y="501853"/>
            <a:ext cx="41757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aseline="36265" dirty="0">
                <a:solidFill>
                  <a:srgbClr val="B86FB8"/>
                </a:solidFill>
              </a:rPr>
              <a:t>+</a:t>
            </a:r>
            <a:r>
              <a:rPr sz="5400" spc="-127" baseline="36265" dirty="0">
                <a:solidFill>
                  <a:srgbClr val="B86FB8"/>
                </a:solidFill>
              </a:rPr>
              <a:t> </a:t>
            </a:r>
            <a:r>
              <a:rPr sz="3600" b="0" spc="120" dirty="0">
                <a:solidFill>
                  <a:srgbClr val="FF0000"/>
                </a:solidFill>
                <a:latin typeface="Cambria"/>
                <a:cs typeface="Cambria"/>
              </a:rPr>
              <a:t>Resource</a:t>
            </a:r>
            <a:r>
              <a:rPr sz="3600" b="0" spc="8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b="0" spc="75" dirty="0">
                <a:solidFill>
                  <a:srgbClr val="FF0000"/>
                </a:solidFill>
                <a:latin typeface="Cambria"/>
                <a:cs typeface="Cambria"/>
              </a:rPr>
              <a:t>Hazards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7392" y="1948637"/>
            <a:ext cx="7306309" cy="388048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241300" marR="937260" indent="-228600">
              <a:lnSpc>
                <a:spcPct val="80100"/>
              </a:lnSpc>
              <a:spcBef>
                <a:spcPts val="550"/>
              </a:spcBef>
              <a:buClr>
                <a:srgbClr val="663366"/>
              </a:buClr>
              <a:buSzPct val="73684"/>
              <a:buFont typeface="Wingdings"/>
              <a:buChar char=""/>
              <a:tabLst>
                <a:tab pos="241300" algn="l"/>
              </a:tabLst>
            </a:pPr>
            <a:r>
              <a:rPr sz="1900" spc="75" dirty="0">
                <a:solidFill>
                  <a:srgbClr val="006FC0"/>
                </a:solidFill>
                <a:latin typeface="Cambria"/>
                <a:cs typeface="Cambria"/>
              </a:rPr>
              <a:t>Assume</a:t>
            </a:r>
            <a:r>
              <a:rPr sz="1900" spc="9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-5" dirty="0">
                <a:solidFill>
                  <a:srgbClr val="006FC0"/>
                </a:solidFill>
                <a:latin typeface="Cambria"/>
                <a:cs typeface="Cambria"/>
              </a:rPr>
              <a:t>that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45" dirty="0">
                <a:solidFill>
                  <a:srgbClr val="006FC0"/>
                </a:solidFill>
                <a:latin typeface="Cambria"/>
                <a:cs typeface="Cambria"/>
              </a:rPr>
              <a:t>main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80" dirty="0">
                <a:solidFill>
                  <a:srgbClr val="006FC0"/>
                </a:solidFill>
                <a:latin typeface="Cambria"/>
                <a:cs typeface="Cambria"/>
              </a:rPr>
              <a:t>memory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 has</a:t>
            </a:r>
            <a:r>
              <a:rPr sz="19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75" dirty="0">
                <a:solidFill>
                  <a:srgbClr val="006FC0"/>
                </a:solidFill>
                <a:latin typeface="Cambria"/>
                <a:cs typeface="Cambria"/>
              </a:rPr>
              <a:t>a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90" dirty="0">
                <a:solidFill>
                  <a:srgbClr val="006FC0"/>
                </a:solidFill>
                <a:latin typeface="Cambria"/>
                <a:cs typeface="Cambria"/>
              </a:rPr>
              <a:t>single</a:t>
            </a:r>
            <a:r>
              <a:rPr sz="19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40" dirty="0">
                <a:solidFill>
                  <a:srgbClr val="006FC0"/>
                </a:solidFill>
                <a:latin typeface="Cambria"/>
                <a:cs typeface="Cambria"/>
              </a:rPr>
              <a:t>port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80" dirty="0">
                <a:solidFill>
                  <a:srgbClr val="006FC0"/>
                </a:solidFill>
                <a:latin typeface="Cambria"/>
                <a:cs typeface="Cambria"/>
              </a:rPr>
              <a:t>and</a:t>
            </a:r>
            <a:r>
              <a:rPr sz="19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-5" dirty="0">
                <a:solidFill>
                  <a:srgbClr val="006FC0"/>
                </a:solidFill>
                <a:latin typeface="Cambria"/>
                <a:cs typeface="Cambria"/>
              </a:rPr>
              <a:t>that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45" dirty="0">
                <a:solidFill>
                  <a:srgbClr val="006FC0"/>
                </a:solidFill>
                <a:latin typeface="Cambria"/>
                <a:cs typeface="Cambria"/>
              </a:rPr>
              <a:t>all </a:t>
            </a:r>
            <a:r>
              <a:rPr sz="1900" spc="-40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25" dirty="0">
                <a:solidFill>
                  <a:srgbClr val="006FC0"/>
                </a:solidFill>
                <a:latin typeface="Cambria"/>
                <a:cs typeface="Cambria"/>
              </a:rPr>
              <a:t>instruction</a:t>
            </a:r>
            <a:r>
              <a:rPr sz="19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70" dirty="0">
                <a:solidFill>
                  <a:srgbClr val="006FC0"/>
                </a:solidFill>
                <a:latin typeface="Cambria"/>
                <a:cs typeface="Cambria"/>
              </a:rPr>
              <a:t>fetches</a:t>
            </a:r>
            <a:r>
              <a:rPr sz="19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80" dirty="0">
                <a:solidFill>
                  <a:srgbClr val="006FC0"/>
                </a:solidFill>
                <a:latin typeface="Cambria"/>
                <a:cs typeface="Cambria"/>
              </a:rPr>
              <a:t>and</a:t>
            </a:r>
            <a:r>
              <a:rPr sz="19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data</a:t>
            </a:r>
            <a:r>
              <a:rPr sz="19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65" dirty="0">
                <a:solidFill>
                  <a:srgbClr val="006FC0"/>
                </a:solidFill>
                <a:latin typeface="Cambria"/>
                <a:cs typeface="Cambria"/>
              </a:rPr>
              <a:t>reads</a:t>
            </a:r>
            <a:r>
              <a:rPr sz="19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75" dirty="0">
                <a:solidFill>
                  <a:srgbClr val="006FC0"/>
                </a:solidFill>
                <a:latin typeface="Cambria"/>
                <a:cs typeface="Cambria"/>
              </a:rPr>
              <a:t>and</a:t>
            </a:r>
            <a:r>
              <a:rPr sz="19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30" dirty="0">
                <a:solidFill>
                  <a:srgbClr val="006FC0"/>
                </a:solidFill>
                <a:latin typeface="Cambria"/>
                <a:cs typeface="Cambria"/>
              </a:rPr>
              <a:t>writes</a:t>
            </a:r>
            <a:r>
              <a:rPr sz="19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10" dirty="0">
                <a:solidFill>
                  <a:srgbClr val="006FC0"/>
                </a:solidFill>
                <a:latin typeface="Cambria"/>
                <a:cs typeface="Cambria"/>
              </a:rPr>
              <a:t>must</a:t>
            </a:r>
            <a:r>
              <a:rPr sz="1900" spc="8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170" dirty="0">
                <a:solidFill>
                  <a:srgbClr val="006FC0"/>
                </a:solidFill>
                <a:latin typeface="Cambria"/>
                <a:cs typeface="Cambria"/>
              </a:rPr>
              <a:t>be </a:t>
            </a:r>
            <a:r>
              <a:rPr sz="1900" spc="17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80" dirty="0">
                <a:solidFill>
                  <a:srgbClr val="006FC0"/>
                </a:solidFill>
                <a:latin typeface="Cambria"/>
                <a:cs typeface="Cambria"/>
              </a:rPr>
              <a:t>performed</a:t>
            </a:r>
            <a:r>
              <a:rPr sz="19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85" dirty="0">
                <a:solidFill>
                  <a:srgbClr val="006FC0"/>
                </a:solidFill>
                <a:latin typeface="Cambria"/>
                <a:cs typeface="Cambria"/>
              </a:rPr>
              <a:t>one</a:t>
            </a:r>
            <a:r>
              <a:rPr sz="19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006FC0"/>
                </a:solidFill>
                <a:latin typeface="Cambria"/>
                <a:cs typeface="Cambria"/>
              </a:rPr>
              <a:t>at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75" dirty="0">
                <a:solidFill>
                  <a:srgbClr val="006FC0"/>
                </a:solidFill>
                <a:latin typeface="Cambria"/>
                <a:cs typeface="Cambria"/>
              </a:rPr>
              <a:t>a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60" dirty="0">
                <a:solidFill>
                  <a:srgbClr val="006FC0"/>
                </a:solidFill>
                <a:latin typeface="Cambria"/>
                <a:cs typeface="Cambria"/>
              </a:rPr>
              <a:t>time.</a:t>
            </a:r>
            <a:endParaRPr sz="1900">
              <a:latin typeface="Cambria"/>
              <a:cs typeface="Cambria"/>
            </a:endParaRPr>
          </a:p>
          <a:p>
            <a:pPr>
              <a:lnSpc>
                <a:spcPct val="100000"/>
              </a:lnSpc>
              <a:buClr>
                <a:srgbClr val="663366"/>
              </a:buClr>
              <a:buFont typeface="Wingdings"/>
              <a:buChar char=""/>
            </a:pPr>
            <a:endParaRPr sz="1700">
              <a:latin typeface="Cambria"/>
              <a:cs typeface="Cambria"/>
            </a:endParaRPr>
          </a:p>
          <a:p>
            <a:pPr marL="241300" marR="5080" indent="-228600">
              <a:lnSpc>
                <a:spcPts val="1820"/>
              </a:lnSpc>
              <a:buClr>
                <a:srgbClr val="663366"/>
              </a:buClr>
              <a:buSzPct val="73684"/>
              <a:buFont typeface="Wingdings"/>
              <a:buChar char=""/>
              <a:tabLst>
                <a:tab pos="241300" algn="l"/>
              </a:tabLst>
            </a:pPr>
            <a:r>
              <a:rPr sz="1900" spc="80" dirty="0">
                <a:solidFill>
                  <a:srgbClr val="006FC0"/>
                </a:solidFill>
                <a:latin typeface="Cambria"/>
                <a:cs typeface="Cambria"/>
              </a:rPr>
              <a:t>An operand </a:t>
            </a:r>
            <a:r>
              <a:rPr sz="1900" spc="65" dirty="0">
                <a:solidFill>
                  <a:srgbClr val="006FC0"/>
                </a:solidFill>
                <a:latin typeface="Cambria"/>
                <a:cs typeface="Cambria"/>
              </a:rPr>
              <a:t>read </a:t>
            </a:r>
            <a:r>
              <a:rPr sz="1900" dirty="0">
                <a:solidFill>
                  <a:srgbClr val="006FC0"/>
                </a:solidFill>
                <a:latin typeface="Cambria"/>
                <a:cs typeface="Cambria"/>
              </a:rPr>
              <a:t>to </a:t>
            </a:r>
            <a:r>
              <a:rPr sz="1900" spc="35" dirty="0">
                <a:solidFill>
                  <a:srgbClr val="006FC0"/>
                </a:solidFill>
                <a:latin typeface="Cambria"/>
                <a:cs typeface="Cambria"/>
              </a:rPr>
              <a:t>or </a:t>
            </a:r>
            <a:r>
              <a:rPr sz="1900" spc="25" dirty="0">
                <a:solidFill>
                  <a:srgbClr val="006FC0"/>
                </a:solidFill>
                <a:latin typeface="Cambria"/>
                <a:cs typeface="Cambria"/>
              </a:rPr>
              <a:t>write </a:t>
            </a:r>
            <a:r>
              <a:rPr sz="1900" spc="10" dirty="0">
                <a:solidFill>
                  <a:srgbClr val="006FC0"/>
                </a:solidFill>
                <a:latin typeface="Cambria"/>
                <a:cs typeface="Cambria"/>
              </a:rPr>
              <a:t>from </a:t>
            </a:r>
            <a:r>
              <a:rPr sz="1900" spc="80" dirty="0">
                <a:solidFill>
                  <a:srgbClr val="006FC0"/>
                </a:solidFill>
                <a:latin typeface="Cambria"/>
                <a:cs typeface="Cambria"/>
              </a:rPr>
              <a:t>memory </a:t>
            </a:r>
            <a:r>
              <a:rPr sz="1900" spc="45" dirty="0">
                <a:solidFill>
                  <a:srgbClr val="006FC0"/>
                </a:solidFill>
                <a:latin typeface="Cambria"/>
                <a:cs typeface="Cambria"/>
              </a:rPr>
              <a:t>cannot </a:t>
            </a:r>
            <a:r>
              <a:rPr sz="1900" spc="170" dirty="0">
                <a:solidFill>
                  <a:srgbClr val="006FC0"/>
                </a:solidFill>
                <a:latin typeface="Cambria"/>
                <a:cs typeface="Cambria"/>
              </a:rPr>
              <a:t>be </a:t>
            </a:r>
            <a:r>
              <a:rPr sz="1900" spc="80" dirty="0">
                <a:solidFill>
                  <a:srgbClr val="006FC0"/>
                </a:solidFill>
                <a:latin typeface="Cambria"/>
                <a:cs typeface="Cambria"/>
              </a:rPr>
              <a:t>performed </a:t>
            </a:r>
            <a:r>
              <a:rPr sz="1900" spc="-40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25" dirty="0">
                <a:solidFill>
                  <a:srgbClr val="006FC0"/>
                </a:solidFill>
                <a:latin typeface="Cambria"/>
                <a:cs typeface="Cambria"/>
              </a:rPr>
              <a:t>in</a:t>
            </a:r>
            <a:r>
              <a:rPr sz="19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60" dirty="0">
                <a:solidFill>
                  <a:srgbClr val="006FC0"/>
                </a:solidFill>
                <a:latin typeface="Cambria"/>
                <a:cs typeface="Cambria"/>
              </a:rPr>
              <a:t>parallel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-5" dirty="0">
                <a:solidFill>
                  <a:srgbClr val="006FC0"/>
                </a:solidFill>
                <a:latin typeface="Cambria"/>
                <a:cs typeface="Cambria"/>
              </a:rPr>
              <a:t>with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50" dirty="0">
                <a:solidFill>
                  <a:srgbClr val="006FC0"/>
                </a:solidFill>
                <a:latin typeface="Cambria"/>
                <a:cs typeface="Cambria"/>
              </a:rPr>
              <a:t>an</a:t>
            </a:r>
            <a:r>
              <a:rPr sz="19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25" dirty="0">
                <a:solidFill>
                  <a:srgbClr val="006FC0"/>
                </a:solidFill>
                <a:latin typeface="Cambria"/>
                <a:cs typeface="Cambria"/>
              </a:rPr>
              <a:t>instruction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75" dirty="0">
                <a:solidFill>
                  <a:srgbClr val="006FC0"/>
                </a:solidFill>
                <a:latin typeface="Cambria"/>
                <a:cs typeface="Cambria"/>
              </a:rPr>
              <a:t>fetch.</a:t>
            </a:r>
            <a:endParaRPr sz="19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663366"/>
              </a:buClr>
              <a:buFont typeface="Wingdings"/>
              <a:buChar char=""/>
            </a:pPr>
            <a:endParaRPr sz="1700">
              <a:latin typeface="Cambria"/>
              <a:cs typeface="Cambria"/>
            </a:endParaRPr>
          </a:p>
          <a:p>
            <a:pPr marL="241300" marR="453390" indent="-228600">
              <a:lnSpc>
                <a:spcPct val="80000"/>
              </a:lnSpc>
              <a:buClr>
                <a:srgbClr val="663366"/>
              </a:buClr>
              <a:buSzPct val="73684"/>
              <a:buFont typeface="Wingdings"/>
              <a:buChar char=""/>
              <a:tabLst>
                <a:tab pos="241300" algn="l"/>
              </a:tabLst>
            </a:pPr>
            <a:r>
              <a:rPr sz="1900" spc="20" dirty="0">
                <a:solidFill>
                  <a:srgbClr val="006FC0"/>
                </a:solidFill>
                <a:latin typeface="Cambria"/>
                <a:cs typeface="Cambria"/>
              </a:rPr>
              <a:t>This</a:t>
            </a:r>
            <a:r>
              <a:rPr sz="19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35" dirty="0">
                <a:solidFill>
                  <a:srgbClr val="006FC0"/>
                </a:solidFill>
                <a:latin typeface="Cambria"/>
                <a:cs typeface="Cambria"/>
              </a:rPr>
              <a:t>is</a:t>
            </a:r>
            <a:r>
              <a:rPr sz="19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30" dirty="0">
                <a:solidFill>
                  <a:srgbClr val="006FC0"/>
                </a:solidFill>
                <a:latin typeface="Cambria"/>
                <a:cs typeface="Cambria"/>
              </a:rPr>
              <a:t>illustrated</a:t>
            </a:r>
            <a:r>
              <a:rPr sz="19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25" dirty="0">
                <a:solidFill>
                  <a:srgbClr val="006FC0"/>
                </a:solidFill>
                <a:latin typeface="Cambria"/>
                <a:cs typeface="Cambria"/>
              </a:rPr>
              <a:t>in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60" dirty="0">
                <a:solidFill>
                  <a:srgbClr val="006FC0"/>
                </a:solidFill>
                <a:latin typeface="Cambria"/>
                <a:cs typeface="Cambria"/>
              </a:rPr>
              <a:t>Figure </a:t>
            </a:r>
            <a:r>
              <a:rPr sz="1900" spc="45" dirty="0">
                <a:solidFill>
                  <a:srgbClr val="006FC0"/>
                </a:solidFill>
                <a:latin typeface="Cambria"/>
                <a:cs typeface="Cambria"/>
              </a:rPr>
              <a:t>14.15b,</a:t>
            </a:r>
            <a:r>
              <a:rPr sz="1900" spc="-1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35" dirty="0">
                <a:solidFill>
                  <a:srgbClr val="006FC0"/>
                </a:solidFill>
                <a:latin typeface="Cambria"/>
                <a:cs typeface="Cambria"/>
              </a:rPr>
              <a:t>which</a:t>
            </a:r>
            <a:r>
              <a:rPr sz="19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65" dirty="0">
                <a:solidFill>
                  <a:srgbClr val="006FC0"/>
                </a:solidFill>
                <a:latin typeface="Cambria"/>
                <a:cs typeface="Cambria"/>
              </a:rPr>
              <a:t>assumes</a:t>
            </a:r>
            <a:r>
              <a:rPr sz="1900" spc="9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-5" dirty="0">
                <a:solidFill>
                  <a:srgbClr val="006FC0"/>
                </a:solidFill>
                <a:latin typeface="Cambria"/>
                <a:cs typeface="Cambria"/>
              </a:rPr>
              <a:t>that</a:t>
            </a:r>
            <a:r>
              <a:rPr sz="19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40" dirty="0">
                <a:solidFill>
                  <a:srgbClr val="006FC0"/>
                </a:solidFill>
                <a:latin typeface="Cambria"/>
                <a:cs typeface="Cambria"/>
              </a:rPr>
              <a:t>the </a:t>
            </a:r>
            <a:r>
              <a:rPr sz="19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65" dirty="0">
                <a:solidFill>
                  <a:srgbClr val="006FC0"/>
                </a:solidFill>
                <a:latin typeface="Cambria"/>
                <a:cs typeface="Cambria"/>
              </a:rPr>
              <a:t>source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80" dirty="0">
                <a:solidFill>
                  <a:srgbClr val="006FC0"/>
                </a:solidFill>
                <a:latin typeface="Cambria"/>
                <a:cs typeface="Cambria"/>
              </a:rPr>
              <a:t>operand</a:t>
            </a:r>
            <a:r>
              <a:rPr sz="19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25" dirty="0">
                <a:solidFill>
                  <a:srgbClr val="006FC0"/>
                </a:solidFill>
                <a:latin typeface="Cambria"/>
                <a:cs typeface="Cambria"/>
              </a:rPr>
              <a:t>for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25" dirty="0">
                <a:solidFill>
                  <a:srgbClr val="006FC0"/>
                </a:solidFill>
                <a:latin typeface="Cambria"/>
                <a:cs typeface="Cambria"/>
              </a:rPr>
              <a:t>instruction</a:t>
            </a:r>
            <a:r>
              <a:rPr sz="19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-25" dirty="0">
                <a:solidFill>
                  <a:srgbClr val="006FC0"/>
                </a:solidFill>
                <a:latin typeface="Cambria"/>
                <a:cs typeface="Cambria"/>
              </a:rPr>
              <a:t>I1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35" dirty="0">
                <a:solidFill>
                  <a:srgbClr val="006FC0"/>
                </a:solidFill>
                <a:latin typeface="Cambria"/>
                <a:cs typeface="Cambria"/>
              </a:rPr>
              <a:t>is</a:t>
            </a:r>
            <a:r>
              <a:rPr sz="19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25" dirty="0">
                <a:solidFill>
                  <a:srgbClr val="006FC0"/>
                </a:solidFill>
                <a:latin typeface="Cambria"/>
                <a:cs typeface="Cambria"/>
              </a:rPr>
              <a:t>in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65" dirty="0">
                <a:solidFill>
                  <a:srgbClr val="006FC0"/>
                </a:solidFill>
                <a:latin typeface="Cambria"/>
                <a:cs typeface="Cambria"/>
              </a:rPr>
              <a:t>memory,</a:t>
            </a:r>
            <a:r>
              <a:rPr sz="1900" spc="-9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25" dirty="0">
                <a:solidFill>
                  <a:srgbClr val="006FC0"/>
                </a:solidFill>
                <a:latin typeface="Cambria"/>
                <a:cs typeface="Cambria"/>
              </a:rPr>
              <a:t>rather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15" dirty="0">
                <a:solidFill>
                  <a:srgbClr val="006FC0"/>
                </a:solidFill>
                <a:latin typeface="Cambria"/>
                <a:cs typeface="Cambria"/>
              </a:rPr>
              <a:t>than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75" dirty="0">
                <a:solidFill>
                  <a:srgbClr val="006FC0"/>
                </a:solidFill>
                <a:latin typeface="Cambria"/>
                <a:cs typeface="Cambria"/>
              </a:rPr>
              <a:t>a </a:t>
            </a:r>
            <a:r>
              <a:rPr sz="1900" spc="-40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register.</a:t>
            </a:r>
            <a:endParaRPr sz="1900">
              <a:latin typeface="Cambria"/>
              <a:cs typeface="Cambria"/>
            </a:endParaRPr>
          </a:p>
          <a:p>
            <a:pPr>
              <a:lnSpc>
                <a:spcPct val="100000"/>
              </a:lnSpc>
              <a:buClr>
                <a:srgbClr val="663366"/>
              </a:buClr>
              <a:buFont typeface="Wingdings"/>
              <a:buChar char=""/>
            </a:pPr>
            <a:endParaRPr sz="1700">
              <a:latin typeface="Cambria"/>
              <a:cs typeface="Cambria"/>
            </a:endParaRPr>
          </a:p>
          <a:p>
            <a:pPr marL="241300" marR="272415" indent="-228600">
              <a:lnSpc>
                <a:spcPts val="1820"/>
              </a:lnSpc>
              <a:buClr>
                <a:srgbClr val="663366"/>
              </a:buClr>
              <a:buSzPct val="73684"/>
              <a:buFont typeface="Wingdings"/>
              <a:buChar char=""/>
              <a:tabLst>
                <a:tab pos="241300" algn="l"/>
              </a:tabLst>
            </a:pPr>
            <a:r>
              <a:rPr sz="1900" spc="50" dirty="0">
                <a:solidFill>
                  <a:srgbClr val="006FC0"/>
                </a:solidFill>
                <a:latin typeface="Cambria"/>
                <a:cs typeface="Cambria"/>
              </a:rPr>
              <a:t>Therefore, </a:t>
            </a:r>
            <a:r>
              <a:rPr sz="1900" spc="40" dirty="0">
                <a:solidFill>
                  <a:srgbClr val="006FC0"/>
                </a:solidFill>
                <a:latin typeface="Cambria"/>
                <a:cs typeface="Cambria"/>
              </a:rPr>
              <a:t>the 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fetch </a:t>
            </a:r>
            <a:r>
              <a:rPr sz="1900" spc="20" dirty="0">
                <a:solidFill>
                  <a:srgbClr val="006FC0"/>
                </a:solidFill>
                <a:latin typeface="Cambria"/>
                <a:cs typeface="Cambria"/>
              </a:rPr>
              <a:t>instruction </a:t>
            </a:r>
            <a:r>
              <a:rPr sz="1900" spc="85" dirty="0">
                <a:solidFill>
                  <a:srgbClr val="006FC0"/>
                </a:solidFill>
                <a:latin typeface="Cambria"/>
                <a:cs typeface="Cambria"/>
              </a:rPr>
              <a:t>stage </a:t>
            </a:r>
            <a:r>
              <a:rPr sz="1900" spc="25" dirty="0">
                <a:solidFill>
                  <a:srgbClr val="006FC0"/>
                </a:solidFill>
                <a:latin typeface="Cambria"/>
                <a:cs typeface="Cambria"/>
              </a:rPr>
              <a:t>of </a:t>
            </a:r>
            <a:r>
              <a:rPr sz="1900" spc="40" dirty="0">
                <a:solidFill>
                  <a:srgbClr val="006FC0"/>
                </a:solidFill>
                <a:latin typeface="Cambria"/>
                <a:cs typeface="Cambria"/>
              </a:rPr>
              <a:t>the </a:t>
            </a:r>
            <a:r>
              <a:rPr sz="1900" spc="85" dirty="0">
                <a:solidFill>
                  <a:srgbClr val="006FC0"/>
                </a:solidFill>
                <a:latin typeface="Cambria"/>
                <a:cs typeface="Cambria"/>
              </a:rPr>
              <a:t>pipeline </a:t>
            </a:r>
            <a:r>
              <a:rPr sz="1900" spc="10" dirty="0">
                <a:solidFill>
                  <a:srgbClr val="006FC0"/>
                </a:solidFill>
                <a:latin typeface="Cambria"/>
                <a:cs typeface="Cambria"/>
              </a:rPr>
              <a:t>must </a:t>
            </a:r>
            <a:r>
              <a:rPr sz="1900" spc="85" dirty="0">
                <a:solidFill>
                  <a:srgbClr val="006FC0"/>
                </a:solidFill>
                <a:latin typeface="Cambria"/>
                <a:cs typeface="Cambria"/>
              </a:rPr>
              <a:t>idle </a:t>
            </a:r>
            <a:r>
              <a:rPr sz="1900" spc="-40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25" dirty="0">
                <a:solidFill>
                  <a:srgbClr val="006FC0"/>
                </a:solidFill>
                <a:latin typeface="Cambria"/>
                <a:cs typeface="Cambria"/>
              </a:rPr>
              <a:t>for </a:t>
            </a:r>
            <a:r>
              <a:rPr sz="1900" spc="85" dirty="0">
                <a:solidFill>
                  <a:srgbClr val="006FC0"/>
                </a:solidFill>
                <a:latin typeface="Cambria"/>
                <a:cs typeface="Cambria"/>
              </a:rPr>
              <a:t>one </a:t>
            </a:r>
            <a:r>
              <a:rPr sz="1900" spc="114" dirty="0">
                <a:solidFill>
                  <a:srgbClr val="006FC0"/>
                </a:solidFill>
                <a:latin typeface="Cambria"/>
                <a:cs typeface="Cambria"/>
              </a:rPr>
              <a:t>cycle </a:t>
            </a:r>
            <a:r>
              <a:rPr sz="1900" spc="80" dirty="0">
                <a:solidFill>
                  <a:srgbClr val="006FC0"/>
                </a:solidFill>
                <a:latin typeface="Cambria"/>
                <a:cs typeface="Cambria"/>
              </a:rPr>
              <a:t>before </a:t>
            </a:r>
            <a:r>
              <a:rPr sz="1900" spc="105" dirty="0">
                <a:solidFill>
                  <a:srgbClr val="006FC0"/>
                </a:solidFill>
                <a:latin typeface="Cambria"/>
                <a:cs typeface="Cambria"/>
              </a:rPr>
              <a:t>beginning </a:t>
            </a:r>
            <a:r>
              <a:rPr sz="1900" spc="40" dirty="0">
                <a:solidFill>
                  <a:srgbClr val="006FC0"/>
                </a:solidFill>
                <a:latin typeface="Cambria"/>
                <a:cs typeface="Cambria"/>
              </a:rPr>
              <a:t>the </a:t>
            </a:r>
            <a:r>
              <a:rPr sz="1900" spc="25" dirty="0">
                <a:solidFill>
                  <a:srgbClr val="006FC0"/>
                </a:solidFill>
                <a:latin typeface="Cambria"/>
                <a:cs typeface="Cambria"/>
              </a:rPr>
              <a:t>instruction 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fetch </a:t>
            </a:r>
            <a:r>
              <a:rPr sz="1900" spc="25" dirty="0">
                <a:solidFill>
                  <a:srgbClr val="006FC0"/>
                </a:solidFill>
                <a:latin typeface="Cambria"/>
                <a:cs typeface="Cambria"/>
              </a:rPr>
              <a:t>for </a:t>
            </a:r>
            <a:r>
              <a:rPr sz="1900" spc="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25" dirty="0">
                <a:solidFill>
                  <a:srgbClr val="006FC0"/>
                </a:solidFill>
                <a:latin typeface="Cambria"/>
                <a:cs typeface="Cambria"/>
              </a:rPr>
              <a:t>instruction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35" dirty="0">
                <a:solidFill>
                  <a:srgbClr val="006FC0"/>
                </a:solidFill>
                <a:latin typeface="Cambria"/>
                <a:cs typeface="Cambria"/>
              </a:rPr>
              <a:t>I3.</a:t>
            </a:r>
            <a:endParaRPr sz="19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575"/>
              </a:spcBef>
              <a:buClr>
                <a:srgbClr val="663366"/>
              </a:buClr>
              <a:buSzPct val="73684"/>
              <a:buFont typeface="Wingdings"/>
              <a:buChar char=""/>
              <a:tabLst>
                <a:tab pos="241300" algn="l"/>
              </a:tabLst>
            </a:pP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19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figure </a:t>
            </a:r>
            <a:r>
              <a:rPr sz="1900" spc="65" dirty="0">
                <a:solidFill>
                  <a:srgbClr val="006FC0"/>
                </a:solidFill>
                <a:latin typeface="Cambria"/>
                <a:cs typeface="Cambria"/>
              </a:rPr>
              <a:t>assumes</a:t>
            </a:r>
            <a:r>
              <a:rPr sz="1900" spc="9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-5" dirty="0">
                <a:solidFill>
                  <a:srgbClr val="006FC0"/>
                </a:solidFill>
                <a:latin typeface="Cambria"/>
                <a:cs typeface="Cambria"/>
              </a:rPr>
              <a:t>that</a:t>
            </a:r>
            <a:r>
              <a:rPr sz="19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50" dirty="0">
                <a:solidFill>
                  <a:srgbClr val="006FC0"/>
                </a:solidFill>
                <a:latin typeface="Cambria"/>
                <a:cs typeface="Cambria"/>
              </a:rPr>
              <a:t>all</a:t>
            </a:r>
            <a:r>
              <a:rPr sz="19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40" dirty="0">
                <a:solidFill>
                  <a:srgbClr val="006FC0"/>
                </a:solidFill>
                <a:latin typeface="Cambria"/>
                <a:cs typeface="Cambria"/>
              </a:rPr>
              <a:t>other</a:t>
            </a:r>
            <a:r>
              <a:rPr sz="19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75" dirty="0">
                <a:solidFill>
                  <a:srgbClr val="006FC0"/>
                </a:solidFill>
                <a:latin typeface="Cambria"/>
                <a:cs typeface="Cambria"/>
              </a:rPr>
              <a:t>operands</a:t>
            </a:r>
            <a:r>
              <a:rPr sz="19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45" dirty="0">
                <a:solidFill>
                  <a:srgbClr val="006FC0"/>
                </a:solidFill>
                <a:latin typeface="Cambria"/>
                <a:cs typeface="Cambria"/>
              </a:rPr>
              <a:t>are</a:t>
            </a:r>
            <a:r>
              <a:rPr sz="19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25" dirty="0">
                <a:solidFill>
                  <a:srgbClr val="006FC0"/>
                </a:solidFill>
                <a:latin typeface="Cambria"/>
                <a:cs typeface="Cambria"/>
              </a:rPr>
              <a:t>in</a:t>
            </a:r>
            <a:r>
              <a:rPr sz="19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65" dirty="0">
                <a:solidFill>
                  <a:srgbClr val="006FC0"/>
                </a:solidFill>
                <a:latin typeface="Cambria"/>
                <a:cs typeface="Cambria"/>
              </a:rPr>
              <a:t>registers.</a:t>
            </a:r>
            <a:endParaRPr sz="19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013" y="501853"/>
            <a:ext cx="41757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aseline="36265" dirty="0">
                <a:solidFill>
                  <a:srgbClr val="B86FB8"/>
                </a:solidFill>
              </a:rPr>
              <a:t>+</a:t>
            </a:r>
            <a:r>
              <a:rPr sz="5400" spc="-127" baseline="36265" dirty="0">
                <a:solidFill>
                  <a:srgbClr val="B86FB8"/>
                </a:solidFill>
              </a:rPr>
              <a:t> </a:t>
            </a:r>
            <a:r>
              <a:rPr sz="3600" b="0" spc="120" dirty="0">
                <a:solidFill>
                  <a:srgbClr val="FF0000"/>
                </a:solidFill>
                <a:latin typeface="Cambria"/>
                <a:cs typeface="Cambria"/>
              </a:rPr>
              <a:t>Resource</a:t>
            </a:r>
            <a:r>
              <a:rPr sz="3600" b="0" spc="8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b="0" spc="75" dirty="0">
                <a:solidFill>
                  <a:srgbClr val="FF0000"/>
                </a:solidFill>
                <a:latin typeface="Cambria"/>
                <a:cs typeface="Cambria"/>
              </a:rPr>
              <a:t>Hazards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7392" y="2005025"/>
            <a:ext cx="7308215" cy="21107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Another </a:t>
            </a:r>
            <a:r>
              <a:rPr sz="2000" spc="110" dirty="0">
                <a:solidFill>
                  <a:srgbClr val="006FC0"/>
                </a:solidFill>
                <a:latin typeface="Cambria"/>
                <a:cs typeface="Cambria"/>
              </a:rPr>
              <a:t>example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of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a 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resource 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conflict 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is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a </a:t>
            </a:r>
            <a:r>
              <a:rPr sz="2000" spc="20" dirty="0">
                <a:solidFill>
                  <a:srgbClr val="006FC0"/>
                </a:solidFill>
                <a:latin typeface="Cambria"/>
                <a:cs typeface="Cambria"/>
              </a:rPr>
              <a:t>situation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in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which </a:t>
            </a:r>
            <a:r>
              <a:rPr sz="2000" spc="-4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multiple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instructions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are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006FC0"/>
                </a:solidFill>
                <a:latin typeface="Cambria"/>
                <a:cs typeface="Cambria"/>
              </a:rPr>
              <a:t>ready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" dirty="0">
                <a:solidFill>
                  <a:srgbClr val="006FC0"/>
                </a:solidFill>
                <a:latin typeface="Cambria"/>
                <a:cs typeface="Cambria"/>
              </a:rPr>
              <a:t>to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enter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006FC0"/>
                </a:solidFill>
                <a:latin typeface="Cambria"/>
                <a:cs typeface="Cambria"/>
              </a:rPr>
              <a:t>execute </a:t>
            </a:r>
            <a:r>
              <a:rPr sz="2000" spc="9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instruction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006FC0"/>
                </a:solidFill>
                <a:latin typeface="Cambria"/>
                <a:cs typeface="Cambria"/>
              </a:rPr>
              <a:t>phase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and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there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is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a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006FC0"/>
                </a:solidFill>
                <a:latin typeface="Cambria"/>
                <a:cs typeface="Cambria"/>
              </a:rPr>
              <a:t>single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ALU.</a:t>
            </a:r>
            <a:endParaRPr sz="2000">
              <a:latin typeface="Cambria"/>
              <a:cs typeface="Cambria"/>
            </a:endParaRPr>
          </a:p>
          <a:p>
            <a:pPr marL="241300" marR="127635" indent="-228600">
              <a:lnSpc>
                <a:spcPct val="100000"/>
              </a:lnSpc>
              <a:spcBef>
                <a:spcPts val="200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165" dirty="0">
                <a:solidFill>
                  <a:srgbClr val="006FC0"/>
                </a:solidFill>
                <a:latin typeface="Cambria"/>
                <a:cs typeface="Cambria"/>
              </a:rPr>
              <a:t>One 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solutions </a:t>
            </a:r>
            <a:r>
              <a:rPr sz="2000" spc="5" dirty="0">
                <a:solidFill>
                  <a:srgbClr val="006FC0"/>
                </a:solidFill>
                <a:latin typeface="Cambria"/>
                <a:cs typeface="Cambria"/>
              </a:rPr>
              <a:t>to 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such 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resource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hazards 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is </a:t>
            </a:r>
            <a:r>
              <a:rPr sz="2000" spc="5" dirty="0">
                <a:solidFill>
                  <a:srgbClr val="006FC0"/>
                </a:solidFill>
                <a:latin typeface="Cambria"/>
                <a:cs typeface="Cambria"/>
              </a:rPr>
              <a:t>to </a:t>
            </a:r>
            <a:r>
              <a:rPr sz="2000" spc="75" dirty="0">
                <a:solidFill>
                  <a:srgbClr val="006FC0"/>
                </a:solidFill>
                <a:latin typeface="Cambria"/>
                <a:cs typeface="Cambria"/>
              </a:rPr>
              <a:t>increase </a:t>
            </a:r>
            <a:r>
              <a:rPr sz="2000" spc="80" dirty="0">
                <a:solidFill>
                  <a:srgbClr val="006FC0"/>
                </a:solidFill>
                <a:latin typeface="Cambria"/>
                <a:cs typeface="Cambria"/>
              </a:rPr>
              <a:t> available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resources,</a:t>
            </a:r>
            <a:r>
              <a:rPr sz="2000" spc="-1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such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as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006FC0"/>
                </a:solidFill>
                <a:latin typeface="Cambria"/>
                <a:cs typeface="Cambria"/>
              </a:rPr>
              <a:t>having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multiple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ports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20" dirty="0">
                <a:solidFill>
                  <a:srgbClr val="006FC0"/>
                </a:solidFill>
                <a:latin typeface="Cambria"/>
                <a:cs typeface="Cambria"/>
              </a:rPr>
              <a:t>into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main </a:t>
            </a:r>
            <a:r>
              <a:rPr sz="2000" spc="-42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006FC0"/>
                </a:solidFill>
                <a:latin typeface="Cambria"/>
                <a:cs typeface="Cambria"/>
              </a:rPr>
              <a:t>memory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and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multiple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ALU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 units.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013" y="501853"/>
            <a:ext cx="31940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aseline="36265" dirty="0">
                <a:solidFill>
                  <a:srgbClr val="B86FB8"/>
                </a:solidFill>
              </a:rPr>
              <a:t>+</a:t>
            </a:r>
            <a:r>
              <a:rPr sz="5400" spc="-150" baseline="36265" dirty="0">
                <a:solidFill>
                  <a:srgbClr val="B86FB8"/>
                </a:solidFill>
              </a:rPr>
              <a:t> </a:t>
            </a:r>
            <a:r>
              <a:rPr sz="3600" b="0" spc="100" dirty="0">
                <a:solidFill>
                  <a:srgbClr val="FF0000"/>
                </a:solidFill>
                <a:latin typeface="Cambria"/>
                <a:cs typeface="Cambria"/>
              </a:rPr>
              <a:t>Data</a:t>
            </a:r>
            <a:r>
              <a:rPr sz="3600" b="0" spc="7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b="0" spc="80" dirty="0">
                <a:solidFill>
                  <a:srgbClr val="FF0000"/>
                </a:solidFill>
                <a:latin typeface="Cambria"/>
                <a:cs typeface="Cambria"/>
              </a:rPr>
              <a:t>Hazards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7392" y="1974545"/>
            <a:ext cx="7392670" cy="39103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ts val="2280"/>
              </a:lnSpc>
              <a:spcBef>
                <a:spcPts val="10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150" dirty="0">
                <a:solidFill>
                  <a:srgbClr val="006FC0"/>
                </a:solidFill>
                <a:latin typeface="Cambria"/>
                <a:cs typeface="Cambria"/>
              </a:rPr>
              <a:t>A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data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hazard </a:t>
            </a:r>
            <a:r>
              <a:rPr sz="2000" spc="80" dirty="0">
                <a:solidFill>
                  <a:srgbClr val="006FC0"/>
                </a:solidFill>
                <a:latin typeface="Cambria"/>
                <a:cs typeface="Cambria"/>
              </a:rPr>
              <a:t>occurs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when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there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is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a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conflict</a:t>
            </a:r>
            <a:r>
              <a:rPr sz="2000" spc="2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in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the </a:t>
            </a:r>
            <a:r>
              <a:rPr sz="2000" spc="114" dirty="0">
                <a:solidFill>
                  <a:srgbClr val="006FC0"/>
                </a:solidFill>
                <a:latin typeface="Cambria"/>
                <a:cs typeface="Cambria"/>
              </a:rPr>
              <a:t>access</a:t>
            </a:r>
            <a:r>
              <a:rPr sz="2000" spc="25" dirty="0">
                <a:solidFill>
                  <a:srgbClr val="006FC0"/>
                </a:solidFill>
                <a:latin typeface="Cambria"/>
                <a:cs typeface="Cambria"/>
              </a:rPr>
              <a:t> of</a:t>
            </a:r>
            <a:endParaRPr sz="2000">
              <a:latin typeface="Cambria"/>
              <a:cs typeface="Cambria"/>
            </a:endParaRPr>
          </a:p>
          <a:p>
            <a:pPr marL="241300">
              <a:lnSpc>
                <a:spcPts val="2280"/>
              </a:lnSpc>
            </a:pP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an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operand</a:t>
            </a:r>
            <a:r>
              <a:rPr sz="2000" spc="2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location.</a:t>
            </a:r>
            <a:endParaRPr sz="20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764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5" dirty="0">
                <a:solidFill>
                  <a:srgbClr val="006FC0"/>
                </a:solidFill>
                <a:latin typeface="Cambria"/>
                <a:cs typeface="Cambria"/>
              </a:rPr>
              <a:t>In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215" dirty="0">
                <a:solidFill>
                  <a:srgbClr val="006FC0"/>
                </a:solidFill>
                <a:latin typeface="Cambria"/>
                <a:cs typeface="Cambria"/>
              </a:rPr>
              <a:t>g</a:t>
            </a:r>
            <a:r>
              <a:rPr sz="2000" spc="90" dirty="0">
                <a:solidFill>
                  <a:srgbClr val="006FC0"/>
                </a:solidFill>
                <a:latin typeface="Cambria"/>
                <a:cs typeface="Cambria"/>
              </a:rPr>
              <a:t>e</a:t>
            </a:r>
            <a:r>
              <a:rPr sz="2000" spc="110" dirty="0">
                <a:solidFill>
                  <a:srgbClr val="006FC0"/>
                </a:solidFill>
                <a:latin typeface="Cambria"/>
                <a:cs typeface="Cambria"/>
              </a:rPr>
              <a:t>n</a:t>
            </a:r>
            <a:r>
              <a:rPr sz="2000" spc="90" dirty="0">
                <a:solidFill>
                  <a:srgbClr val="006FC0"/>
                </a:solidFill>
                <a:latin typeface="Cambria"/>
                <a:cs typeface="Cambria"/>
              </a:rPr>
              <a:t>e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r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al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term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s</a:t>
            </a:r>
            <a:r>
              <a:rPr sz="2000" spc="175" dirty="0">
                <a:solidFill>
                  <a:srgbClr val="006FC0"/>
                </a:solidFill>
                <a:latin typeface="Cambria"/>
                <a:cs typeface="Cambria"/>
              </a:rPr>
              <a:t>,</a:t>
            </a:r>
            <a:r>
              <a:rPr sz="2000" spc="-114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-50" dirty="0">
                <a:solidFill>
                  <a:srgbClr val="006FC0"/>
                </a:solidFill>
                <a:latin typeface="Cambria"/>
                <a:cs typeface="Cambria"/>
              </a:rPr>
              <a:t>w</a:t>
            </a:r>
            <a:r>
              <a:rPr sz="2000" spc="170" dirty="0">
                <a:solidFill>
                  <a:srgbClr val="006FC0"/>
                </a:solidFill>
                <a:latin typeface="Cambria"/>
                <a:cs typeface="Cambria"/>
              </a:rPr>
              <a:t>e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006FC0"/>
                </a:solidFill>
                <a:latin typeface="Cambria"/>
                <a:cs typeface="Cambria"/>
              </a:rPr>
              <a:t>can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Cambria"/>
                <a:cs typeface="Cambria"/>
              </a:rPr>
              <a:t>s</a:t>
            </a:r>
            <a:r>
              <a:rPr sz="2000" spc="-25" dirty="0">
                <a:solidFill>
                  <a:srgbClr val="006FC0"/>
                </a:solidFill>
                <a:latin typeface="Cambria"/>
                <a:cs typeface="Cambria"/>
              </a:rPr>
              <a:t>t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ate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h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az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a</a:t>
            </a:r>
            <a:r>
              <a:rPr sz="2000" spc="-40" dirty="0">
                <a:solidFill>
                  <a:srgbClr val="006FC0"/>
                </a:solidFill>
                <a:latin typeface="Cambria"/>
                <a:cs typeface="Cambria"/>
              </a:rPr>
              <a:t>r</a:t>
            </a:r>
            <a:r>
              <a:rPr sz="2000" spc="140" dirty="0">
                <a:solidFill>
                  <a:srgbClr val="006FC0"/>
                </a:solidFill>
                <a:latin typeface="Cambria"/>
                <a:cs typeface="Cambria"/>
              </a:rPr>
              <a:t>d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in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5" dirty="0">
                <a:solidFill>
                  <a:srgbClr val="006FC0"/>
                </a:solidFill>
                <a:latin typeface="Cambria"/>
                <a:cs typeface="Cambria"/>
              </a:rPr>
              <a:t>this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0" dirty="0">
                <a:solidFill>
                  <a:srgbClr val="006FC0"/>
                </a:solidFill>
                <a:latin typeface="Cambria"/>
                <a:cs typeface="Cambria"/>
              </a:rPr>
              <a:t>f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or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m:</a:t>
            </a:r>
            <a:endParaRPr sz="2000">
              <a:latin typeface="Cambria"/>
              <a:cs typeface="Cambria"/>
            </a:endParaRPr>
          </a:p>
          <a:p>
            <a:pPr marL="469900" marR="5080" lvl="1" indent="-228600">
              <a:lnSpc>
                <a:spcPts val="1939"/>
              </a:lnSpc>
              <a:spcBef>
                <a:spcPts val="64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-10" dirty="0">
                <a:solidFill>
                  <a:srgbClr val="585858"/>
                </a:solidFill>
                <a:latin typeface="Cambria"/>
                <a:cs typeface="Cambria"/>
              </a:rPr>
              <a:t>Two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instructions in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a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program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are </a:t>
            </a:r>
            <a:r>
              <a:rPr sz="1800" spc="5" dirty="0">
                <a:solidFill>
                  <a:srgbClr val="585858"/>
                </a:solidFill>
                <a:latin typeface="Cambria"/>
                <a:cs typeface="Cambria"/>
              </a:rPr>
              <a:t>to </a:t>
            </a:r>
            <a:r>
              <a:rPr sz="1800" spc="165" dirty="0">
                <a:solidFill>
                  <a:srgbClr val="585858"/>
                </a:solidFill>
                <a:latin typeface="Cambria"/>
                <a:cs typeface="Cambria"/>
              </a:rPr>
              <a:t>be </a:t>
            </a:r>
            <a:r>
              <a:rPr sz="1800" spc="85" dirty="0">
                <a:solidFill>
                  <a:srgbClr val="585858"/>
                </a:solidFill>
                <a:latin typeface="Cambria"/>
                <a:cs typeface="Cambria"/>
              </a:rPr>
              <a:t>executed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in </a:t>
            </a:r>
            <a:r>
              <a:rPr sz="1800" spc="100" dirty="0">
                <a:solidFill>
                  <a:srgbClr val="585858"/>
                </a:solidFill>
                <a:latin typeface="Cambria"/>
                <a:cs typeface="Cambria"/>
              </a:rPr>
              <a:t>sequence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and </a:t>
            </a:r>
            <a:r>
              <a:rPr sz="1800" spc="-3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both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00" dirty="0">
                <a:solidFill>
                  <a:srgbClr val="585858"/>
                </a:solidFill>
                <a:latin typeface="Cambria"/>
                <a:cs typeface="Cambria"/>
              </a:rPr>
              <a:t>access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particular</a:t>
            </a:r>
            <a:r>
              <a:rPr sz="1800" spc="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memory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or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register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85" dirty="0">
                <a:solidFill>
                  <a:srgbClr val="585858"/>
                </a:solidFill>
                <a:latin typeface="Cambria"/>
                <a:cs typeface="Cambria"/>
              </a:rPr>
              <a:t>operand.</a:t>
            </a:r>
            <a:endParaRPr sz="1800">
              <a:latin typeface="Cambria"/>
              <a:cs typeface="Cambria"/>
            </a:endParaRPr>
          </a:p>
          <a:p>
            <a:pPr marL="469900" marR="27940" lvl="1" indent="-228600">
              <a:lnSpc>
                <a:spcPts val="1939"/>
              </a:lnSpc>
              <a:spcBef>
                <a:spcPts val="61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-20" dirty="0">
                <a:solidFill>
                  <a:srgbClr val="585858"/>
                </a:solidFill>
                <a:latin typeface="Cambria"/>
                <a:cs typeface="Cambria"/>
              </a:rPr>
              <a:t>If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-20" dirty="0">
                <a:solidFill>
                  <a:srgbClr val="585858"/>
                </a:solidFill>
                <a:latin typeface="Cambria"/>
                <a:cs typeface="Cambria"/>
              </a:rPr>
              <a:t>two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instructions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are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85" dirty="0">
                <a:solidFill>
                  <a:srgbClr val="585858"/>
                </a:solidFill>
                <a:latin typeface="Cambria"/>
                <a:cs typeface="Cambria"/>
              </a:rPr>
              <a:t>executed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in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0" dirty="0">
                <a:solidFill>
                  <a:srgbClr val="585858"/>
                </a:solidFill>
                <a:latin typeface="Cambria"/>
                <a:cs typeface="Cambria"/>
              </a:rPr>
              <a:t>strict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00" dirty="0">
                <a:solidFill>
                  <a:srgbClr val="585858"/>
                </a:solidFill>
                <a:latin typeface="Cambria"/>
                <a:cs typeface="Cambria"/>
              </a:rPr>
              <a:t>sequence,</a:t>
            </a:r>
            <a:r>
              <a:rPr sz="1800" spc="-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no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problem </a:t>
            </a:r>
            <a:r>
              <a:rPr sz="1800" spc="-3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80" dirty="0">
                <a:solidFill>
                  <a:srgbClr val="585858"/>
                </a:solidFill>
                <a:latin typeface="Cambria"/>
                <a:cs typeface="Cambria"/>
              </a:rPr>
              <a:t>occurs.</a:t>
            </a:r>
            <a:endParaRPr sz="1800">
              <a:latin typeface="Cambria"/>
              <a:cs typeface="Cambria"/>
            </a:endParaRPr>
          </a:p>
          <a:p>
            <a:pPr marL="469900" marR="172720" lvl="1" indent="-228600">
              <a:lnSpc>
                <a:spcPts val="1939"/>
              </a:lnSpc>
              <a:spcBef>
                <a:spcPts val="60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However, </a:t>
            </a:r>
            <a:r>
              <a:rPr sz="1800" dirty="0">
                <a:solidFill>
                  <a:srgbClr val="585858"/>
                </a:solidFill>
                <a:latin typeface="Cambria"/>
                <a:cs typeface="Cambria"/>
              </a:rPr>
              <a:t>if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the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instructions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are </a:t>
            </a:r>
            <a:r>
              <a:rPr sz="1800" spc="85" dirty="0">
                <a:solidFill>
                  <a:srgbClr val="585858"/>
                </a:solidFill>
                <a:latin typeface="Cambria"/>
                <a:cs typeface="Cambria"/>
              </a:rPr>
              <a:t>executed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in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a </a:t>
            </a:r>
            <a:r>
              <a:rPr sz="1800" spc="85" dirty="0">
                <a:solidFill>
                  <a:srgbClr val="585858"/>
                </a:solidFill>
                <a:latin typeface="Cambria"/>
                <a:cs typeface="Cambria"/>
              </a:rPr>
              <a:t>pipeline,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then </a:t>
            </a:r>
            <a:r>
              <a:rPr sz="1800" spc="-25" dirty="0">
                <a:solidFill>
                  <a:srgbClr val="585858"/>
                </a:solidFill>
                <a:latin typeface="Cambria"/>
                <a:cs typeface="Cambria"/>
              </a:rPr>
              <a:t>it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is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80" dirty="0">
                <a:solidFill>
                  <a:srgbClr val="585858"/>
                </a:solidFill>
                <a:latin typeface="Cambria"/>
                <a:cs typeface="Cambria"/>
              </a:rPr>
              <a:t>possible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for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the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operand 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value </a:t>
            </a:r>
            <a:r>
              <a:rPr sz="1800" spc="5" dirty="0">
                <a:solidFill>
                  <a:srgbClr val="585858"/>
                </a:solidFill>
                <a:latin typeface="Cambria"/>
                <a:cs typeface="Cambria"/>
              </a:rPr>
              <a:t>to </a:t>
            </a:r>
            <a:r>
              <a:rPr sz="1800" spc="165" dirty="0">
                <a:solidFill>
                  <a:srgbClr val="585858"/>
                </a:solidFill>
                <a:latin typeface="Cambria"/>
                <a:cs typeface="Cambria"/>
              </a:rPr>
              <a:t>be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updated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in 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such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a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way 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as </a:t>
            </a:r>
            <a:r>
              <a:rPr sz="1800" spc="5" dirty="0">
                <a:solidFill>
                  <a:srgbClr val="585858"/>
                </a:solidFill>
                <a:latin typeface="Cambria"/>
                <a:cs typeface="Cambria"/>
              </a:rPr>
              <a:t>to </a:t>
            </a:r>
            <a:r>
              <a:rPr sz="1800" spc="-3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80" dirty="0">
                <a:solidFill>
                  <a:srgbClr val="585858"/>
                </a:solidFill>
                <a:latin typeface="Cambria"/>
                <a:cs typeface="Cambria"/>
              </a:rPr>
              <a:t>produce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different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5" dirty="0">
                <a:solidFill>
                  <a:srgbClr val="585858"/>
                </a:solidFill>
                <a:latin typeface="Cambria"/>
                <a:cs typeface="Cambria"/>
              </a:rPr>
              <a:t>result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5" dirty="0">
                <a:solidFill>
                  <a:srgbClr val="585858"/>
                </a:solidFill>
                <a:latin typeface="Cambria"/>
                <a:cs typeface="Cambria"/>
              </a:rPr>
              <a:t>than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would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occur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mbria"/>
                <a:cs typeface="Cambria"/>
              </a:rPr>
              <a:t>with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0" dirty="0">
                <a:solidFill>
                  <a:srgbClr val="585858"/>
                </a:solidFill>
                <a:latin typeface="Cambria"/>
                <a:cs typeface="Cambria"/>
              </a:rPr>
              <a:t>strict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sequential </a:t>
            </a:r>
            <a:r>
              <a:rPr sz="1800" spc="-3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execution.</a:t>
            </a:r>
            <a:endParaRPr sz="1800">
              <a:latin typeface="Cambria"/>
              <a:cs typeface="Cambria"/>
            </a:endParaRPr>
          </a:p>
          <a:p>
            <a:pPr marL="469900" marR="56515" lvl="1" indent="-228600">
              <a:lnSpc>
                <a:spcPts val="1939"/>
              </a:lnSpc>
              <a:spcBef>
                <a:spcPts val="62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dirty="0">
                <a:solidFill>
                  <a:srgbClr val="585858"/>
                </a:solidFill>
                <a:latin typeface="Cambria"/>
                <a:cs typeface="Cambria"/>
              </a:rPr>
              <a:t>In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other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-70" dirty="0">
                <a:solidFill>
                  <a:srgbClr val="585858"/>
                </a:solidFill>
                <a:latin typeface="Cambria"/>
                <a:cs typeface="Cambria"/>
              </a:rPr>
              <a:t>w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o</a:t>
            </a:r>
            <a:r>
              <a:rPr sz="1800" spc="-35" dirty="0">
                <a:solidFill>
                  <a:srgbClr val="585858"/>
                </a:solidFill>
                <a:latin typeface="Cambria"/>
                <a:cs typeface="Cambria"/>
              </a:rPr>
              <a:t>r</a:t>
            </a:r>
            <a:r>
              <a:rPr sz="1800" spc="100" dirty="0">
                <a:solidFill>
                  <a:srgbClr val="585858"/>
                </a:solidFill>
                <a:latin typeface="Cambria"/>
                <a:cs typeface="Cambria"/>
              </a:rPr>
              <a:t>d</a:t>
            </a:r>
            <a:r>
              <a:rPr sz="1800" spc="80" dirty="0">
                <a:solidFill>
                  <a:srgbClr val="585858"/>
                </a:solidFill>
                <a:latin typeface="Cambria"/>
                <a:cs typeface="Cambria"/>
              </a:rPr>
              <a:t>s</a:t>
            </a:r>
            <a:r>
              <a:rPr sz="1800" spc="155" dirty="0">
                <a:solidFill>
                  <a:srgbClr val="585858"/>
                </a:solidFill>
                <a:latin typeface="Cambria"/>
                <a:cs typeface="Cambria"/>
              </a:rPr>
              <a:t>,</a:t>
            </a:r>
            <a:r>
              <a:rPr sz="1800" spc="-1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25" dirty="0">
                <a:solidFill>
                  <a:srgbClr val="585858"/>
                </a:solidFill>
                <a:latin typeface="Cambria"/>
                <a:cs typeface="Cambria"/>
              </a:rPr>
              <a:t>p</a:t>
            </a:r>
            <a:r>
              <a:rPr sz="1800" spc="-65" dirty="0">
                <a:solidFill>
                  <a:srgbClr val="585858"/>
                </a:solidFill>
                <a:latin typeface="Cambria"/>
                <a:cs typeface="Cambria"/>
              </a:rPr>
              <a:t>r</a:t>
            </a:r>
            <a:r>
              <a:rPr sz="1800" spc="105" dirty="0">
                <a:solidFill>
                  <a:srgbClr val="585858"/>
                </a:solidFill>
                <a:latin typeface="Cambria"/>
                <a:cs typeface="Cambria"/>
              </a:rPr>
              <a:t>og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r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am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p</a:t>
            </a:r>
            <a:r>
              <a:rPr sz="1800" spc="-10" dirty="0">
                <a:solidFill>
                  <a:srgbClr val="585858"/>
                </a:solidFill>
                <a:latin typeface="Cambria"/>
                <a:cs typeface="Cambria"/>
              </a:rPr>
              <a:t>r</a:t>
            </a:r>
            <a:r>
              <a:rPr sz="1800" spc="90" dirty="0">
                <a:solidFill>
                  <a:srgbClr val="585858"/>
                </a:solidFill>
                <a:latin typeface="Cambria"/>
                <a:cs typeface="Cambria"/>
              </a:rPr>
              <a:t>oduce</a:t>
            </a:r>
            <a:r>
              <a:rPr sz="1800" spc="80" dirty="0">
                <a:solidFill>
                  <a:srgbClr val="585858"/>
                </a:solidFill>
                <a:latin typeface="Cambria"/>
                <a:cs typeface="Cambria"/>
              </a:rPr>
              <a:t>s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an 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inco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r</a:t>
            </a:r>
            <a:r>
              <a:rPr sz="1800" spc="-75" dirty="0">
                <a:solidFill>
                  <a:srgbClr val="585858"/>
                </a:solidFill>
                <a:latin typeface="Cambria"/>
                <a:cs typeface="Cambria"/>
              </a:rPr>
              <a:t>r</a:t>
            </a:r>
            <a:r>
              <a:rPr sz="1800" spc="80" dirty="0">
                <a:solidFill>
                  <a:srgbClr val="585858"/>
                </a:solidFill>
                <a:latin typeface="Cambria"/>
                <a:cs typeface="Cambria"/>
              </a:rPr>
              <a:t>ec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t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-75" dirty="0">
                <a:solidFill>
                  <a:srgbClr val="585858"/>
                </a:solidFill>
                <a:latin typeface="Cambria"/>
                <a:cs typeface="Cambria"/>
              </a:rPr>
              <a:t>r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esul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t </a:t>
            </a:r>
            <a:r>
              <a:rPr sz="1800" spc="95" dirty="0">
                <a:solidFill>
                  <a:srgbClr val="585858"/>
                </a:solidFill>
                <a:latin typeface="Cambria"/>
                <a:cs typeface="Cambria"/>
              </a:rPr>
              <a:t>because 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use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80" dirty="0">
                <a:solidFill>
                  <a:srgbClr val="585858"/>
                </a:solidFill>
                <a:latin typeface="Cambria"/>
                <a:cs typeface="Cambria"/>
              </a:rPr>
              <a:t>pipelining.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198835" y="1466394"/>
          <a:ext cx="6466840" cy="2611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1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19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43975">
                <a:tc>
                  <a:txBody>
                    <a:bodyPr/>
                    <a:lstStyle/>
                    <a:p>
                      <a:pPr marL="202565">
                        <a:lnSpc>
                          <a:spcPct val="100000"/>
                        </a:lnSpc>
                        <a:spcBef>
                          <a:spcPts val="1585"/>
                        </a:spcBef>
                      </a:pPr>
                      <a:r>
                        <a:rPr sz="1950" b="1" dirty="0">
                          <a:latin typeface="Times New Roman"/>
                          <a:cs typeface="Times New Roman"/>
                        </a:rPr>
                        <a:t>FI</a:t>
                      </a:r>
                      <a:endParaRPr sz="1950">
                        <a:latin typeface="Times New Roman"/>
                        <a:cs typeface="Times New Roman"/>
                      </a:endParaRPr>
                    </a:p>
                  </a:txBody>
                  <a:tcPr marL="0" marR="0" marT="20129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585"/>
                        </a:spcBef>
                      </a:pPr>
                      <a:r>
                        <a:rPr sz="1950" b="1" spc="-10" dirty="0">
                          <a:latin typeface="Times New Roman"/>
                          <a:cs typeface="Times New Roman"/>
                        </a:rPr>
                        <a:t>DI</a:t>
                      </a:r>
                      <a:endParaRPr sz="1950">
                        <a:latin typeface="Times New Roman"/>
                        <a:cs typeface="Times New Roman"/>
                      </a:endParaRPr>
                    </a:p>
                  </a:txBody>
                  <a:tcPr marL="0" marR="0" marT="20129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R="132080" algn="r">
                        <a:lnSpc>
                          <a:spcPct val="100000"/>
                        </a:lnSpc>
                        <a:spcBef>
                          <a:spcPts val="1585"/>
                        </a:spcBef>
                      </a:pPr>
                      <a:r>
                        <a:rPr sz="1950" b="1" spc="5" dirty="0">
                          <a:latin typeface="Times New Roman"/>
                          <a:cs typeface="Times New Roman"/>
                        </a:rPr>
                        <a:t>FO</a:t>
                      </a:r>
                      <a:endParaRPr sz="1950">
                        <a:latin typeface="Times New Roman"/>
                        <a:cs typeface="Times New Roman"/>
                      </a:endParaRPr>
                    </a:p>
                  </a:txBody>
                  <a:tcPr marL="0" marR="0" marT="20129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ct val="100000"/>
                        </a:lnSpc>
                        <a:spcBef>
                          <a:spcPts val="1585"/>
                        </a:spcBef>
                      </a:pPr>
                      <a:r>
                        <a:rPr sz="1950" b="1" spc="-5" dirty="0">
                          <a:latin typeface="Times New Roman"/>
                          <a:cs typeface="Times New Roman"/>
                        </a:rPr>
                        <a:t>EI</a:t>
                      </a:r>
                      <a:endParaRPr sz="1950">
                        <a:latin typeface="Times New Roman"/>
                        <a:cs typeface="Times New Roman"/>
                      </a:endParaRPr>
                    </a:p>
                  </a:txBody>
                  <a:tcPr marL="0" marR="0" marT="20129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1585"/>
                        </a:spcBef>
                      </a:pPr>
                      <a:r>
                        <a:rPr sz="1950" b="1" spc="5" dirty="0">
                          <a:latin typeface="Times New Roman"/>
                          <a:cs typeface="Times New Roman"/>
                        </a:rPr>
                        <a:t>WO</a:t>
                      </a:r>
                      <a:endParaRPr sz="1950">
                        <a:latin typeface="Times New Roman"/>
                        <a:cs typeface="Times New Roman"/>
                      </a:endParaRPr>
                    </a:p>
                  </a:txBody>
                  <a:tcPr marL="0" marR="0" marT="20129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1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689"/>
                        </a:spcBef>
                      </a:pPr>
                      <a:r>
                        <a:rPr sz="1950" b="1" dirty="0">
                          <a:latin typeface="Times New Roman"/>
                          <a:cs typeface="Times New Roman"/>
                        </a:rPr>
                        <a:t>FI</a:t>
                      </a:r>
                      <a:endParaRPr sz="1950">
                        <a:latin typeface="Times New Roman"/>
                        <a:cs typeface="Times New Roman"/>
                      </a:endParaRPr>
                    </a:p>
                  </a:txBody>
                  <a:tcPr marL="0" marR="0" marT="214629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R="168910" algn="r">
                        <a:lnSpc>
                          <a:spcPct val="100000"/>
                        </a:lnSpc>
                        <a:spcBef>
                          <a:spcPts val="1689"/>
                        </a:spcBef>
                      </a:pPr>
                      <a:r>
                        <a:rPr sz="1950" b="1" spc="-10" dirty="0">
                          <a:latin typeface="Times New Roman"/>
                          <a:cs typeface="Times New Roman"/>
                        </a:rPr>
                        <a:t>DI</a:t>
                      </a:r>
                      <a:endParaRPr sz="1950">
                        <a:latin typeface="Times New Roman"/>
                        <a:cs typeface="Times New Roman"/>
                      </a:endParaRPr>
                    </a:p>
                  </a:txBody>
                  <a:tcPr marL="0" marR="0" marT="214629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17830">
                        <a:lnSpc>
                          <a:spcPct val="100000"/>
                        </a:lnSpc>
                        <a:spcBef>
                          <a:spcPts val="1689"/>
                        </a:spcBef>
                      </a:pPr>
                      <a:r>
                        <a:rPr sz="1950" b="1" spc="-5" dirty="0">
                          <a:latin typeface="Times New Roman"/>
                          <a:cs typeface="Times New Roman"/>
                        </a:rPr>
                        <a:t>Idle</a:t>
                      </a:r>
                      <a:endParaRPr sz="1950">
                        <a:latin typeface="Times New Roman"/>
                        <a:cs typeface="Times New Roman"/>
                      </a:endParaRPr>
                    </a:p>
                  </a:txBody>
                  <a:tcPr marL="0" marR="0" marT="214629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Bef>
                          <a:spcPts val="1689"/>
                        </a:spcBef>
                      </a:pPr>
                      <a:r>
                        <a:rPr sz="1950" b="1" spc="5" dirty="0">
                          <a:latin typeface="Times New Roman"/>
                          <a:cs typeface="Times New Roman"/>
                        </a:rPr>
                        <a:t>FO</a:t>
                      </a:r>
                      <a:endParaRPr sz="1950">
                        <a:latin typeface="Times New Roman"/>
                        <a:cs typeface="Times New Roman"/>
                      </a:endParaRPr>
                    </a:p>
                  </a:txBody>
                  <a:tcPr marL="0" marR="0" marT="214629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689"/>
                        </a:spcBef>
                      </a:pPr>
                      <a:r>
                        <a:rPr sz="1950" b="1" spc="-5" dirty="0">
                          <a:latin typeface="Times New Roman"/>
                          <a:cs typeface="Times New Roman"/>
                        </a:rPr>
                        <a:t>EI</a:t>
                      </a:r>
                      <a:endParaRPr sz="1950">
                        <a:latin typeface="Times New Roman"/>
                        <a:cs typeface="Times New Roman"/>
                      </a:endParaRPr>
                    </a:p>
                  </a:txBody>
                  <a:tcPr marL="0" marR="0" marT="214629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689"/>
                        </a:spcBef>
                      </a:pPr>
                      <a:r>
                        <a:rPr sz="1950" b="1" spc="5" dirty="0">
                          <a:latin typeface="Times New Roman"/>
                          <a:cs typeface="Times New Roman"/>
                        </a:rPr>
                        <a:t>WO</a:t>
                      </a:r>
                      <a:endParaRPr sz="1950">
                        <a:latin typeface="Times New Roman"/>
                        <a:cs typeface="Times New Roman"/>
                      </a:endParaRPr>
                    </a:p>
                  </a:txBody>
                  <a:tcPr marL="0" marR="0" marT="214629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6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marR="180975" algn="r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sz="1950" b="1" dirty="0">
                          <a:latin typeface="Times New Roman"/>
                          <a:cs typeface="Times New Roman"/>
                        </a:rPr>
                        <a:t>FI</a:t>
                      </a:r>
                      <a:endParaRPr sz="1950">
                        <a:latin typeface="Times New Roman"/>
                        <a:cs typeface="Times New Roman"/>
                      </a:endParaRPr>
                    </a:p>
                  </a:txBody>
                  <a:tcPr marL="0" marR="0" marT="19050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DFDF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9230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sz="1950" b="1" spc="-10" dirty="0">
                          <a:latin typeface="Times New Roman"/>
                          <a:cs typeface="Times New Roman"/>
                        </a:rPr>
                        <a:t>DI</a:t>
                      </a:r>
                      <a:endParaRPr sz="1950">
                        <a:latin typeface="Times New Roman"/>
                        <a:cs typeface="Times New Roman"/>
                      </a:endParaRPr>
                    </a:p>
                  </a:txBody>
                  <a:tcPr marL="0" marR="0" marT="19050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sz="1950" b="1" spc="5" dirty="0">
                          <a:latin typeface="Times New Roman"/>
                          <a:cs typeface="Times New Roman"/>
                        </a:rPr>
                        <a:t>FO</a:t>
                      </a:r>
                      <a:endParaRPr sz="1950">
                        <a:latin typeface="Times New Roman"/>
                        <a:cs typeface="Times New Roman"/>
                      </a:endParaRPr>
                    </a:p>
                  </a:txBody>
                  <a:tcPr marL="0" marR="0" marT="19050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sz="1950" b="1" spc="-5" dirty="0">
                          <a:latin typeface="Times New Roman"/>
                          <a:cs typeface="Times New Roman"/>
                        </a:rPr>
                        <a:t>EI</a:t>
                      </a:r>
                      <a:endParaRPr sz="1950">
                        <a:latin typeface="Times New Roman"/>
                        <a:cs typeface="Times New Roman"/>
                      </a:endParaRPr>
                    </a:p>
                  </a:txBody>
                  <a:tcPr marL="0" marR="0" marT="19050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sz="1950" b="1" spc="5" dirty="0">
                          <a:latin typeface="Times New Roman"/>
                          <a:cs typeface="Times New Roman"/>
                        </a:rPr>
                        <a:t>WO</a:t>
                      </a:r>
                      <a:endParaRPr sz="1950">
                        <a:latin typeface="Times New Roman"/>
                        <a:cs typeface="Times New Roman"/>
                      </a:endParaRPr>
                    </a:p>
                  </a:txBody>
                  <a:tcPr marL="0" marR="0" marT="19050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3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DFDFD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DFDF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83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sz="1950" b="1" dirty="0">
                          <a:latin typeface="Times New Roman"/>
                          <a:cs typeface="Times New Roman"/>
                        </a:rPr>
                        <a:t>FI</a:t>
                      </a:r>
                      <a:endParaRPr sz="1950">
                        <a:latin typeface="Times New Roman"/>
                        <a:cs typeface="Times New Roman"/>
                      </a:endParaRPr>
                    </a:p>
                  </a:txBody>
                  <a:tcPr marL="0" marR="0" marT="18669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sz="1950" b="1" spc="-10" dirty="0">
                          <a:latin typeface="Times New Roman"/>
                          <a:cs typeface="Times New Roman"/>
                        </a:rPr>
                        <a:t>DI</a:t>
                      </a:r>
                      <a:endParaRPr sz="1950">
                        <a:latin typeface="Times New Roman"/>
                        <a:cs typeface="Times New Roman"/>
                      </a:endParaRPr>
                    </a:p>
                  </a:txBody>
                  <a:tcPr marL="0" marR="0" marT="18669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sz="1950" b="1" spc="5" dirty="0">
                          <a:latin typeface="Times New Roman"/>
                          <a:cs typeface="Times New Roman"/>
                        </a:rPr>
                        <a:t>FO</a:t>
                      </a:r>
                      <a:endParaRPr sz="1950">
                        <a:latin typeface="Times New Roman"/>
                        <a:cs typeface="Times New Roman"/>
                      </a:endParaRPr>
                    </a:p>
                  </a:txBody>
                  <a:tcPr marL="0" marR="0" marT="18669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sz="1950" b="1" spc="-5" dirty="0">
                          <a:latin typeface="Times New Roman"/>
                          <a:cs typeface="Times New Roman"/>
                        </a:rPr>
                        <a:t>EI</a:t>
                      </a:r>
                      <a:endParaRPr sz="1950">
                        <a:latin typeface="Times New Roman"/>
                        <a:cs typeface="Times New Roman"/>
                      </a:endParaRPr>
                    </a:p>
                  </a:txBody>
                  <a:tcPr marL="0" marR="0" marT="18669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sz="1950" b="1" spc="5" dirty="0">
                          <a:latin typeface="Times New Roman"/>
                          <a:cs typeface="Times New Roman"/>
                        </a:rPr>
                        <a:t>WO</a:t>
                      </a:r>
                      <a:endParaRPr sz="1950">
                        <a:latin typeface="Times New Roman"/>
                        <a:cs typeface="Times New Roman"/>
                      </a:endParaRPr>
                    </a:p>
                  </a:txBody>
                  <a:tcPr marL="0" marR="0" marT="18669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2216315" y="2127859"/>
            <a:ext cx="3207385" cy="1932305"/>
          </a:xfrm>
          <a:custGeom>
            <a:avLst/>
            <a:gdLst/>
            <a:ahLst/>
            <a:cxnLst/>
            <a:rect l="l" t="t" r="r" b="b"/>
            <a:pathLst>
              <a:path w="3207385" h="1932304">
                <a:moveTo>
                  <a:pt x="3206966" y="644156"/>
                </a:moveTo>
                <a:lnTo>
                  <a:pt x="1924354" y="644156"/>
                </a:lnTo>
                <a:lnTo>
                  <a:pt x="1924354" y="1287767"/>
                </a:lnTo>
                <a:lnTo>
                  <a:pt x="1282966" y="1287767"/>
                </a:lnTo>
                <a:lnTo>
                  <a:pt x="1282966" y="644156"/>
                </a:lnTo>
                <a:lnTo>
                  <a:pt x="641743" y="644156"/>
                </a:lnTo>
                <a:lnTo>
                  <a:pt x="641743" y="0"/>
                </a:lnTo>
                <a:lnTo>
                  <a:pt x="0" y="0"/>
                </a:lnTo>
                <a:lnTo>
                  <a:pt x="0" y="644156"/>
                </a:lnTo>
                <a:lnTo>
                  <a:pt x="0" y="1287767"/>
                </a:lnTo>
                <a:lnTo>
                  <a:pt x="0" y="1931746"/>
                </a:lnTo>
                <a:lnTo>
                  <a:pt x="641743" y="1931746"/>
                </a:lnTo>
                <a:lnTo>
                  <a:pt x="1282966" y="1931746"/>
                </a:lnTo>
                <a:lnTo>
                  <a:pt x="1924354" y="1931746"/>
                </a:lnTo>
                <a:lnTo>
                  <a:pt x="3206966" y="1931746"/>
                </a:lnTo>
                <a:lnTo>
                  <a:pt x="3206966" y="1287767"/>
                </a:lnTo>
                <a:lnTo>
                  <a:pt x="3206966" y="64415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64669" y="1483880"/>
            <a:ext cx="2566035" cy="1932305"/>
          </a:xfrm>
          <a:custGeom>
            <a:avLst/>
            <a:gdLst/>
            <a:ahLst/>
            <a:cxnLst/>
            <a:rect l="l" t="t" r="r" b="b"/>
            <a:pathLst>
              <a:path w="2566034" h="1932304">
                <a:moveTo>
                  <a:pt x="2565577" y="0"/>
                </a:moveTo>
                <a:lnTo>
                  <a:pt x="1924354" y="0"/>
                </a:lnTo>
                <a:lnTo>
                  <a:pt x="1282611" y="0"/>
                </a:lnTo>
                <a:lnTo>
                  <a:pt x="641210" y="0"/>
                </a:lnTo>
                <a:lnTo>
                  <a:pt x="0" y="0"/>
                </a:lnTo>
                <a:lnTo>
                  <a:pt x="0" y="643978"/>
                </a:lnTo>
                <a:lnTo>
                  <a:pt x="641210" y="643978"/>
                </a:lnTo>
                <a:lnTo>
                  <a:pt x="1282611" y="643978"/>
                </a:lnTo>
                <a:lnTo>
                  <a:pt x="1924354" y="643978"/>
                </a:lnTo>
                <a:lnTo>
                  <a:pt x="1924354" y="1288135"/>
                </a:lnTo>
                <a:lnTo>
                  <a:pt x="1924354" y="1931746"/>
                </a:lnTo>
                <a:lnTo>
                  <a:pt x="2565577" y="1931746"/>
                </a:lnTo>
                <a:lnTo>
                  <a:pt x="2565577" y="1288135"/>
                </a:lnTo>
                <a:lnTo>
                  <a:pt x="2565577" y="643978"/>
                </a:lnTo>
                <a:lnTo>
                  <a:pt x="2565577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3733165">
              <a:lnSpc>
                <a:spcPct val="100000"/>
              </a:lnSpc>
              <a:spcBef>
                <a:spcPts val="405"/>
              </a:spcBef>
            </a:pPr>
            <a:r>
              <a:rPr spc="-5" dirty="0"/>
              <a:t>Clock</a:t>
            </a:r>
            <a:r>
              <a:rPr spc="-45" dirty="0"/>
              <a:t> </a:t>
            </a:r>
            <a:r>
              <a:rPr spc="-5" dirty="0"/>
              <a:t>cycle</a:t>
            </a:r>
          </a:p>
          <a:p>
            <a:pPr marL="1790700">
              <a:lnSpc>
                <a:spcPct val="100000"/>
              </a:lnSpc>
              <a:spcBef>
                <a:spcPts val="415"/>
              </a:spcBef>
              <a:tabLst>
                <a:tab pos="2431415" algn="l"/>
                <a:tab pos="3072765" algn="l"/>
                <a:tab pos="3714115" algn="l"/>
                <a:tab pos="4355465" algn="l"/>
                <a:tab pos="4997450" algn="l"/>
                <a:tab pos="5638800" algn="l"/>
                <a:tab pos="6280150" algn="l"/>
                <a:tab pos="6921500" algn="l"/>
                <a:tab pos="7482840" algn="l"/>
              </a:tabLst>
            </a:pPr>
            <a:r>
              <a:rPr sz="2500" spc="10" dirty="0"/>
              <a:t>1	2	3	4	5	6	7	8	9	</a:t>
            </a:r>
            <a:r>
              <a:rPr sz="2500" spc="-5" dirty="0"/>
              <a:t>10</a:t>
            </a:r>
            <a:endParaRPr sz="250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77038" y="1620092"/>
            <a:ext cx="1791970" cy="225933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950" b="1" spc="-5" dirty="0">
                <a:latin typeface="Times New Roman"/>
                <a:cs typeface="Times New Roman"/>
              </a:rPr>
              <a:t>ADD</a:t>
            </a:r>
            <a:r>
              <a:rPr sz="1950" b="1" spc="-60" dirty="0">
                <a:latin typeface="Times New Roman"/>
                <a:cs typeface="Times New Roman"/>
              </a:rPr>
              <a:t> </a:t>
            </a:r>
            <a:r>
              <a:rPr sz="1950" b="1" dirty="0">
                <a:latin typeface="Times New Roman"/>
                <a:cs typeface="Times New Roman"/>
              </a:rPr>
              <a:t>EAX,</a:t>
            </a:r>
            <a:r>
              <a:rPr sz="1950" b="1" spc="-60" dirty="0">
                <a:latin typeface="Times New Roman"/>
                <a:cs typeface="Times New Roman"/>
              </a:rPr>
              <a:t> </a:t>
            </a:r>
            <a:r>
              <a:rPr sz="1950" b="1" spc="5" dirty="0">
                <a:latin typeface="Times New Roman"/>
                <a:cs typeface="Times New Roman"/>
              </a:rPr>
              <a:t>EBX</a:t>
            </a:r>
            <a:endParaRPr sz="1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50">
              <a:latin typeface="Times New Roman"/>
              <a:cs typeface="Times New Roman"/>
            </a:endParaRPr>
          </a:p>
          <a:p>
            <a:pPr marL="53975">
              <a:lnSpc>
                <a:spcPct val="100000"/>
              </a:lnSpc>
            </a:pPr>
            <a:r>
              <a:rPr sz="1950" b="1" dirty="0">
                <a:latin typeface="Times New Roman"/>
                <a:cs typeface="Times New Roman"/>
              </a:rPr>
              <a:t>SUB</a:t>
            </a:r>
            <a:r>
              <a:rPr sz="1950" b="1" spc="-55" dirty="0">
                <a:latin typeface="Times New Roman"/>
                <a:cs typeface="Times New Roman"/>
              </a:rPr>
              <a:t> </a:t>
            </a:r>
            <a:r>
              <a:rPr sz="1950" b="1" dirty="0">
                <a:latin typeface="Times New Roman"/>
                <a:cs typeface="Times New Roman"/>
              </a:rPr>
              <a:t>ECX,</a:t>
            </a:r>
            <a:r>
              <a:rPr sz="1950" b="1" spc="-65" dirty="0">
                <a:latin typeface="Times New Roman"/>
                <a:cs typeface="Times New Roman"/>
              </a:rPr>
              <a:t> </a:t>
            </a:r>
            <a:r>
              <a:rPr sz="1950" b="1" dirty="0">
                <a:latin typeface="Times New Roman"/>
                <a:cs typeface="Times New Roman"/>
              </a:rPr>
              <a:t>EAX</a:t>
            </a:r>
            <a:endParaRPr sz="1950">
              <a:latin typeface="Times New Roman"/>
              <a:cs typeface="Times New Roman"/>
            </a:endParaRPr>
          </a:p>
          <a:p>
            <a:pPr marL="1558290" marR="5080" algn="r">
              <a:lnSpc>
                <a:spcPct val="214800"/>
              </a:lnSpc>
              <a:spcBef>
                <a:spcPts val="5"/>
              </a:spcBef>
            </a:pPr>
            <a:r>
              <a:rPr sz="1950" b="1" spc="-5" dirty="0">
                <a:latin typeface="Times New Roman"/>
                <a:cs typeface="Times New Roman"/>
              </a:rPr>
              <a:t>I3  I4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13216" y="5994637"/>
            <a:ext cx="5273675" cy="4121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868805" algn="l"/>
              </a:tabLst>
            </a:pPr>
            <a:r>
              <a:rPr sz="2500" b="1" dirty="0">
                <a:latin typeface="Times New Roman"/>
                <a:cs typeface="Times New Roman"/>
              </a:rPr>
              <a:t>Figure</a:t>
            </a:r>
            <a:r>
              <a:rPr sz="2500" b="1" spc="-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14.16	Example</a:t>
            </a:r>
            <a:r>
              <a:rPr sz="2500" b="1" spc="-2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of</a:t>
            </a:r>
            <a:r>
              <a:rPr sz="2500" b="1" spc="-3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Data</a:t>
            </a:r>
            <a:r>
              <a:rPr sz="2500" b="1" spc="-25" dirty="0">
                <a:latin typeface="Times New Roman"/>
                <a:cs typeface="Times New Roman"/>
              </a:rPr>
              <a:t> </a:t>
            </a:r>
            <a:r>
              <a:rPr sz="2500" b="1" spc="5" dirty="0">
                <a:latin typeface="Times New Roman"/>
                <a:cs typeface="Times New Roman"/>
              </a:rPr>
              <a:t>Hazard</a:t>
            </a:r>
            <a:endParaRPr sz="2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100" y="303275"/>
            <a:ext cx="5040630" cy="10096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7713" y="422224"/>
            <a:ext cx="49707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  <a:tabLst>
                <a:tab pos="504825" algn="l"/>
              </a:tabLst>
            </a:pPr>
            <a:r>
              <a:rPr sz="5400" baseline="27006" dirty="0">
                <a:solidFill>
                  <a:srgbClr val="B86FB8"/>
                </a:solidFill>
              </a:rPr>
              <a:t>+	</a:t>
            </a:r>
            <a:r>
              <a:rPr sz="3600" b="0" spc="155" dirty="0">
                <a:solidFill>
                  <a:srgbClr val="FF0000"/>
                </a:solidFill>
                <a:latin typeface="Cambria"/>
                <a:cs typeface="Cambria"/>
              </a:rPr>
              <a:t>Types</a:t>
            </a:r>
            <a:r>
              <a:rPr sz="3600" b="0" spc="7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b="0" spc="55" dirty="0">
                <a:solidFill>
                  <a:srgbClr val="FF0000"/>
                </a:solidFill>
                <a:latin typeface="Cambria"/>
                <a:cs typeface="Cambria"/>
              </a:rPr>
              <a:t>of</a:t>
            </a:r>
            <a:r>
              <a:rPr sz="3600" b="0" spc="9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b="0" spc="105" dirty="0">
                <a:solidFill>
                  <a:srgbClr val="FF0000"/>
                </a:solidFill>
                <a:latin typeface="Cambria"/>
                <a:cs typeface="Cambria"/>
              </a:rPr>
              <a:t>Data</a:t>
            </a:r>
            <a:r>
              <a:rPr sz="3600" b="0" spc="8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b="0" spc="70" dirty="0">
                <a:solidFill>
                  <a:srgbClr val="FF0000"/>
                </a:solidFill>
                <a:latin typeface="Cambria"/>
                <a:cs typeface="Cambria"/>
              </a:rPr>
              <a:t>Hazard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90473" y="1417623"/>
            <a:ext cx="7339965" cy="482028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8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200" spc="95" dirty="0">
                <a:solidFill>
                  <a:srgbClr val="006FC0"/>
                </a:solidFill>
                <a:latin typeface="Cambria"/>
                <a:cs typeface="Cambria"/>
              </a:rPr>
              <a:t>Read</a:t>
            </a:r>
            <a:r>
              <a:rPr sz="22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200" spc="30" dirty="0">
                <a:solidFill>
                  <a:srgbClr val="006FC0"/>
                </a:solidFill>
                <a:latin typeface="Cambria"/>
                <a:cs typeface="Cambria"/>
              </a:rPr>
              <a:t>after</a:t>
            </a:r>
            <a:r>
              <a:rPr sz="22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200" spc="30" dirty="0">
                <a:solidFill>
                  <a:srgbClr val="006FC0"/>
                </a:solidFill>
                <a:latin typeface="Cambria"/>
                <a:cs typeface="Cambria"/>
              </a:rPr>
              <a:t>write</a:t>
            </a:r>
            <a:r>
              <a:rPr sz="2200" spc="7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200" spc="60" dirty="0">
                <a:solidFill>
                  <a:srgbClr val="006FC0"/>
                </a:solidFill>
                <a:latin typeface="Cambria"/>
                <a:cs typeface="Cambria"/>
              </a:rPr>
              <a:t>(RAW),</a:t>
            </a:r>
            <a:r>
              <a:rPr sz="2200" spc="-12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200" spc="45" dirty="0">
                <a:solidFill>
                  <a:srgbClr val="006FC0"/>
                </a:solidFill>
                <a:latin typeface="Cambria"/>
                <a:cs typeface="Cambria"/>
              </a:rPr>
              <a:t>or</a:t>
            </a:r>
            <a:r>
              <a:rPr sz="22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200" spc="35" dirty="0">
                <a:solidFill>
                  <a:srgbClr val="006FC0"/>
                </a:solidFill>
                <a:latin typeface="Cambria"/>
                <a:cs typeface="Cambria"/>
              </a:rPr>
              <a:t>true</a:t>
            </a:r>
            <a:r>
              <a:rPr sz="2200" spc="7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200" spc="130" dirty="0">
                <a:solidFill>
                  <a:srgbClr val="006FC0"/>
                </a:solidFill>
                <a:latin typeface="Cambria"/>
                <a:cs typeface="Cambria"/>
              </a:rPr>
              <a:t>dependency</a:t>
            </a:r>
            <a:endParaRPr sz="22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160"/>
              </a:spcBef>
              <a:buClr>
                <a:srgbClr val="B86FB8"/>
              </a:buClr>
              <a:buSzPct val="73684"/>
              <a:buFont typeface="Wingdings"/>
              <a:buChar char=""/>
              <a:tabLst>
                <a:tab pos="469900" algn="l"/>
              </a:tabLst>
            </a:pPr>
            <a:r>
              <a:rPr sz="1900" spc="80" dirty="0">
                <a:solidFill>
                  <a:srgbClr val="585858"/>
                </a:solidFill>
                <a:latin typeface="Cambria"/>
                <a:cs typeface="Cambria"/>
              </a:rPr>
              <a:t>An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25" dirty="0">
                <a:solidFill>
                  <a:srgbClr val="585858"/>
                </a:solidFill>
                <a:latin typeface="Cambria"/>
                <a:cs typeface="Cambria"/>
              </a:rPr>
              <a:t>instruction</a:t>
            </a:r>
            <a:r>
              <a:rPr sz="19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65" dirty="0">
                <a:solidFill>
                  <a:srgbClr val="585858"/>
                </a:solidFill>
                <a:latin typeface="Cambria"/>
                <a:cs typeface="Cambria"/>
              </a:rPr>
              <a:t>modifies</a:t>
            </a:r>
            <a:r>
              <a:rPr sz="19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75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900" spc="60" dirty="0">
                <a:solidFill>
                  <a:srgbClr val="585858"/>
                </a:solidFill>
                <a:latin typeface="Cambria"/>
                <a:cs typeface="Cambria"/>
              </a:rPr>
              <a:t> register</a:t>
            </a:r>
            <a:r>
              <a:rPr sz="19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35" dirty="0">
                <a:solidFill>
                  <a:srgbClr val="585858"/>
                </a:solidFill>
                <a:latin typeface="Cambria"/>
                <a:cs typeface="Cambria"/>
              </a:rPr>
              <a:t>or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80" dirty="0">
                <a:solidFill>
                  <a:srgbClr val="585858"/>
                </a:solidFill>
                <a:latin typeface="Cambria"/>
                <a:cs typeface="Cambria"/>
              </a:rPr>
              <a:t>memory</a:t>
            </a:r>
            <a:r>
              <a:rPr sz="19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50" dirty="0">
                <a:solidFill>
                  <a:srgbClr val="585858"/>
                </a:solidFill>
                <a:latin typeface="Cambria"/>
                <a:cs typeface="Cambria"/>
              </a:rPr>
              <a:t>location</a:t>
            </a:r>
            <a:endParaRPr sz="1900">
              <a:latin typeface="Cambria"/>
              <a:cs typeface="Cambria"/>
            </a:endParaRPr>
          </a:p>
          <a:p>
            <a:pPr marL="469265" marR="615315" lvl="1" indent="-228600">
              <a:lnSpc>
                <a:spcPts val="1820"/>
              </a:lnSpc>
              <a:spcBef>
                <a:spcPts val="585"/>
              </a:spcBef>
              <a:buClr>
                <a:srgbClr val="B86FB8"/>
              </a:buClr>
              <a:buSzPct val="73684"/>
              <a:buFont typeface="Wingdings"/>
              <a:buChar char=""/>
              <a:tabLst>
                <a:tab pos="469900" algn="l"/>
              </a:tabLst>
            </a:pPr>
            <a:r>
              <a:rPr sz="1900" spc="110" dirty="0">
                <a:solidFill>
                  <a:srgbClr val="585858"/>
                </a:solidFill>
                <a:latin typeface="Cambria"/>
                <a:cs typeface="Cambria"/>
              </a:rPr>
              <a:t>Succeeding </a:t>
            </a:r>
            <a:r>
              <a:rPr sz="1900" spc="25" dirty="0">
                <a:solidFill>
                  <a:srgbClr val="585858"/>
                </a:solidFill>
                <a:latin typeface="Cambria"/>
                <a:cs typeface="Cambria"/>
              </a:rPr>
              <a:t>instruction </a:t>
            </a:r>
            <a:r>
              <a:rPr sz="1900" spc="65" dirty="0">
                <a:solidFill>
                  <a:srgbClr val="585858"/>
                </a:solidFill>
                <a:latin typeface="Cambria"/>
                <a:cs typeface="Cambria"/>
              </a:rPr>
              <a:t>reads 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data </a:t>
            </a:r>
            <a:r>
              <a:rPr sz="1900" spc="25" dirty="0">
                <a:solidFill>
                  <a:srgbClr val="585858"/>
                </a:solidFill>
                <a:latin typeface="Cambria"/>
                <a:cs typeface="Cambria"/>
              </a:rPr>
              <a:t>in </a:t>
            </a:r>
            <a:r>
              <a:rPr sz="1900" spc="80" dirty="0">
                <a:solidFill>
                  <a:srgbClr val="585858"/>
                </a:solidFill>
                <a:latin typeface="Cambria"/>
                <a:cs typeface="Cambria"/>
              </a:rPr>
              <a:t>memory </a:t>
            </a:r>
            <a:r>
              <a:rPr sz="1900" spc="35" dirty="0">
                <a:solidFill>
                  <a:srgbClr val="585858"/>
                </a:solidFill>
                <a:latin typeface="Cambria"/>
                <a:cs typeface="Cambria"/>
              </a:rPr>
              <a:t>or </a:t>
            </a:r>
            <a:r>
              <a:rPr sz="1900" spc="60" dirty="0">
                <a:solidFill>
                  <a:srgbClr val="585858"/>
                </a:solidFill>
                <a:latin typeface="Cambria"/>
                <a:cs typeface="Cambria"/>
              </a:rPr>
              <a:t>register </a:t>
            </a:r>
            <a:r>
              <a:rPr sz="1900" spc="-40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50" dirty="0">
                <a:solidFill>
                  <a:srgbClr val="585858"/>
                </a:solidFill>
                <a:latin typeface="Cambria"/>
                <a:cs typeface="Cambria"/>
              </a:rPr>
              <a:t>location</a:t>
            </a:r>
            <a:endParaRPr sz="1900">
              <a:latin typeface="Cambria"/>
              <a:cs typeface="Cambria"/>
            </a:endParaRPr>
          </a:p>
          <a:p>
            <a:pPr marL="469900" lvl="1" indent="-229235">
              <a:lnSpc>
                <a:spcPts val="2050"/>
              </a:lnSpc>
              <a:spcBef>
                <a:spcPts val="165"/>
              </a:spcBef>
              <a:buClr>
                <a:srgbClr val="B86FB8"/>
              </a:buClr>
              <a:buSzPct val="73684"/>
              <a:buFont typeface="Wingdings"/>
              <a:buChar char=""/>
              <a:tabLst>
                <a:tab pos="469900" algn="l"/>
              </a:tabLst>
            </a:pPr>
            <a:r>
              <a:rPr sz="1900" spc="40" dirty="0">
                <a:solidFill>
                  <a:srgbClr val="585858"/>
                </a:solidFill>
                <a:latin typeface="Cambria"/>
                <a:cs typeface="Cambria"/>
              </a:rPr>
              <a:t>Hazard</a:t>
            </a:r>
            <a:r>
              <a:rPr sz="19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70" dirty="0">
                <a:solidFill>
                  <a:srgbClr val="585858"/>
                </a:solidFill>
                <a:latin typeface="Cambria"/>
                <a:cs typeface="Cambria"/>
              </a:rPr>
              <a:t>occurs </a:t>
            </a:r>
            <a:r>
              <a:rPr sz="1900" dirty="0">
                <a:solidFill>
                  <a:srgbClr val="585858"/>
                </a:solidFill>
                <a:latin typeface="Cambria"/>
                <a:cs typeface="Cambria"/>
              </a:rPr>
              <a:t>if</a:t>
            </a:r>
            <a:r>
              <a:rPr sz="19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65" dirty="0">
                <a:solidFill>
                  <a:srgbClr val="585858"/>
                </a:solidFill>
                <a:latin typeface="Cambria"/>
                <a:cs typeface="Cambria"/>
              </a:rPr>
              <a:t>read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50" dirty="0">
                <a:solidFill>
                  <a:srgbClr val="585858"/>
                </a:solidFill>
                <a:latin typeface="Cambria"/>
                <a:cs typeface="Cambria"/>
              </a:rPr>
              <a:t>takes</a:t>
            </a:r>
            <a:r>
              <a:rPr sz="19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10" dirty="0">
                <a:solidFill>
                  <a:srgbClr val="585858"/>
                </a:solidFill>
                <a:latin typeface="Cambria"/>
                <a:cs typeface="Cambria"/>
              </a:rPr>
              <a:t>place</a:t>
            </a:r>
            <a:r>
              <a:rPr sz="19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80" dirty="0">
                <a:solidFill>
                  <a:srgbClr val="585858"/>
                </a:solidFill>
                <a:latin typeface="Cambria"/>
                <a:cs typeface="Cambria"/>
              </a:rPr>
              <a:t>before</a:t>
            </a:r>
            <a:r>
              <a:rPr sz="19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25" dirty="0">
                <a:solidFill>
                  <a:srgbClr val="585858"/>
                </a:solidFill>
                <a:latin typeface="Cambria"/>
                <a:cs typeface="Cambria"/>
              </a:rPr>
              <a:t>write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50" dirty="0">
                <a:solidFill>
                  <a:srgbClr val="585858"/>
                </a:solidFill>
                <a:latin typeface="Cambria"/>
                <a:cs typeface="Cambria"/>
              </a:rPr>
              <a:t>operation</a:t>
            </a:r>
            <a:r>
              <a:rPr sz="19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35" dirty="0">
                <a:solidFill>
                  <a:srgbClr val="585858"/>
                </a:solidFill>
                <a:latin typeface="Cambria"/>
                <a:cs typeface="Cambria"/>
              </a:rPr>
              <a:t>is</a:t>
            </a:r>
            <a:endParaRPr sz="1900">
              <a:latin typeface="Cambria"/>
              <a:cs typeface="Cambria"/>
            </a:endParaRPr>
          </a:p>
          <a:p>
            <a:pPr marL="469265">
              <a:lnSpc>
                <a:spcPts val="2050"/>
              </a:lnSpc>
            </a:pPr>
            <a:r>
              <a:rPr sz="1900" spc="85" dirty="0">
                <a:solidFill>
                  <a:srgbClr val="585858"/>
                </a:solidFill>
                <a:latin typeface="Cambria"/>
                <a:cs typeface="Cambria"/>
              </a:rPr>
              <a:t>complete</a:t>
            </a:r>
            <a:endParaRPr sz="19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46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200" spc="120" dirty="0">
                <a:solidFill>
                  <a:srgbClr val="006FC0"/>
                </a:solidFill>
                <a:latin typeface="Cambria"/>
                <a:cs typeface="Cambria"/>
              </a:rPr>
              <a:t>W</a:t>
            </a:r>
            <a:r>
              <a:rPr sz="2200" spc="90" dirty="0">
                <a:solidFill>
                  <a:srgbClr val="006FC0"/>
                </a:solidFill>
                <a:latin typeface="Cambria"/>
                <a:cs typeface="Cambria"/>
              </a:rPr>
              <a:t>r</a:t>
            </a:r>
            <a:r>
              <a:rPr sz="2200" spc="-25" dirty="0">
                <a:solidFill>
                  <a:srgbClr val="006FC0"/>
                </a:solidFill>
                <a:latin typeface="Cambria"/>
                <a:cs typeface="Cambria"/>
              </a:rPr>
              <a:t>i</a:t>
            </a:r>
            <a:r>
              <a:rPr sz="2200" spc="-40" dirty="0">
                <a:solidFill>
                  <a:srgbClr val="006FC0"/>
                </a:solidFill>
                <a:latin typeface="Cambria"/>
                <a:cs typeface="Cambria"/>
              </a:rPr>
              <a:t>t</a:t>
            </a:r>
            <a:r>
              <a:rPr sz="2200" spc="185" dirty="0">
                <a:solidFill>
                  <a:srgbClr val="006FC0"/>
                </a:solidFill>
                <a:latin typeface="Cambria"/>
                <a:cs typeface="Cambria"/>
              </a:rPr>
              <a:t>e</a:t>
            </a:r>
            <a:r>
              <a:rPr sz="22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200" spc="35" dirty="0">
                <a:solidFill>
                  <a:srgbClr val="006FC0"/>
                </a:solidFill>
                <a:latin typeface="Cambria"/>
                <a:cs typeface="Cambria"/>
              </a:rPr>
              <a:t>after</a:t>
            </a:r>
            <a:r>
              <a:rPr sz="22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200" spc="-110" dirty="0">
                <a:solidFill>
                  <a:srgbClr val="006FC0"/>
                </a:solidFill>
                <a:latin typeface="Cambria"/>
                <a:cs typeface="Cambria"/>
              </a:rPr>
              <a:t>r</a:t>
            </a:r>
            <a:r>
              <a:rPr sz="2200" spc="130" dirty="0">
                <a:solidFill>
                  <a:srgbClr val="006FC0"/>
                </a:solidFill>
                <a:latin typeface="Cambria"/>
                <a:cs typeface="Cambria"/>
              </a:rPr>
              <a:t>ea</a:t>
            </a:r>
            <a:r>
              <a:rPr sz="2200" spc="155" dirty="0">
                <a:solidFill>
                  <a:srgbClr val="006FC0"/>
                </a:solidFill>
                <a:latin typeface="Cambria"/>
                <a:cs typeface="Cambria"/>
              </a:rPr>
              <a:t>d</a:t>
            </a:r>
            <a:r>
              <a:rPr sz="22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200" spc="40" dirty="0">
                <a:solidFill>
                  <a:srgbClr val="006FC0"/>
                </a:solidFill>
                <a:latin typeface="Cambria"/>
                <a:cs typeface="Cambria"/>
              </a:rPr>
              <a:t>(</a:t>
            </a:r>
            <a:r>
              <a:rPr sz="2200" spc="20" dirty="0">
                <a:solidFill>
                  <a:srgbClr val="006FC0"/>
                </a:solidFill>
                <a:latin typeface="Cambria"/>
                <a:cs typeface="Cambria"/>
              </a:rPr>
              <a:t>W</a:t>
            </a:r>
            <a:r>
              <a:rPr sz="2200" spc="55" dirty="0">
                <a:solidFill>
                  <a:srgbClr val="006FC0"/>
                </a:solidFill>
                <a:latin typeface="Cambria"/>
                <a:cs typeface="Cambria"/>
              </a:rPr>
              <a:t>A</a:t>
            </a:r>
            <a:r>
              <a:rPr sz="2200" spc="65" dirty="0">
                <a:solidFill>
                  <a:srgbClr val="006FC0"/>
                </a:solidFill>
                <a:latin typeface="Cambria"/>
                <a:cs typeface="Cambria"/>
              </a:rPr>
              <a:t>R</a:t>
            </a:r>
            <a:r>
              <a:rPr sz="2200" spc="85" dirty="0">
                <a:solidFill>
                  <a:srgbClr val="006FC0"/>
                </a:solidFill>
                <a:latin typeface="Cambria"/>
                <a:cs typeface="Cambria"/>
              </a:rPr>
              <a:t>),</a:t>
            </a:r>
            <a:r>
              <a:rPr sz="2200" spc="-12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200" spc="45" dirty="0">
                <a:solidFill>
                  <a:srgbClr val="006FC0"/>
                </a:solidFill>
                <a:latin typeface="Cambria"/>
                <a:cs typeface="Cambria"/>
              </a:rPr>
              <a:t>o</a:t>
            </a:r>
            <a:r>
              <a:rPr sz="2200" spc="40" dirty="0">
                <a:solidFill>
                  <a:srgbClr val="006FC0"/>
                </a:solidFill>
                <a:latin typeface="Cambria"/>
                <a:cs typeface="Cambria"/>
              </a:rPr>
              <a:t>r</a:t>
            </a:r>
            <a:r>
              <a:rPr sz="2200" spc="7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200" spc="15" dirty="0">
                <a:solidFill>
                  <a:srgbClr val="006FC0"/>
                </a:solidFill>
                <a:latin typeface="Cambria"/>
                <a:cs typeface="Cambria"/>
              </a:rPr>
              <a:t>ant</a:t>
            </a:r>
            <a:r>
              <a:rPr sz="2200" dirty="0">
                <a:solidFill>
                  <a:srgbClr val="006FC0"/>
                </a:solidFill>
                <a:latin typeface="Cambria"/>
                <a:cs typeface="Cambria"/>
              </a:rPr>
              <a:t>i</a:t>
            </a:r>
            <a:r>
              <a:rPr sz="2200" spc="155" dirty="0">
                <a:solidFill>
                  <a:srgbClr val="006FC0"/>
                </a:solidFill>
                <a:latin typeface="Cambria"/>
                <a:cs typeface="Cambria"/>
              </a:rPr>
              <a:t>dep</a:t>
            </a:r>
            <a:r>
              <a:rPr sz="2200" spc="120" dirty="0">
                <a:solidFill>
                  <a:srgbClr val="006FC0"/>
                </a:solidFill>
                <a:latin typeface="Cambria"/>
                <a:cs typeface="Cambria"/>
              </a:rPr>
              <a:t>endency</a:t>
            </a:r>
            <a:endParaRPr sz="22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160"/>
              </a:spcBef>
              <a:buClr>
                <a:srgbClr val="B86FB8"/>
              </a:buClr>
              <a:buSzPct val="73684"/>
              <a:buFont typeface="Wingdings"/>
              <a:buChar char=""/>
              <a:tabLst>
                <a:tab pos="469900" algn="l"/>
              </a:tabLst>
            </a:pPr>
            <a:r>
              <a:rPr sz="1900" spc="80" dirty="0">
                <a:solidFill>
                  <a:srgbClr val="585858"/>
                </a:solidFill>
                <a:latin typeface="Cambria"/>
                <a:cs typeface="Cambria"/>
              </a:rPr>
              <a:t>An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25" dirty="0">
                <a:solidFill>
                  <a:srgbClr val="585858"/>
                </a:solidFill>
                <a:latin typeface="Cambria"/>
                <a:cs typeface="Cambria"/>
              </a:rPr>
              <a:t>instruction</a:t>
            </a:r>
            <a:r>
              <a:rPr sz="19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65" dirty="0">
                <a:solidFill>
                  <a:srgbClr val="585858"/>
                </a:solidFill>
                <a:latin typeface="Cambria"/>
                <a:cs typeface="Cambria"/>
              </a:rPr>
              <a:t>reads </a:t>
            </a:r>
            <a:r>
              <a:rPr sz="1900" spc="75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60" dirty="0">
                <a:solidFill>
                  <a:srgbClr val="585858"/>
                </a:solidFill>
                <a:latin typeface="Cambria"/>
                <a:cs typeface="Cambria"/>
              </a:rPr>
              <a:t>register</a:t>
            </a:r>
            <a:r>
              <a:rPr sz="19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35" dirty="0">
                <a:solidFill>
                  <a:srgbClr val="585858"/>
                </a:solidFill>
                <a:latin typeface="Cambria"/>
                <a:cs typeface="Cambria"/>
              </a:rPr>
              <a:t>or</a:t>
            </a:r>
            <a:r>
              <a:rPr sz="19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80" dirty="0">
                <a:solidFill>
                  <a:srgbClr val="585858"/>
                </a:solidFill>
                <a:latin typeface="Cambria"/>
                <a:cs typeface="Cambria"/>
              </a:rPr>
              <a:t>memory</a:t>
            </a:r>
            <a:r>
              <a:rPr sz="19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50" dirty="0">
                <a:solidFill>
                  <a:srgbClr val="585858"/>
                </a:solidFill>
                <a:latin typeface="Cambria"/>
                <a:cs typeface="Cambria"/>
              </a:rPr>
              <a:t>location</a:t>
            </a:r>
            <a:endParaRPr sz="19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140"/>
              </a:spcBef>
              <a:buClr>
                <a:srgbClr val="B86FB8"/>
              </a:buClr>
              <a:buSzPct val="73684"/>
              <a:buFont typeface="Wingdings"/>
              <a:buChar char=""/>
              <a:tabLst>
                <a:tab pos="469900" algn="l"/>
              </a:tabLst>
            </a:pPr>
            <a:r>
              <a:rPr sz="1900" spc="110" dirty="0">
                <a:solidFill>
                  <a:srgbClr val="585858"/>
                </a:solidFill>
                <a:latin typeface="Cambria"/>
                <a:cs typeface="Cambria"/>
              </a:rPr>
              <a:t>Succeeding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25" dirty="0">
                <a:solidFill>
                  <a:srgbClr val="585858"/>
                </a:solidFill>
                <a:latin typeface="Cambria"/>
                <a:cs typeface="Cambria"/>
              </a:rPr>
              <a:t>instruction</a:t>
            </a:r>
            <a:r>
              <a:rPr sz="19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30" dirty="0">
                <a:solidFill>
                  <a:srgbClr val="585858"/>
                </a:solidFill>
                <a:latin typeface="Cambria"/>
                <a:cs typeface="Cambria"/>
              </a:rPr>
              <a:t>writes</a:t>
            </a:r>
            <a:r>
              <a:rPr sz="19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900" spc="50" dirty="0">
                <a:solidFill>
                  <a:srgbClr val="585858"/>
                </a:solidFill>
                <a:latin typeface="Cambria"/>
                <a:cs typeface="Cambria"/>
              </a:rPr>
              <a:t> location</a:t>
            </a:r>
            <a:endParaRPr sz="1900">
              <a:latin typeface="Cambria"/>
              <a:cs typeface="Cambria"/>
            </a:endParaRPr>
          </a:p>
          <a:p>
            <a:pPr marL="469900" lvl="1" indent="-229235">
              <a:lnSpc>
                <a:spcPts val="2050"/>
              </a:lnSpc>
              <a:spcBef>
                <a:spcPts val="145"/>
              </a:spcBef>
              <a:buClr>
                <a:srgbClr val="B86FB8"/>
              </a:buClr>
              <a:buSzPct val="73684"/>
              <a:buFont typeface="Wingdings"/>
              <a:buChar char=""/>
              <a:tabLst>
                <a:tab pos="469900" algn="l"/>
              </a:tabLst>
            </a:pPr>
            <a:r>
              <a:rPr sz="1900" spc="40" dirty="0">
                <a:solidFill>
                  <a:srgbClr val="585858"/>
                </a:solidFill>
                <a:latin typeface="Cambria"/>
                <a:cs typeface="Cambria"/>
              </a:rPr>
              <a:t>Hazard</a:t>
            </a:r>
            <a:r>
              <a:rPr sz="19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70" dirty="0">
                <a:solidFill>
                  <a:srgbClr val="585858"/>
                </a:solidFill>
                <a:latin typeface="Cambria"/>
                <a:cs typeface="Cambria"/>
              </a:rPr>
              <a:t>occurs</a:t>
            </a:r>
            <a:r>
              <a:rPr sz="19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585858"/>
                </a:solidFill>
                <a:latin typeface="Cambria"/>
                <a:cs typeface="Cambria"/>
              </a:rPr>
              <a:t>if</a:t>
            </a:r>
            <a:r>
              <a:rPr sz="19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9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25" dirty="0">
                <a:solidFill>
                  <a:srgbClr val="585858"/>
                </a:solidFill>
                <a:latin typeface="Cambria"/>
                <a:cs typeface="Cambria"/>
              </a:rPr>
              <a:t>write</a:t>
            </a:r>
            <a:r>
              <a:rPr sz="19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50" dirty="0">
                <a:solidFill>
                  <a:srgbClr val="585858"/>
                </a:solidFill>
                <a:latin typeface="Cambria"/>
                <a:cs typeface="Cambria"/>
              </a:rPr>
              <a:t>operation</a:t>
            </a:r>
            <a:r>
              <a:rPr sz="19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85" dirty="0">
                <a:solidFill>
                  <a:srgbClr val="585858"/>
                </a:solidFill>
                <a:latin typeface="Cambria"/>
                <a:cs typeface="Cambria"/>
              </a:rPr>
              <a:t>completes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80" dirty="0">
                <a:solidFill>
                  <a:srgbClr val="585858"/>
                </a:solidFill>
                <a:latin typeface="Cambria"/>
                <a:cs typeface="Cambria"/>
              </a:rPr>
              <a:t>before</a:t>
            </a:r>
            <a:r>
              <a:rPr sz="1900" spc="40" dirty="0">
                <a:solidFill>
                  <a:srgbClr val="585858"/>
                </a:solidFill>
                <a:latin typeface="Cambria"/>
                <a:cs typeface="Cambria"/>
              </a:rPr>
              <a:t> the</a:t>
            </a:r>
            <a:endParaRPr sz="1900">
              <a:latin typeface="Cambria"/>
              <a:cs typeface="Cambria"/>
            </a:endParaRPr>
          </a:p>
          <a:p>
            <a:pPr marL="469265">
              <a:lnSpc>
                <a:spcPts val="2050"/>
              </a:lnSpc>
            </a:pPr>
            <a:r>
              <a:rPr sz="1900" spc="65" dirty="0">
                <a:solidFill>
                  <a:srgbClr val="585858"/>
                </a:solidFill>
                <a:latin typeface="Cambria"/>
                <a:cs typeface="Cambria"/>
              </a:rPr>
              <a:t>read</a:t>
            </a:r>
            <a:r>
              <a:rPr sz="19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50" dirty="0">
                <a:solidFill>
                  <a:srgbClr val="585858"/>
                </a:solidFill>
                <a:latin typeface="Cambria"/>
                <a:cs typeface="Cambria"/>
              </a:rPr>
              <a:t>operation</a:t>
            </a:r>
            <a:r>
              <a:rPr sz="19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50" dirty="0">
                <a:solidFill>
                  <a:srgbClr val="585858"/>
                </a:solidFill>
                <a:latin typeface="Cambria"/>
                <a:cs typeface="Cambria"/>
              </a:rPr>
              <a:t>takes</a:t>
            </a:r>
            <a:r>
              <a:rPr sz="19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10" dirty="0">
                <a:solidFill>
                  <a:srgbClr val="585858"/>
                </a:solidFill>
                <a:latin typeface="Cambria"/>
                <a:cs typeface="Cambria"/>
              </a:rPr>
              <a:t>place</a:t>
            </a:r>
            <a:endParaRPr sz="19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46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200" spc="120" dirty="0">
                <a:solidFill>
                  <a:srgbClr val="006FC0"/>
                </a:solidFill>
                <a:latin typeface="Cambria"/>
                <a:cs typeface="Cambria"/>
              </a:rPr>
              <a:t>W</a:t>
            </a:r>
            <a:r>
              <a:rPr sz="2200" spc="90" dirty="0">
                <a:solidFill>
                  <a:srgbClr val="006FC0"/>
                </a:solidFill>
                <a:latin typeface="Cambria"/>
                <a:cs typeface="Cambria"/>
              </a:rPr>
              <a:t>r</a:t>
            </a:r>
            <a:r>
              <a:rPr sz="2200" spc="-25" dirty="0">
                <a:solidFill>
                  <a:srgbClr val="006FC0"/>
                </a:solidFill>
                <a:latin typeface="Cambria"/>
                <a:cs typeface="Cambria"/>
              </a:rPr>
              <a:t>i</a:t>
            </a:r>
            <a:r>
              <a:rPr sz="2200" spc="-40" dirty="0">
                <a:solidFill>
                  <a:srgbClr val="006FC0"/>
                </a:solidFill>
                <a:latin typeface="Cambria"/>
                <a:cs typeface="Cambria"/>
              </a:rPr>
              <a:t>t</a:t>
            </a:r>
            <a:r>
              <a:rPr sz="2200" spc="185" dirty="0">
                <a:solidFill>
                  <a:srgbClr val="006FC0"/>
                </a:solidFill>
                <a:latin typeface="Cambria"/>
                <a:cs typeface="Cambria"/>
              </a:rPr>
              <a:t>e</a:t>
            </a:r>
            <a:r>
              <a:rPr sz="22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200" spc="35" dirty="0">
                <a:solidFill>
                  <a:srgbClr val="006FC0"/>
                </a:solidFill>
                <a:latin typeface="Cambria"/>
                <a:cs typeface="Cambria"/>
              </a:rPr>
              <a:t>after</a:t>
            </a:r>
            <a:r>
              <a:rPr sz="22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Cambria"/>
                <a:cs typeface="Cambria"/>
              </a:rPr>
              <a:t>w</a:t>
            </a:r>
            <a:r>
              <a:rPr sz="2200" spc="35" dirty="0">
                <a:solidFill>
                  <a:srgbClr val="006FC0"/>
                </a:solidFill>
                <a:latin typeface="Cambria"/>
                <a:cs typeface="Cambria"/>
              </a:rPr>
              <a:t>r</a:t>
            </a:r>
            <a:r>
              <a:rPr sz="2200" spc="-25" dirty="0">
                <a:solidFill>
                  <a:srgbClr val="006FC0"/>
                </a:solidFill>
                <a:latin typeface="Cambria"/>
                <a:cs typeface="Cambria"/>
              </a:rPr>
              <a:t>i</a:t>
            </a:r>
            <a:r>
              <a:rPr sz="2200" spc="-40" dirty="0">
                <a:solidFill>
                  <a:srgbClr val="006FC0"/>
                </a:solidFill>
                <a:latin typeface="Cambria"/>
                <a:cs typeface="Cambria"/>
              </a:rPr>
              <a:t>t</a:t>
            </a:r>
            <a:r>
              <a:rPr sz="2200" spc="185" dirty="0">
                <a:solidFill>
                  <a:srgbClr val="006FC0"/>
                </a:solidFill>
                <a:latin typeface="Cambria"/>
                <a:cs typeface="Cambria"/>
              </a:rPr>
              <a:t>e</a:t>
            </a:r>
            <a:r>
              <a:rPr sz="22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200" spc="-15" dirty="0">
                <a:solidFill>
                  <a:srgbClr val="006FC0"/>
                </a:solidFill>
                <a:latin typeface="Cambria"/>
                <a:cs typeface="Cambria"/>
              </a:rPr>
              <a:t>(</a:t>
            </a:r>
            <a:r>
              <a:rPr sz="2200" spc="80" dirty="0">
                <a:solidFill>
                  <a:srgbClr val="006FC0"/>
                </a:solidFill>
                <a:latin typeface="Cambria"/>
                <a:cs typeface="Cambria"/>
              </a:rPr>
              <a:t>W</a:t>
            </a:r>
            <a:r>
              <a:rPr sz="2200" spc="75" dirty="0">
                <a:solidFill>
                  <a:srgbClr val="006FC0"/>
                </a:solidFill>
                <a:latin typeface="Cambria"/>
                <a:cs typeface="Cambria"/>
              </a:rPr>
              <a:t>A</a:t>
            </a:r>
            <a:r>
              <a:rPr sz="2200" spc="110" dirty="0">
                <a:solidFill>
                  <a:srgbClr val="006FC0"/>
                </a:solidFill>
                <a:latin typeface="Cambria"/>
                <a:cs typeface="Cambria"/>
              </a:rPr>
              <a:t>W),</a:t>
            </a:r>
            <a:r>
              <a:rPr sz="2200" spc="-12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200" spc="45" dirty="0">
                <a:solidFill>
                  <a:srgbClr val="006FC0"/>
                </a:solidFill>
                <a:latin typeface="Cambria"/>
                <a:cs typeface="Cambria"/>
              </a:rPr>
              <a:t>o</a:t>
            </a:r>
            <a:r>
              <a:rPr sz="2200" spc="40" dirty="0">
                <a:solidFill>
                  <a:srgbClr val="006FC0"/>
                </a:solidFill>
                <a:latin typeface="Cambria"/>
                <a:cs typeface="Cambria"/>
              </a:rPr>
              <a:t>r</a:t>
            </a:r>
            <a:r>
              <a:rPr sz="22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200" spc="15" dirty="0">
                <a:solidFill>
                  <a:srgbClr val="006FC0"/>
                </a:solidFill>
                <a:latin typeface="Cambria"/>
                <a:cs typeface="Cambria"/>
              </a:rPr>
              <a:t>outpu</a:t>
            </a:r>
            <a:r>
              <a:rPr sz="2200" spc="10" dirty="0">
                <a:solidFill>
                  <a:srgbClr val="006FC0"/>
                </a:solidFill>
                <a:latin typeface="Cambria"/>
                <a:cs typeface="Cambria"/>
              </a:rPr>
              <a:t>t</a:t>
            </a:r>
            <a:r>
              <a:rPr sz="2200" spc="8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200" spc="155" dirty="0">
                <a:solidFill>
                  <a:srgbClr val="006FC0"/>
                </a:solidFill>
                <a:latin typeface="Cambria"/>
                <a:cs typeface="Cambria"/>
              </a:rPr>
              <a:t>dep</a:t>
            </a:r>
            <a:r>
              <a:rPr sz="2200" spc="120" dirty="0">
                <a:solidFill>
                  <a:srgbClr val="006FC0"/>
                </a:solidFill>
                <a:latin typeface="Cambria"/>
                <a:cs typeface="Cambria"/>
              </a:rPr>
              <a:t>endency</a:t>
            </a:r>
            <a:endParaRPr sz="22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145"/>
              </a:spcBef>
              <a:buClr>
                <a:srgbClr val="B86FB8"/>
              </a:buClr>
              <a:buSzPct val="73684"/>
              <a:buFont typeface="Wingdings"/>
              <a:buChar char=""/>
              <a:tabLst>
                <a:tab pos="469900" algn="l"/>
              </a:tabLst>
            </a:pPr>
            <a:r>
              <a:rPr sz="1900" spc="-15" dirty="0">
                <a:solidFill>
                  <a:srgbClr val="585858"/>
                </a:solidFill>
                <a:latin typeface="Cambria"/>
                <a:cs typeface="Cambria"/>
              </a:rPr>
              <a:t>Two</a:t>
            </a:r>
            <a:r>
              <a:rPr sz="19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25" dirty="0">
                <a:solidFill>
                  <a:srgbClr val="585858"/>
                </a:solidFill>
                <a:latin typeface="Cambria"/>
                <a:cs typeface="Cambria"/>
              </a:rPr>
              <a:t>instructions</a:t>
            </a:r>
            <a:r>
              <a:rPr sz="19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both </a:t>
            </a:r>
            <a:r>
              <a:rPr sz="1900" spc="25" dirty="0">
                <a:solidFill>
                  <a:srgbClr val="585858"/>
                </a:solidFill>
                <a:latin typeface="Cambria"/>
                <a:cs typeface="Cambria"/>
              </a:rPr>
              <a:t>write</a:t>
            </a:r>
            <a:r>
              <a:rPr sz="19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19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85" dirty="0">
                <a:solidFill>
                  <a:srgbClr val="585858"/>
                </a:solidFill>
                <a:latin typeface="Cambria"/>
                <a:cs typeface="Cambria"/>
              </a:rPr>
              <a:t>same</a:t>
            </a:r>
            <a:r>
              <a:rPr sz="19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50" dirty="0">
                <a:solidFill>
                  <a:srgbClr val="585858"/>
                </a:solidFill>
                <a:latin typeface="Cambria"/>
                <a:cs typeface="Cambria"/>
              </a:rPr>
              <a:t>location</a:t>
            </a:r>
            <a:endParaRPr sz="1900">
              <a:latin typeface="Cambria"/>
              <a:cs typeface="Cambria"/>
            </a:endParaRPr>
          </a:p>
          <a:p>
            <a:pPr marL="469265" marR="34925" lvl="1" indent="-228600">
              <a:lnSpc>
                <a:spcPct val="80000"/>
              </a:lnSpc>
              <a:spcBef>
                <a:spcPts val="600"/>
              </a:spcBef>
              <a:buClr>
                <a:srgbClr val="B86FB8"/>
              </a:buClr>
              <a:buSzPct val="73684"/>
              <a:buFont typeface="Wingdings"/>
              <a:buChar char=""/>
              <a:tabLst>
                <a:tab pos="469900" algn="l"/>
              </a:tabLst>
            </a:pPr>
            <a:r>
              <a:rPr sz="1900" spc="40" dirty="0">
                <a:solidFill>
                  <a:srgbClr val="585858"/>
                </a:solidFill>
                <a:latin typeface="Cambria"/>
                <a:cs typeface="Cambria"/>
              </a:rPr>
              <a:t>Hazard</a:t>
            </a:r>
            <a:r>
              <a:rPr sz="19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70" dirty="0">
                <a:solidFill>
                  <a:srgbClr val="585858"/>
                </a:solidFill>
                <a:latin typeface="Cambria"/>
                <a:cs typeface="Cambria"/>
              </a:rPr>
              <a:t>occurs</a:t>
            </a:r>
            <a:r>
              <a:rPr sz="19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585858"/>
                </a:solidFill>
                <a:latin typeface="Cambria"/>
                <a:cs typeface="Cambria"/>
              </a:rPr>
              <a:t>if</a:t>
            </a:r>
            <a:r>
              <a:rPr sz="19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9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25" dirty="0">
                <a:solidFill>
                  <a:srgbClr val="585858"/>
                </a:solidFill>
                <a:latin typeface="Cambria"/>
                <a:cs typeface="Cambria"/>
              </a:rPr>
              <a:t>write</a:t>
            </a:r>
            <a:r>
              <a:rPr sz="19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50" dirty="0">
                <a:solidFill>
                  <a:srgbClr val="585858"/>
                </a:solidFill>
                <a:latin typeface="Cambria"/>
                <a:cs typeface="Cambria"/>
              </a:rPr>
              <a:t>operations take</a:t>
            </a:r>
            <a:r>
              <a:rPr sz="19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10" dirty="0">
                <a:solidFill>
                  <a:srgbClr val="585858"/>
                </a:solidFill>
                <a:latin typeface="Cambria"/>
                <a:cs typeface="Cambria"/>
              </a:rPr>
              <a:t>place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25" dirty="0">
                <a:solidFill>
                  <a:srgbClr val="585858"/>
                </a:solidFill>
                <a:latin typeface="Cambria"/>
                <a:cs typeface="Cambria"/>
              </a:rPr>
              <a:t>in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 reverse </a:t>
            </a:r>
            <a:r>
              <a:rPr sz="1900" spc="-40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60" dirty="0">
                <a:solidFill>
                  <a:srgbClr val="585858"/>
                </a:solidFill>
                <a:latin typeface="Cambria"/>
                <a:cs typeface="Cambria"/>
              </a:rPr>
              <a:t>order</a:t>
            </a:r>
            <a:r>
              <a:rPr sz="19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25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9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40" dirty="0">
                <a:solidFill>
                  <a:srgbClr val="585858"/>
                </a:solidFill>
                <a:latin typeface="Cambria"/>
                <a:cs typeface="Cambria"/>
              </a:rPr>
              <a:t>the </a:t>
            </a:r>
            <a:r>
              <a:rPr sz="1900" spc="75" dirty="0">
                <a:solidFill>
                  <a:srgbClr val="585858"/>
                </a:solidFill>
                <a:latin typeface="Cambria"/>
                <a:cs typeface="Cambria"/>
              </a:rPr>
              <a:t>intended</a:t>
            </a:r>
            <a:r>
              <a:rPr sz="19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05" dirty="0">
                <a:solidFill>
                  <a:srgbClr val="585858"/>
                </a:solidFill>
                <a:latin typeface="Cambria"/>
                <a:cs typeface="Cambria"/>
              </a:rPr>
              <a:t>sequence</a:t>
            </a:r>
            <a:endParaRPr sz="19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6324" y="382523"/>
            <a:ext cx="3760470" cy="10096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7713" y="501853"/>
            <a:ext cx="35807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5400" baseline="36265" dirty="0">
                <a:solidFill>
                  <a:srgbClr val="B86FB8"/>
                </a:solidFill>
              </a:rPr>
              <a:t>+</a:t>
            </a:r>
            <a:r>
              <a:rPr sz="5400" spc="-157" baseline="36265" dirty="0">
                <a:solidFill>
                  <a:srgbClr val="B86FB8"/>
                </a:solidFill>
              </a:rPr>
              <a:t> </a:t>
            </a:r>
            <a:r>
              <a:rPr sz="3600" b="0" spc="125" dirty="0">
                <a:solidFill>
                  <a:srgbClr val="FF0000"/>
                </a:solidFill>
                <a:latin typeface="Cambria"/>
                <a:cs typeface="Cambria"/>
              </a:rPr>
              <a:t>Control</a:t>
            </a:r>
            <a:r>
              <a:rPr sz="3600" b="0" spc="6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b="0" spc="75" dirty="0">
                <a:solidFill>
                  <a:srgbClr val="FF0000"/>
                </a:solidFill>
                <a:latin typeface="Cambria"/>
                <a:cs typeface="Cambria"/>
              </a:rPr>
              <a:t>Hazard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7392" y="1653032"/>
            <a:ext cx="7155815" cy="4371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Also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known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as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a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i="1" spc="50" dirty="0">
                <a:solidFill>
                  <a:srgbClr val="006FC0"/>
                </a:solidFill>
                <a:latin typeface="Cambria"/>
                <a:cs typeface="Cambria"/>
              </a:rPr>
              <a:t>branch</a:t>
            </a:r>
            <a:r>
              <a:rPr sz="2000" i="1" spc="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i="1" spc="15" dirty="0">
                <a:solidFill>
                  <a:srgbClr val="006FC0"/>
                </a:solidFill>
                <a:latin typeface="Cambria"/>
                <a:cs typeface="Cambria"/>
              </a:rPr>
              <a:t>hazard</a:t>
            </a:r>
            <a:endParaRPr sz="20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200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120" dirty="0">
                <a:solidFill>
                  <a:srgbClr val="006FC0"/>
                </a:solidFill>
                <a:latin typeface="Cambria"/>
                <a:cs typeface="Cambria"/>
              </a:rPr>
              <a:t>Occurs</a:t>
            </a:r>
            <a:r>
              <a:rPr sz="2000" spc="1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when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006FC0"/>
                </a:solidFill>
                <a:latin typeface="Cambria"/>
                <a:cs typeface="Cambria"/>
              </a:rPr>
              <a:t>pipeline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006FC0"/>
                </a:solidFill>
                <a:latin typeface="Cambria"/>
                <a:cs typeface="Cambria"/>
              </a:rPr>
              <a:t>makes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the 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wrong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decision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on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a</a:t>
            </a:r>
            <a:endParaRPr sz="2000">
              <a:latin typeface="Cambria"/>
              <a:cs typeface="Cambria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sz="2000" spc="80" dirty="0">
                <a:solidFill>
                  <a:srgbClr val="006FC0"/>
                </a:solidFill>
                <a:latin typeface="Cambria"/>
                <a:cs typeface="Cambria"/>
              </a:rPr>
              <a:t>branch</a:t>
            </a:r>
            <a:r>
              <a:rPr sz="2000" spc="1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prediction</a:t>
            </a:r>
            <a:endParaRPr sz="2000">
              <a:latin typeface="Cambria"/>
              <a:cs typeface="Cambria"/>
            </a:endParaRPr>
          </a:p>
          <a:p>
            <a:pPr marL="241300" marR="5080" indent="-228600">
              <a:lnSpc>
                <a:spcPct val="100000"/>
              </a:lnSpc>
              <a:spcBef>
                <a:spcPts val="1989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Brings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instructions </a:t>
            </a:r>
            <a:r>
              <a:rPr sz="2000" spc="15" dirty="0">
                <a:solidFill>
                  <a:srgbClr val="006FC0"/>
                </a:solidFill>
                <a:latin typeface="Cambria"/>
                <a:cs typeface="Cambria"/>
              </a:rPr>
              <a:t>into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006FC0"/>
                </a:solidFill>
                <a:latin typeface="Cambria"/>
                <a:cs typeface="Cambria"/>
              </a:rPr>
              <a:t>pipeline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Cambria"/>
                <a:cs typeface="Cambria"/>
              </a:rPr>
              <a:t>that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0" dirty="0">
                <a:solidFill>
                  <a:srgbClr val="006FC0"/>
                </a:solidFill>
                <a:latin typeface="Cambria"/>
                <a:cs typeface="Cambria"/>
              </a:rPr>
              <a:t>must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006FC0"/>
                </a:solidFill>
                <a:latin typeface="Cambria"/>
                <a:cs typeface="Cambria"/>
              </a:rPr>
              <a:t>subsequently </a:t>
            </a:r>
            <a:r>
              <a:rPr sz="2000" spc="-42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85" dirty="0">
                <a:solidFill>
                  <a:srgbClr val="006FC0"/>
                </a:solidFill>
                <a:latin typeface="Cambria"/>
                <a:cs typeface="Cambria"/>
              </a:rPr>
              <a:t>be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006FC0"/>
                </a:solidFill>
                <a:latin typeface="Cambria"/>
                <a:cs typeface="Cambria"/>
              </a:rPr>
              <a:t>discarded</a:t>
            </a:r>
            <a:endParaRPr sz="20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200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105" dirty="0">
                <a:solidFill>
                  <a:srgbClr val="006FC0"/>
                </a:solidFill>
                <a:latin typeface="Cambria"/>
                <a:cs typeface="Cambria"/>
              </a:rPr>
              <a:t>Dealing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Cambria"/>
                <a:cs typeface="Cambria"/>
              </a:rPr>
              <a:t>with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Branches:</a:t>
            </a:r>
            <a:endParaRPr sz="20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61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Multiple</a:t>
            </a:r>
            <a:r>
              <a:rPr sz="1800" spc="1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streams</a:t>
            </a:r>
            <a:endParaRPr sz="18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Prefetch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branch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target</a:t>
            </a:r>
            <a:endParaRPr sz="18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Loop</a:t>
            </a:r>
            <a:r>
              <a:rPr sz="1800" spc="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buffer</a:t>
            </a:r>
            <a:endParaRPr sz="18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Branch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prediction</a:t>
            </a:r>
            <a:endParaRPr sz="18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60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90" dirty="0">
                <a:solidFill>
                  <a:srgbClr val="585858"/>
                </a:solidFill>
                <a:latin typeface="Cambria"/>
                <a:cs typeface="Cambria"/>
              </a:rPr>
              <a:t>Delayed</a:t>
            </a:r>
            <a:r>
              <a:rPr sz="1800" spc="1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branch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33271" y="3938727"/>
            <a:ext cx="2486864" cy="225797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972" y="472236"/>
            <a:ext cx="3523420" cy="45228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825" y="321005"/>
            <a:ext cx="35413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110" dirty="0">
                <a:solidFill>
                  <a:srgbClr val="FF0000"/>
                </a:solidFill>
                <a:latin typeface="Cambria"/>
                <a:cs typeface="Cambria"/>
              </a:rPr>
              <a:t>Multiple</a:t>
            </a:r>
            <a:r>
              <a:rPr sz="3600" b="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b="0" spc="70" dirty="0">
                <a:solidFill>
                  <a:srgbClr val="FF0000"/>
                </a:solidFill>
                <a:latin typeface="Cambria"/>
                <a:cs typeface="Cambria"/>
              </a:rPr>
              <a:t>Streams</a:t>
            </a:r>
            <a:endParaRPr sz="3600">
              <a:latin typeface="Cambria"/>
              <a:cs typeface="Cambr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165843"/>
            <a:ext cx="8548370" cy="5282565"/>
            <a:chOff x="0" y="1165843"/>
            <a:chExt cx="8548370" cy="528256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65843"/>
              <a:ext cx="7274069" cy="166119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258824"/>
              <a:ext cx="5553456" cy="152095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194816"/>
              <a:ext cx="7222235" cy="155447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0640" y="2977871"/>
              <a:ext cx="7330447" cy="165968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9495" y="3069336"/>
              <a:ext cx="5815584" cy="152247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5508" y="3006852"/>
              <a:ext cx="7223760" cy="155295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17672" y="4788383"/>
              <a:ext cx="7330447" cy="165968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78052" y="4800599"/>
              <a:ext cx="5718048" cy="164287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72539" y="4817363"/>
              <a:ext cx="7223759" cy="1552968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12877" y="1351279"/>
            <a:ext cx="6563995" cy="489521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1400810">
              <a:lnSpc>
                <a:spcPts val="2220"/>
              </a:lnSpc>
              <a:spcBef>
                <a:spcPts val="425"/>
              </a:spcBef>
            </a:pPr>
            <a:r>
              <a:rPr sz="2100" spc="155" dirty="0">
                <a:solidFill>
                  <a:srgbClr val="330E42"/>
                </a:solidFill>
                <a:latin typeface="Cambria"/>
                <a:cs typeface="Cambria"/>
              </a:rPr>
              <a:t>A </a:t>
            </a:r>
            <a:r>
              <a:rPr sz="2100" spc="85" dirty="0">
                <a:solidFill>
                  <a:srgbClr val="330E42"/>
                </a:solidFill>
                <a:latin typeface="Cambria"/>
                <a:cs typeface="Cambria"/>
              </a:rPr>
              <a:t>simple </a:t>
            </a:r>
            <a:r>
              <a:rPr sz="2100" spc="90" dirty="0">
                <a:solidFill>
                  <a:srgbClr val="330E42"/>
                </a:solidFill>
                <a:latin typeface="Cambria"/>
                <a:cs typeface="Cambria"/>
              </a:rPr>
              <a:t>pipeline </a:t>
            </a:r>
            <a:r>
              <a:rPr sz="2100" spc="45" dirty="0">
                <a:solidFill>
                  <a:srgbClr val="330E42"/>
                </a:solidFill>
                <a:latin typeface="Cambria"/>
                <a:cs typeface="Cambria"/>
              </a:rPr>
              <a:t>suffers </a:t>
            </a:r>
            <a:r>
              <a:rPr sz="2100" spc="85" dirty="0">
                <a:solidFill>
                  <a:srgbClr val="330E42"/>
                </a:solidFill>
                <a:latin typeface="Cambria"/>
                <a:cs typeface="Cambria"/>
              </a:rPr>
              <a:t>a </a:t>
            </a:r>
            <a:r>
              <a:rPr sz="2100" spc="75" dirty="0">
                <a:solidFill>
                  <a:srgbClr val="330E42"/>
                </a:solidFill>
                <a:latin typeface="Cambria"/>
                <a:cs typeface="Cambria"/>
              </a:rPr>
              <a:t>penalty </a:t>
            </a:r>
            <a:r>
              <a:rPr sz="2100" spc="30" dirty="0">
                <a:solidFill>
                  <a:srgbClr val="330E42"/>
                </a:solidFill>
                <a:latin typeface="Cambria"/>
                <a:cs typeface="Cambria"/>
              </a:rPr>
              <a:t>for </a:t>
            </a:r>
            <a:r>
              <a:rPr sz="2100" spc="85" dirty="0">
                <a:solidFill>
                  <a:srgbClr val="330E42"/>
                </a:solidFill>
                <a:latin typeface="Cambria"/>
                <a:cs typeface="Cambria"/>
              </a:rPr>
              <a:t>a </a:t>
            </a:r>
            <a:r>
              <a:rPr sz="2100" spc="9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100" spc="80" dirty="0">
                <a:solidFill>
                  <a:srgbClr val="330E42"/>
                </a:solidFill>
                <a:latin typeface="Cambria"/>
                <a:cs typeface="Cambria"/>
              </a:rPr>
              <a:t>branch</a:t>
            </a:r>
            <a:r>
              <a:rPr sz="2100" spc="4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100" spc="30" dirty="0">
                <a:solidFill>
                  <a:srgbClr val="330E42"/>
                </a:solidFill>
                <a:latin typeface="Cambria"/>
                <a:cs typeface="Cambria"/>
              </a:rPr>
              <a:t>instruction</a:t>
            </a:r>
            <a:r>
              <a:rPr sz="2100" spc="5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100" spc="125" dirty="0">
                <a:solidFill>
                  <a:srgbClr val="330E42"/>
                </a:solidFill>
                <a:latin typeface="Cambria"/>
                <a:cs typeface="Cambria"/>
              </a:rPr>
              <a:t>because</a:t>
            </a:r>
            <a:r>
              <a:rPr sz="2100" spc="5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100" spc="-25" dirty="0">
                <a:solidFill>
                  <a:srgbClr val="330E42"/>
                </a:solidFill>
                <a:latin typeface="Cambria"/>
                <a:cs typeface="Cambria"/>
              </a:rPr>
              <a:t>it</a:t>
            </a:r>
            <a:r>
              <a:rPr sz="2100" spc="5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100" spc="15" dirty="0">
                <a:solidFill>
                  <a:srgbClr val="330E42"/>
                </a:solidFill>
                <a:latin typeface="Cambria"/>
                <a:cs typeface="Cambria"/>
              </a:rPr>
              <a:t>must</a:t>
            </a:r>
            <a:r>
              <a:rPr sz="2100" spc="6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100" spc="100" dirty="0">
                <a:solidFill>
                  <a:srgbClr val="330E42"/>
                </a:solidFill>
                <a:latin typeface="Cambria"/>
                <a:cs typeface="Cambria"/>
              </a:rPr>
              <a:t>choose </a:t>
            </a:r>
            <a:r>
              <a:rPr sz="2100" spc="-44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100" spc="95" dirty="0">
                <a:solidFill>
                  <a:srgbClr val="330E42"/>
                </a:solidFill>
                <a:latin typeface="Cambria"/>
                <a:cs typeface="Cambria"/>
              </a:rPr>
              <a:t>one</a:t>
            </a:r>
            <a:r>
              <a:rPr sz="2100" spc="6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100" spc="30" dirty="0">
                <a:solidFill>
                  <a:srgbClr val="330E42"/>
                </a:solidFill>
                <a:latin typeface="Cambria"/>
                <a:cs typeface="Cambria"/>
              </a:rPr>
              <a:t>of</a:t>
            </a:r>
            <a:r>
              <a:rPr sz="2100" spc="6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100" spc="-25" dirty="0">
                <a:solidFill>
                  <a:srgbClr val="330E42"/>
                </a:solidFill>
                <a:latin typeface="Cambria"/>
                <a:cs typeface="Cambria"/>
              </a:rPr>
              <a:t>two</a:t>
            </a:r>
            <a:r>
              <a:rPr sz="2100" spc="6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100" spc="30" dirty="0">
                <a:solidFill>
                  <a:srgbClr val="330E42"/>
                </a:solidFill>
                <a:latin typeface="Cambria"/>
                <a:cs typeface="Cambria"/>
              </a:rPr>
              <a:t>instructions</a:t>
            </a:r>
            <a:r>
              <a:rPr sz="2100" spc="5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100" spc="5" dirty="0">
                <a:solidFill>
                  <a:srgbClr val="330E42"/>
                </a:solidFill>
                <a:latin typeface="Cambria"/>
                <a:cs typeface="Cambria"/>
              </a:rPr>
              <a:t>to</a:t>
            </a:r>
            <a:r>
              <a:rPr sz="2100" spc="60" dirty="0">
                <a:solidFill>
                  <a:srgbClr val="330E42"/>
                </a:solidFill>
                <a:latin typeface="Cambria"/>
                <a:cs typeface="Cambria"/>
              </a:rPr>
              <a:t> fetch</a:t>
            </a:r>
            <a:r>
              <a:rPr sz="2100" spc="5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100" spc="60" dirty="0">
                <a:solidFill>
                  <a:srgbClr val="330E42"/>
                </a:solidFill>
                <a:latin typeface="Cambria"/>
                <a:cs typeface="Cambria"/>
              </a:rPr>
              <a:t>next</a:t>
            </a:r>
            <a:r>
              <a:rPr sz="2100" spc="6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100" spc="85" dirty="0">
                <a:solidFill>
                  <a:srgbClr val="330E42"/>
                </a:solidFill>
                <a:latin typeface="Cambria"/>
                <a:cs typeface="Cambria"/>
              </a:rPr>
              <a:t>and </a:t>
            </a:r>
            <a:r>
              <a:rPr sz="2100" spc="9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100" spc="75" dirty="0">
                <a:solidFill>
                  <a:srgbClr val="330E42"/>
                </a:solidFill>
                <a:latin typeface="Cambria"/>
                <a:cs typeface="Cambria"/>
              </a:rPr>
              <a:t>may</a:t>
            </a:r>
            <a:r>
              <a:rPr sz="2100" spc="5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100" spc="90" dirty="0">
                <a:solidFill>
                  <a:srgbClr val="330E42"/>
                </a:solidFill>
                <a:latin typeface="Cambria"/>
                <a:cs typeface="Cambria"/>
              </a:rPr>
              <a:t>make</a:t>
            </a:r>
            <a:r>
              <a:rPr sz="2100" spc="7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100" spc="45" dirty="0">
                <a:solidFill>
                  <a:srgbClr val="330E42"/>
                </a:solidFill>
                <a:latin typeface="Cambria"/>
                <a:cs typeface="Cambria"/>
              </a:rPr>
              <a:t>the</a:t>
            </a:r>
            <a:r>
              <a:rPr sz="2100" spc="6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100" spc="55" dirty="0">
                <a:solidFill>
                  <a:srgbClr val="330E42"/>
                </a:solidFill>
                <a:latin typeface="Cambria"/>
                <a:cs typeface="Cambria"/>
              </a:rPr>
              <a:t>wrong</a:t>
            </a:r>
            <a:r>
              <a:rPr sz="2100" spc="6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100" spc="105" dirty="0">
                <a:solidFill>
                  <a:srgbClr val="330E42"/>
                </a:solidFill>
                <a:latin typeface="Cambria"/>
                <a:cs typeface="Cambria"/>
              </a:rPr>
              <a:t>choice</a:t>
            </a:r>
            <a:endParaRPr sz="21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>
              <a:latin typeface="Cambria"/>
              <a:cs typeface="Cambria"/>
            </a:endParaRPr>
          </a:p>
          <a:p>
            <a:pPr marL="649605" marR="596900">
              <a:lnSpc>
                <a:spcPts val="2220"/>
              </a:lnSpc>
            </a:pPr>
            <a:r>
              <a:rPr sz="2100" spc="155" dirty="0">
                <a:solidFill>
                  <a:srgbClr val="330E42"/>
                </a:solidFill>
                <a:latin typeface="Cambria"/>
                <a:cs typeface="Cambria"/>
              </a:rPr>
              <a:t>A </a:t>
            </a:r>
            <a:r>
              <a:rPr sz="2100" spc="70" dirty="0">
                <a:solidFill>
                  <a:srgbClr val="330E42"/>
                </a:solidFill>
                <a:latin typeface="Cambria"/>
                <a:cs typeface="Cambria"/>
              </a:rPr>
              <a:t>brute-force </a:t>
            </a:r>
            <a:r>
              <a:rPr sz="2100" spc="80" dirty="0">
                <a:solidFill>
                  <a:srgbClr val="330E42"/>
                </a:solidFill>
                <a:latin typeface="Cambria"/>
                <a:cs typeface="Cambria"/>
              </a:rPr>
              <a:t>approach </a:t>
            </a:r>
            <a:r>
              <a:rPr sz="2100" spc="40" dirty="0">
                <a:solidFill>
                  <a:srgbClr val="330E42"/>
                </a:solidFill>
                <a:latin typeface="Cambria"/>
                <a:cs typeface="Cambria"/>
              </a:rPr>
              <a:t>is </a:t>
            </a:r>
            <a:r>
              <a:rPr sz="2100" spc="5" dirty="0">
                <a:solidFill>
                  <a:srgbClr val="330E42"/>
                </a:solidFill>
                <a:latin typeface="Cambria"/>
                <a:cs typeface="Cambria"/>
              </a:rPr>
              <a:t>to </a:t>
            </a:r>
            <a:r>
              <a:rPr sz="2100" spc="70" dirty="0">
                <a:solidFill>
                  <a:srgbClr val="330E42"/>
                </a:solidFill>
                <a:latin typeface="Cambria"/>
                <a:cs typeface="Cambria"/>
              </a:rPr>
              <a:t>replicate </a:t>
            </a:r>
            <a:r>
              <a:rPr sz="2100" spc="45" dirty="0">
                <a:solidFill>
                  <a:srgbClr val="330E42"/>
                </a:solidFill>
                <a:latin typeface="Cambria"/>
                <a:cs typeface="Cambria"/>
              </a:rPr>
              <a:t>the </a:t>
            </a:r>
            <a:r>
              <a:rPr sz="2100" spc="5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100" spc="25" dirty="0">
                <a:solidFill>
                  <a:srgbClr val="330E42"/>
                </a:solidFill>
                <a:latin typeface="Cambria"/>
                <a:cs typeface="Cambria"/>
              </a:rPr>
              <a:t>initial</a:t>
            </a:r>
            <a:r>
              <a:rPr sz="2100" spc="6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100" spc="45" dirty="0">
                <a:solidFill>
                  <a:srgbClr val="330E42"/>
                </a:solidFill>
                <a:latin typeface="Cambria"/>
                <a:cs typeface="Cambria"/>
              </a:rPr>
              <a:t>portions</a:t>
            </a:r>
            <a:r>
              <a:rPr sz="2100" spc="6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100" spc="30" dirty="0">
                <a:solidFill>
                  <a:srgbClr val="330E42"/>
                </a:solidFill>
                <a:latin typeface="Cambria"/>
                <a:cs typeface="Cambria"/>
              </a:rPr>
              <a:t>of</a:t>
            </a:r>
            <a:r>
              <a:rPr sz="2100" spc="6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100" spc="45" dirty="0">
                <a:solidFill>
                  <a:srgbClr val="330E42"/>
                </a:solidFill>
                <a:latin typeface="Cambria"/>
                <a:cs typeface="Cambria"/>
              </a:rPr>
              <a:t>the</a:t>
            </a:r>
            <a:r>
              <a:rPr sz="2100" spc="5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100" spc="90" dirty="0">
                <a:solidFill>
                  <a:srgbClr val="330E42"/>
                </a:solidFill>
                <a:latin typeface="Cambria"/>
                <a:cs typeface="Cambria"/>
              </a:rPr>
              <a:t>pipeline</a:t>
            </a:r>
            <a:r>
              <a:rPr sz="2100" spc="8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100" spc="85" dirty="0">
                <a:solidFill>
                  <a:srgbClr val="330E42"/>
                </a:solidFill>
                <a:latin typeface="Cambria"/>
                <a:cs typeface="Cambria"/>
              </a:rPr>
              <a:t>and</a:t>
            </a:r>
            <a:r>
              <a:rPr sz="2100" spc="6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100" spc="30" dirty="0">
                <a:solidFill>
                  <a:srgbClr val="330E42"/>
                </a:solidFill>
                <a:latin typeface="Cambria"/>
                <a:cs typeface="Cambria"/>
              </a:rPr>
              <a:t>allow</a:t>
            </a:r>
            <a:r>
              <a:rPr sz="2100" spc="7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100" spc="45" dirty="0">
                <a:solidFill>
                  <a:srgbClr val="330E42"/>
                </a:solidFill>
                <a:latin typeface="Cambria"/>
                <a:cs typeface="Cambria"/>
              </a:rPr>
              <a:t>the </a:t>
            </a:r>
            <a:r>
              <a:rPr sz="2100" spc="-45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100" spc="90" dirty="0">
                <a:solidFill>
                  <a:srgbClr val="330E42"/>
                </a:solidFill>
                <a:latin typeface="Cambria"/>
                <a:cs typeface="Cambria"/>
              </a:rPr>
              <a:t>pipeline </a:t>
            </a:r>
            <a:r>
              <a:rPr sz="2100" spc="5" dirty="0">
                <a:solidFill>
                  <a:srgbClr val="330E42"/>
                </a:solidFill>
                <a:latin typeface="Cambria"/>
                <a:cs typeface="Cambria"/>
              </a:rPr>
              <a:t>to </a:t>
            </a:r>
            <a:r>
              <a:rPr sz="2100" spc="60" dirty="0">
                <a:solidFill>
                  <a:srgbClr val="330E42"/>
                </a:solidFill>
                <a:latin typeface="Cambria"/>
                <a:cs typeface="Cambria"/>
              </a:rPr>
              <a:t>fetch </a:t>
            </a:r>
            <a:r>
              <a:rPr sz="2100" spc="65" dirty="0">
                <a:solidFill>
                  <a:srgbClr val="330E42"/>
                </a:solidFill>
                <a:latin typeface="Cambria"/>
                <a:cs typeface="Cambria"/>
              </a:rPr>
              <a:t>both </a:t>
            </a:r>
            <a:r>
              <a:rPr sz="2100" spc="40" dirty="0">
                <a:solidFill>
                  <a:srgbClr val="330E42"/>
                </a:solidFill>
                <a:latin typeface="Cambria"/>
                <a:cs typeface="Cambria"/>
              </a:rPr>
              <a:t>instructions, </a:t>
            </a:r>
            <a:r>
              <a:rPr sz="2100" spc="90" dirty="0">
                <a:solidFill>
                  <a:srgbClr val="330E42"/>
                </a:solidFill>
                <a:latin typeface="Cambria"/>
                <a:cs typeface="Cambria"/>
              </a:rPr>
              <a:t>making </a:t>
            </a:r>
            <a:r>
              <a:rPr sz="2100" spc="9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100" spc="85" dirty="0">
                <a:solidFill>
                  <a:srgbClr val="330E42"/>
                </a:solidFill>
                <a:latin typeface="Cambria"/>
                <a:cs typeface="Cambria"/>
              </a:rPr>
              <a:t>use</a:t>
            </a:r>
            <a:r>
              <a:rPr sz="2100" spc="5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100" spc="30" dirty="0">
                <a:solidFill>
                  <a:srgbClr val="330E42"/>
                </a:solidFill>
                <a:latin typeface="Cambria"/>
                <a:cs typeface="Cambria"/>
              </a:rPr>
              <a:t>of</a:t>
            </a:r>
            <a:r>
              <a:rPr sz="2100" spc="6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100" spc="-25" dirty="0">
                <a:solidFill>
                  <a:srgbClr val="330E42"/>
                </a:solidFill>
                <a:latin typeface="Cambria"/>
                <a:cs typeface="Cambria"/>
              </a:rPr>
              <a:t>two</a:t>
            </a:r>
            <a:r>
              <a:rPr sz="2100" spc="6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100" spc="35" dirty="0">
                <a:solidFill>
                  <a:srgbClr val="330E42"/>
                </a:solidFill>
                <a:latin typeface="Cambria"/>
                <a:cs typeface="Cambria"/>
              </a:rPr>
              <a:t>streams</a:t>
            </a:r>
            <a:endParaRPr sz="21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400">
              <a:latin typeface="Cambria"/>
              <a:cs typeface="Cambria"/>
            </a:endParaRPr>
          </a:p>
          <a:p>
            <a:pPr marL="1287145">
              <a:lnSpc>
                <a:spcPct val="100000"/>
              </a:lnSpc>
              <a:spcBef>
                <a:spcPts val="1614"/>
              </a:spcBef>
            </a:pPr>
            <a:r>
              <a:rPr sz="2100" spc="80" dirty="0">
                <a:solidFill>
                  <a:srgbClr val="330E42"/>
                </a:solidFill>
                <a:latin typeface="Cambria"/>
                <a:cs typeface="Cambria"/>
              </a:rPr>
              <a:t>Drawbacks:</a:t>
            </a:r>
            <a:endParaRPr sz="2100">
              <a:latin typeface="Cambria"/>
              <a:cs typeface="Cambria"/>
            </a:endParaRPr>
          </a:p>
          <a:p>
            <a:pPr marL="1459230" indent="-172720">
              <a:lnSpc>
                <a:spcPts val="1805"/>
              </a:lnSpc>
              <a:spcBef>
                <a:spcPts val="645"/>
              </a:spcBef>
              <a:buFont typeface="Trebuchet MS"/>
              <a:buChar char="•"/>
              <a:tabLst>
                <a:tab pos="1459865" algn="l"/>
              </a:tabLst>
            </a:pPr>
            <a:r>
              <a:rPr sz="1600" spc="30" dirty="0">
                <a:solidFill>
                  <a:srgbClr val="330E42"/>
                </a:solidFill>
                <a:latin typeface="Cambria"/>
                <a:cs typeface="Cambria"/>
              </a:rPr>
              <a:t>With</a:t>
            </a:r>
            <a:r>
              <a:rPr sz="1600" spc="5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1600" spc="35" dirty="0">
                <a:solidFill>
                  <a:srgbClr val="330E42"/>
                </a:solidFill>
                <a:latin typeface="Cambria"/>
                <a:cs typeface="Cambria"/>
              </a:rPr>
              <a:t>multiple</a:t>
            </a:r>
            <a:r>
              <a:rPr sz="1600" spc="65" dirty="0">
                <a:solidFill>
                  <a:srgbClr val="330E42"/>
                </a:solidFill>
                <a:latin typeface="Cambria"/>
                <a:cs typeface="Cambria"/>
              </a:rPr>
              <a:t> pipelines</a:t>
            </a:r>
            <a:r>
              <a:rPr sz="1600" spc="7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1600" spc="25" dirty="0">
                <a:solidFill>
                  <a:srgbClr val="330E42"/>
                </a:solidFill>
                <a:latin typeface="Cambria"/>
                <a:cs typeface="Cambria"/>
              </a:rPr>
              <a:t>there</a:t>
            </a:r>
            <a:r>
              <a:rPr sz="1600" spc="8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1600" spc="35" dirty="0">
                <a:solidFill>
                  <a:srgbClr val="330E42"/>
                </a:solidFill>
                <a:latin typeface="Cambria"/>
                <a:cs typeface="Cambria"/>
              </a:rPr>
              <a:t>are</a:t>
            </a:r>
            <a:r>
              <a:rPr sz="1600" spc="5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1600" spc="30" dirty="0">
                <a:solidFill>
                  <a:srgbClr val="330E42"/>
                </a:solidFill>
                <a:latin typeface="Cambria"/>
                <a:cs typeface="Cambria"/>
              </a:rPr>
              <a:t>contention</a:t>
            </a:r>
            <a:r>
              <a:rPr sz="1600" spc="9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1600" spc="70" dirty="0">
                <a:solidFill>
                  <a:srgbClr val="330E42"/>
                </a:solidFill>
                <a:latin typeface="Cambria"/>
                <a:cs typeface="Cambria"/>
              </a:rPr>
              <a:t>delays</a:t>
            </a:r>
            <a:r>
              <a:rPr sz="1600" spc="5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1600" spc="25" dirty="0">
                <a:solidFill>
                  <a:srgbClr val="330E42"/>
                </a:solidFill>
                <a:latin typeface="Cambria"/>
                <a:cs typeface="Cambria"/>
              </a:rPr>
              <a:t>for</a:t>
            </a:r>
            <a:endParaRPr sz="1600">
              <a:latin typeface="Cambria"/>
              <a:cs typeface="Cambria"/>
            </a:endParaRPr>
          </a:p>
          <a:p>
            <a:pPr marL="1459230">
              <a:lnSpc>
                <a:spcPts val="1805"/>
              </a:lnSpc>
            </a:pPr>
            <a:r>
              <a:rPr sz="1600" spc="85" dirty="0">
                <a:solidFill>
                  <a:srgbClr val="330E42"/>
                </a:solidFill>
                <a:latin typeface="Cambria"/>
                <a:cs typeface="Cambria"/>
              </a:rPr>
              <a:t>access</a:t>
            </a:r>
            <a:r>
              <a:rPr sz="1600" spc="6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330E42"/>
                </a:solidFill>
                <a:latin typeface="Cambria"/>
                <a:cs typeface="Cambria"/>
              </a:rPr>
              <a:t>to</a:t>
            </a:r>
            <a:r>
              <a:rPr sz="1600" spc="4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1600" spc="35" dirty="0">
                <a:solidFill>
                  <a:srgbClr val="330E42"/>
                </a:solidFill>
                <a:latin typeface="Cambria"/>
                <a:cs typeface="Cambria"/>
              </a:rPr>
              <a:t>the</a:t>
            </a:r>
            <a:r>
              <a:rPr sz="1600" spc="4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1600" spc="40" dirty="0">
                <a:solidFill>
                  <a:srgbClr val="330E42"/>
                </a:solidFill>
                <a:latin typeface="Cambria"/>
                <a:cs typeface="Cambria"/>
              </a:rPr>
              <a:t>registers</a:t>
            </a:r>
            <a:r>
              <a:rPr sz="1600" spc="7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1600" spc="65" dirty="0">
                <a:solidFill>
                  <a:srgbClr val="330E42"/>
                </a:solidFill>
                <a:latin typeface="Cambria"/>
                <a:cs typeface="Cambria"/>
              </a:rPr>
              <a:t>and</a:t>
            </a:r>
            <a:r>
              <a:rPr sz="1600" spc="5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330E42"/>
                </a:solidFill>
                <a:latin typeface="Cambria"/>
                <a:cs typeface="Cambria"/>
              </a:rPr>
              <a:t>to</a:t>
            </a:r>
            <a:r>
              <a:rPr sz="1600" spc="4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1600" spc="65" dirty="0">
                <a:solidFill>
                  <a:srgbClr val="330E42"/>
                </a:solidFill>
                <a:latin typeface="Cambria"/>
                <a:cs typeface="Cambria"/>
              </a:rPr>
              <a:t>memory</a:t>
            </a:r>
            <a:endParaRPr sz="1600">
              <a:latin typeface="Cambria"/>
              <a:cs typeface="Cambria"/>
            </a:endParaRPr>
          </a:p>
          <a:p>
            <a:pPr marL="1459230" marR="111760" indent="-172720">
              <a:lnSpc>
                <a:spcPts val="1689"/>
              </a:lnSpc>
              <a:spcBef>
                <a:spcPts val="309"/>
              </a:spcBef>
              <a:buFont typeface="Trebuchet MS"/>
              <a:buChar char="•"/>
              <a:tabLst>
                <a:tab pos="1459865" algn="l"/>
              </a:tabLst>
            </a:pPr>
            <a:r>
              <a:rPr sz="1600" spc="45" dirty="0">
                <a:solidFill>
                  <a:srgbClr val="330E42"/>
                </a:solidFill>
                <a:latin typeface="Cambria"/>
                <a:cs typeface="Cambria"/>
              </a:rPr>
              <a:t>Additional</a:t>
            </a:r>
            <a:r>
              <a:rPr sz="1600" spc="60" dirty="0">
                <a:solidFill>
                  <a:srgbClr val="330E42"/>
                </a:solidFill>
                <a:latin typeface="Cambria"/>
                <a:cs typeface="Cambria"/>
              </a:rPr>
              <a:t> branch</a:t>
            </a:r>
            <a:r>
              <a:rPr sz="1600" spc="5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1600" spc="20" dirty="0">
                <a:solidFill>
                  <a:srgbClr val="330E42"/>
                </a:solidFill>
                <a:latin typeface="Cambria"/>
                <a:cs typeface="Cambria"/>
              </a:rPr>
              <a:t>instructions</a:t>
            </a:r>
            <a:r>
              <a:rPr sz="1600" spc="9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1600" spc="55" dirty="0">
                <a:solidFill>
                  <a:srgbClr val="330E42"/>
                </a:solidFill>
                <a:latin typeface="Cambria"/>
                <a:cs typeface="Cambria"/>
              </a:rPr>
              <a:t>may</a:t>
            </a:r>
            <a:r>
              <a:rPr sz="1600" spc="5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1600" spc="40" dirty="0">
                <a:solidFill>
                  <a:srgbClr val="330E42"/>
                </a:solidFill>
                <a:latin typeface="Cambria"/>
                <a:cs typeface="Cambria"/>
              </a:rPr>
              <a:t>enter</a:t>
            </a:r>
            <a:r>
              <a:rPr sz="1600" spc="5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1600" spc="35" dirty="0">
                <a:solidFill>
                  <a:srgbClr val="330E42"/>
                </a:solidFill>
                <a:latin typeface="Cambria"/>
                <a:cs typeface="Cambria"/>
              </a:rPr>
              <a:t>the</a:t>
            </a:r>
            <a:r>
              <a:rPr sz="1600" spc="4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1600" spc="70" dirty="0">
                <a:solidFill>
                  <a:srgbClr val="330E42"/>
                </a:solidFill>
                <a:latin typeface="Cambria"/>
                <a:cs typeface="Cambria"/>
              </a:rPr>
              <a:t>pipeline </a:t>
            </a:r>
            <a:r>
              <a:rPr sz="1600" spc="-34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1600" spc="65" dirty="0">
                <a:solidFill>
                  <a:srgbClr val="330E42"/>
                </a:solidFill>
                <a:latin typeface="Cambria"/>
                <a:cs typeface="Cambria"/>
              </a:rPr>
              <a:t>before</a:t>
            </a:r>
            <a:r>
              <a:rPr sz="1600" spc="5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1600" spc="35" dirty="0">
                <a:solidFill>
                  <a:srgbClr val="330E42"/>
                </a:solidFill>
                <a:latin typeface="Cambria"/>
                <a:cs typeface="Cambria"/>
              </a:rPr>
              <a:t>the</a:t>
            </a:r>
            <a:r>
              <a:rPr sz="1600" spc="55" dirty="0">
                <a:solidFill>
                  <a:srgbClr val="330E42"/>
                </a:solidFill>
                <a:latin typeface="Cambria"/>
                <a:cs typeface="Cambria"/>
              </a:rPr>
              <a:t> original </a:t>
            </a:r>
            <a:r>
              <a:rPr sz="1600" spc="60" dirty="0">
                <a:solidFill>
                  <a:srgbClr val="330E42"/>
                </a:solidFill>
                <a:latin typeface="Cambria"/>
                <a:cs typeface="Cambria"/>
              </a:rPr>
              <a:t>branch </a:t>
            </a:r>
            <a:r>
              <a:rPr sz="1600" spc="65" dirty="0">
                <a:solidFill>
                  <a:srgbClr val="330E42"/>
                </a:solidFill>
                <a:latin typeface="Cambria"/>
                <a:cs typeface="Cambria"/>
              </a:rPr>
              <a:t>decision</a:t>
            </a:r>
            <a:r>
              <a:rPr sz="1600" spc="6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1600" spc="30" dirty="0">
                <a:solidFill>
                  <a:srgbClr val="330E42"/>
                </a:solidFill>
                <a:latin typeface="Cambria"/>
                <a:cs typeface="Cambria"/>
              </a:rPr>
              <a:t>is</a:t>
            </a:r>
            <a:r>
              <a:rPr sz="1600" spc="4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1600" spc="50" dirty="0">
                <a:solidFill>
                  <a:srgbClr val="330E42"/>
                </a:solidFill>
                <a:latin typeface="Cambria"/>
                <a:cs typeface="Cambria"/>
              </a:rPr>
              <a:t>resolved</a:t>
            </a:r>
            <a:endParaRPr sz="1600">
              <a:latin typeface="Cambria"/>
              <a:cs typeface="Cambri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207252" y="2368295"/>
            <a:ext cx="1658620" cy="2821305"/>
            <a:chOff x="6207252" y="2368295"/>
            <a:chExt cx="1658620" cy="2821305"/>
          </a:xfrm>
        </p:grpSpPr>
        <p:sp>
          <p:nvSpPr>
            <p:cNvPr id="16" name="object 16"/>
            <p:cNvSpPr/>
            <p:nvPr/>
          </p:nvSpPr>
          <p:spPr>
            <a:xfrm>
              <a:off x="6213348" y="2374391"/>
              <a:ext cx="1009015" cy="1009015"/>
            </a:xfrm>
            <a:custGeom>
              <a:avLst/>
              <a:gdLst/>
              <a:ahLst/>
              <a:cxnLst/>
              <a:rect l="l" t="t" r="r" b="b"/>
              <a:pathLst>
                <a:path w="1009015" h="1009014">
                  <a:moveTo>
                    <a:pt x="781938" y="0"/>
                  </a:moveTo>
                  <a:lnTo>
                    <a:pt x="226949" y="0"/>
                  </a:lnTo>
                  <a:lnTo>
                    <a:pt x="226949" y="554863"/>
                  </a:lnTo>
                  <a:lnTo>
                    <a:pt x="0" y="554863"/>
                  </a:lnTo>
                  <a:lnTo>
                    <a:pt x="504444" y="1008888"/>
                  </a:lnTo>
                  <a:lnTo>
                    <a:pt x="1008887" y="554863"/>
                  </a:lnTo>
                  <a:lnTo>
                    <a:pt x="781938" y="554863"/>
                  </a:lnTo>
                  <a:lnTo>
                    <a:pt x="781938" y="0"/>
                  </a:lnTo>
                  <a:close/>
                </a:path>
              </a:pathLst>
            </a:custGeom>
            <a:solidFill>
              <a:srgbClr val="D2D2DE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213348" y="2374391"/>
              <a:ext cx="1009015" cy="1009015"/>
            </a:xfrm>
            <a:custGeom>
              <a:avLst/>
              <a:gdLst/>
              <a:ahLst/>
              <a:cxnLst/>
              <a:rect l="l" t="t" r="r" b="b"/>
              <a:pathLst>
                <a:path w="1009015" h="1009014">
                  <a:moveTo>
                    <a:pt x="0" y="554863"/>
                  </a:moveTo>
                  <a:lnTo>
                    <a:pt x="226949" y="554863"/>
                  </a:lnTo>
                  <a:lnTo>
                    <a:pt x="226949" y="0"/>
                  </a:lnTo>
                  <a:lnTo>
                    <a:pt x="781938" y="0"/>
                  </a:lnTo>
                  <a:lnTo>
                    <a:pt x="781938" y="554863"/>
                  </a:lnTo>
                  <a:lnTo>
                    <a:pt x="1008887" y="554863"/>
                  </a:lnTo>
                  <a:lnTo>
                    <a:pt x="504444" y="1008888"/>
                  </a:lnTo>
                  <a:lnTo>
                    <a:pt x="0" y="554863"/>
                  </a:lnTo>
                  <a:close/>
                </a:path>
              </a:pathLst>
            </a:custGeom>
            <a:ln w="12192">
              <a:solidFill>
                <a:srgbClr val="4D4D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850380" y="4174235"/>
              <a:ext cx="1009015" cy="1009015"/>
            </a:xfrm>
            <a:custGeom>
              <a:avLst/>
              <a:gdLst/>
              <a:ahLst/>
              <a:cxnLst/>
              <a:rect l="l" t="t" r="r" b="b"/>
              <a:pathLst>
                <a:path w="1009015" h="1009014">
                  <a:moveTo>
                    <a:pt x="781939" y="0"/>
                  </a:moveTo>
                  <a:lnTo>
                    <a:pt x="226949" y="0"/>
                  </a:lnTo>
                  <a:lnTo>
                    <a:pt x="226949" y="554863"/>
                  </a:lnTo>
                  <a:lnTo>
                    <a:pt x="0" y="554863"/>
                  </a:lnTo>
                  <a:lnTo>
                    <a:pt x="504444" y="1008888"/>
                  </a:lnTo>
                  <a:lnTo>
                    <a:pt x="1008888" y="554863"/>
                  </a:lnTo>
                  <a:lnTo>
                    <a:pt x="781939" y="554863"/>
                  </a:lnTo>
                  <a:lnTo>
                    <a:pt x="781939" y="0"/>
                  </a:lnTo>
                  <a:close/>
                </a:path>
              </a:pathLst>
            </a:custGeom>
            <a:solidFill>
              <a:srgbClr val="DEDE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850380" y="4174235"/>
              <a:ext cx="1009015" cy="1009015"/>
            </a:xfrm>
            <a:custGeom>
              <a:avLst/>
              <a:gdLst/>
              <a:ahLst/>
              <a:cxnLst/>
              <a:rect l="l" t="t" r="r" b="b"/>
              <a:pathLst>
                <a:path w="1009015" h="1009014">
                  <a:moveTo>
                    <a:pt x="0" y="554863"/>
                  </a:moveTo>
                  <a:lnTo>
                    <a:pt x="226949" y="554863"/>
                  </a:lnTo>
                  <a:lnTo>
                    <a:pt x="226949" y="0"/>
                  </a:lnTo>
                  <a:lnTo>
                    <a:pt x="781939" y="0"/>
                  </a:lnTo>
                  <a:lnTo>
                    <a:pt x="781939" y="554863"/>
                  </a:lnTo>
                  <a:lnTo>
                    <a:pt x="1008888" y="554863"/>
                  </a:lnTo>
                  <a:lnTo>
                    <a:pt x="504444" y="1008888"/>
                  </a:lnTo>
                  <a:lnTo>
                    <a:pt x="0" y="554863"/>
                  </a:lnTo>
                  <a:close/>
                </a:path>
              </a:pathLst>
            </a:custGeom>
            <a:ln w="12192">
              <a:solidFill>
                <a:srgbClr val="4D4D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03135" y="228600"/>
            <a:ext cx="2057400" cy="2039620"/>
          </a:xfrm>
          <a:custGeom>
            <a:avLst/>
            <a:gdLst/>
            <a:ahLst/>
            <a:cxnLst/>
            <a:rect l="l" t="t" r="r" b="b"/>
            <a:pathLst>
              <a:path w="2057400" h="2039620">
                <a:moveTo>
                  <a:pt x="2057400" y="0"/>
                </a:moveTo>
                <a:lnTo>
                  <a:pt x="0" y="0"/>
                </a:lnTo>
                <a:lnTo>
                  <a:pt x="0" y="2039112"/>
                </a:lnTo>
                <a:lnTo>
                  <a:pt x="2057400" y="2039112"/>
                </a:lnTo>
                <a:lnTo>
                  <a:pt x="2057400" y="0"/>
                </a:lnTo>
                <a:close/>
              </a:path>
            </a:pathLst>
          </a:custGeom>
          <a:solidFill>
            <a:srgbClr val="999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03135" y="2377439"/>
            <a:ext cx="2057400" cy="2039620"/>
          </a:xfrm>
          <a:custGeom>
            <a:avLst/>
            <a:gdLst/>
            <a:ahLst/>
            <a:cxnLst/>
            <a:rect l="l" t="t" r="r" b="b"/>
            <a:pathLst>
              <a:path w="2057400" h="2039620">
                <a:moveTo>
                  <a:pt x="2057400" y="0"/>
                </a:moveTo>
                <a:lnTo>
                  <a:pt x="0" y="0"/>
                </a:lnTo>
                <a:lnTo>
                  <a:pt x="0" y="2039112"/>
                </a:lnTo>
                <a:lnTo>
                  <a:pt x="2057400" y="2039112"/>
                </a:lnTo>
                <a:lnTo>
                  <a:pt x="2057400" y="0"/>
                </a:lnTo>
                <a:close/>
              </a:path>
            </a:pathLst>
          </a:custGeom>
          <a:solidFill>
            <a:srgbClr val="66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7355" y="4656369"/>
            <a:ext cx="173990" cy="337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20"/>
              </a:lnSpc>
            </a:pPr>
            <a:r>
              <a:rPr sz="2400" b="1" dirty="0">
                <a:solidFill>
                  <a:srgbClr val="B86FB8"/>
                </a:solidFill>
                <a:latin typeface="Times New Roman"/>
                <a:cs typeface="Times New Roman"/>
              </a:rPr>
              <a:t>+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9163" y="785773"/>
            <a:ext cx="3436109" cy="33271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2625" y="673100"/>
            <a:ext cx="345122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0" spc="60" dirty="0">
                <a:solidFill>
                  <a:srgbClr val="FF0000"/>
                </a:solidFill>
                <a:latin typeface="Cambria"/>
                <a:cs typeface="Cambria"/>
              </a:rPr>
              <a:t>Prefetch </a:t>
            </a:r>
            <a:r>
              <a:rPr sz="2600" b="0" spc="50" dirty="0">
                <a:solidFill>
                  <a:srgbClr val="FF0000"/>
                </a:solidFill>
                <a:latin typeface="Cambria"/>
                <a:cs typeface="Cambria"/>
              </a:rPr>
              <a:t>Branch</a:t>
            </a:r>
            <a:r>
              <a:rPr sz="2600" b="0" spc="-8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b="0" spc="50" dirty="0">
                <a:solidFill>
                  <a:srgbClr val="FF0000"/>
                </a:solidFill>
                <a:latin typeface="Cambria"/>
                <a:cs typeface="Cambria"/>
              </a:rPr>
              <a:t>Target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3625" y="1470787"/>
            <a:ext cx="5521325" cy="3227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080" indent="-228600" algn="just">
              <a:lnSpc>
                <a:spcPct val="100000"/>
              </a:lnSpc>
              <a:spcBef>
                <a:spcPts val="10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100" dirty="0">
                <a:solidFill>
                  <a:srgbClr val="006FC0"/>
                </a:solidFill>
                <a:latin typeface="Cambria"/>
                <a:cs typeface="Cambria"/>
              </a:rPr>
              <a:t>Wh</a:t>
            </a:r>
            <a:r>
              <a:rPr sz="2000" spc="90" dirty="0">
                <a:solidFill>
                  <a:srgbClr val="006FC0"/>
                </a:solidFill>
                <a:latin typeface="Cambria"/>
                <a:cs typeface="Cambria"/>
              </a:rPr>
              <a:t>e</a:t>
            </a:r>
            <a:r>
              <a:rPr sz="2000" spc="105" dirty="0">
                <a:solidFill>
                  <a:srgbClr val="006FC0"/>
                </a:solidFill>
                <a:latin typeface="Cambria"/>
                <a:cs typeface="Cambria"/>
              </a:rPr>
              <a:t>n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a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condition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a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l </a:t>
            </a:r>
            <a:r>
              <a:rPr sz="2000" spc="114" dirty="0">
                <a:solidFill>
                  <a:srgbClr val="006FC0"/>
                </a:solidFill>
                <a:latin typeface="Cambria"/>
                <a:cs typeface="Cambria"/>
              </a:rPr>
              <a:t>b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r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a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n</a:t>
            </a:r>
            <a:r>
              <a:rPr sz="2000" spc="100" dirty="0">
                <a:solidFill>
                  <a:srgbClr val="006FC0"/>
                </a:solidFill>
                <a:latin typeface="Cambria"/>
                <a:cs typeface="Cambria"/>
              </a:rPr>
              <a:t>ch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is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-90" dirty="0">
                <a:solidFill>
                  <a:srgbClr val="006FC0"/>
                </a:solidFill>
                <a:latin typeface="Cambria"/>
                <a:cs typeface="Cambria"/>
              </a:rPr>
              <a:t>r</a:t>
            </a:r>
            <a:r>
              <a:rPr sz="2000" spc="125" dirty="0">
                <a:solidFill>
                  <a:srgbClr val="006FC0"/>
                </a:solidFill>
                <a:latin typeface="Cambria"/>
                <a:cs typeface="Cambria"/>
              </a:rPr>
              <a:t>ec</a:t>
            </a:r>
            <a:r>
              <a:rPr sz="2000" spc="155" dirty="0">
                <a:solidFill>
                  <a:srgbClr val="006FC0"/>
                </a:solidFill>
                <a:latin typeface="Cambria"/>
                <a:cs typeface="Cambria"/>
              </a:rPr>
              <a:t>o</a:t>
            </a:r>
            <a:r>
              <a:rPr sz="2000" spc="75" dirty="0">
                <a:solidFill>
                  <a:srgbClr val="006FC0"/>
                </a:solidFill>
                <a:latin typeface="Cambria"/>
                <a:cs typeface="Cambria"/>
              </a:rPr>
              <a:t>gni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z</a:t>
            </a:r>
            <a:r>
              <a:rPr sz="2000" spc="200" dirty="0">
                <a:solidFill>
                  <a:srgbClr val="006FC0"/>
                </a:solidFill>
                <a:latin typeface="Cambria"/>
                <a:cs typeface="Cambria"/>
              </a:rPr>
              <a:t>ed</a:t>
            </a:r>
            <a:r>
              <a:rPr sz="2000" spc="80" dirty="0">
                <a:solidFill>
                  <a:srgbClr val="006FC0"/>
                </a:solidFill>
                <a:latin typeface="Cambria"/>
                <a:cs typeface="Cambria"/>
              </a:rPr>
              <a:t>,</a:t>
            </a:r>
            <a:r>
              <a:rPr sz="2000" spc="-114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the 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target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of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006FC0"/>
                </a:solidFill>
                <a:latin typeface="Cambria"/>
                <a:cs typeface="Cambria"/>
              </a:rPr>
              <a:t>branch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is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006FC0"/>
                </a:solidFill>
                <a:latin typeface="Cambria"/>
                <a:cs typeface="Cambria"/>
              </a:rPr>
              <a:t>prefetched,</a:t>
            </a:r>
            <a:r>
              <a:rPr sz="2000" spc="-114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in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addition </a:t>
            </a:r>
            <a:r>
              <a:rPr sz="2000" spc="-42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" dirty="0">
                <a:solidFill>
                  <a:srgbClr val="006FC0"/>
                </a:solidFill>
                <a:latin typeface="Cambria"/>
                <a:cs typeface="Cambria"/>
              </a:rPr>
              <a:t>to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instruction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following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the </a:t>
            </a:r>
            <a:r>
              <a:rPr sz="2000" spc="80" dirty="0">
                <a:solidFill>
                  <a:srgbClr val="006FC0"/>
                </a:solidFill>
                <a:latin typeface="Cambria"/>
                <a:cs typeface="Cambria"/>
              </a:rPr>
              <a:t>branch</a:t>
            </a:r>
            <a:endParaRPr sz="2000">
              <a:latin typeface="Cambria"/>
              <a:cs typeface="Cambria"/>
            </a:endParaRPr>
          </a:p>
          <a:p>
            <a:pPr marL="241300" marR="1047115" indent="-228600">
              <a:lnSpc>
                <a:spcPct val="100000"/>
              </a:lnSpc>
              <a:spcBef>
                <a:spcPts val="200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Target is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then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saved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0" dirty="0">
                <a:solidFill>
                  <a:srgbClr val="006FC0"/>
                </a:solidFill>
                <a:latin typeface="Cambria"/>
                <a:cs typeface="Cambria"/>
              </a:rPr>
              <a:t>until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006FC0"/>
                </a:solidFill>
                <a:latin typeface="Cambria"/>
                <a:cs typeface="Cambria"/>
              </a:rPr>
              <a:t>branch </a:t>
            </a:r>
            <a:r>
              <a:rPr sz="2000" spc="-42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instruction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is </a:t>
            </a:r>
            <a:r>
              <a:rPr sz="2000" spc="95" dirty="0">
                <a:solidFill>
                  <a:srgbClr val="006FC0"/>
                </a:solidFill>
                <a:latin typeface="Cambria"/>
                <a:cs typeface="Cambria"/>
              </a:rPr>
              <a:t>executed</a:t>
            </a:r>
            <a:endParaRPr sz="20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989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-25" dirty="0">
                <a:solidFill>
                  <a:srgbClr val="006FC0"/>
                </a:solidFill>
                <a:latin typeface="Cambria"/>
                <a:cs typeface="Cambria"/>
              </a:rPr>
              <a:t>If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006FC0"/>
                </a:solidFill>
                <a:latin typeface="Cambria"/>
                <a:cs typeface="Cambria"/>
              </a:rPr>
              <a:t>branch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is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taken,</a:t>
            </a:r>
            <a:r>
              <a:rPr sz="2000" spc="-114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target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has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already</a:t>
            </a:r>
            <a:endParaRPr sz="2000">
              <a:latin typeface="Cambria"/>
              <a:cs typeface="Cambria"/>
            </a:endParaRPr>
          </a:p>
          <a:p>
            <a:pPr marL="241300">
              <a:lnSpc>
                <a:spcPct val="100000"/>
              </a:lnSpc>
            </a:pPr>
            <a:r>
              <a:rPr sz="2000" spc="145" dirty="0">
                <a:solidFill>
                  <a:srgbClr val="006FC0"/>
                </a:solidFill>
                <a:latin typeface="Cambria"/>
                <a:cs typeface="Cambria"/>
              </a:rPr>
              <a:t>been</a:t>
            </a:r>
            <a:r>
              <a:rPr sz="2000" spc="2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006FC0"/>
                </a:solidFill>
                <a:latin typeface="Cambria"/>
                <a:cs typeface="Cambria"/>
              </a:rPr>
              <a:t>prefetched</a:t>
            </a:r>
            <a:endParaRPr sz="20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200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10" dirty="0">
                <a:solidFill>
                  <a:srgbClr val="006FC0"/>
                </a:solidFill>
                <a:latin typeface="Cambria"/>
                <a:cs typeface="Cambria"/>
              </a:rPr>
              <a:t>IBM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-35" dirty="0">
                <a:solidFill>
                  <a:srgbClr val="006FC0"/>
                </a:solidFill>
                <a:latin typeface="Cambria"/>
                <a:cs typeface="Cambria"/>
              </a:rPr>
              <a:t>360/91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uses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5" dirty="0">
                <a:solidFill>
                  <a:srgbClr val="006FC0"/>
                </a:solidFill>
                <a:latin typeface="Cambria"/>
                <a:cs typeface="Cambria"/>
              </a:rPr>
              <a:t>this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006FC0"/>
                </a:solidFill>
                <a:latin typeface="Cambria"/>
                <a:cs typeface="Cambria"/>
              </a:rPr>
              <a:t>approach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5552" y="4690871"/>
            <a:ext cx="384175" cy="414655"/>
          </a:xfrm>
          <a:custGeom>
            <a:avLst/>
            <a:gdLst/>
            <a:ahLst/>
            <a:cxnLst/>
            <a:rect l="l" t="t" r="r" b="b"/>
            <a:pathLst>
              <a:path w="384175" h="414654">
                <a:moveTo>
                  <a:pt x="384048" y="0"/>
                </a:moveTo>
                <a:lnTo>
                  <a:pt x="0" y="0"/>
                </a:lnTo>
                <a:lnTo>
                  <a:pt x="0" y="414527"/>
                </a:lnTo>
                <a:lnTo>
                  <a:pt x="384048" y="414527"/>
                </a:lnTo>
                <a:lnTo>
                  <a:pt x="3840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74793" y="2787526"/>
            <a:ext cx="1525427" cy="148040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71654" y="259870"/>
            <a:ext cx="1525426" cy="1480406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2523"/>
            <a:ext cx="3019805" cy="10096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7713" y="500583"/>
            <a:ext cx="28384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5400" baseline="36265" dirty="0">
                <a:solidFill>
                  <a:srgbClr val="B86FB8"/>
                </a:solidFill>
              </a:rPr>
              <a:t>+</a:t>
            </a:r>
            <a:r>
              <a:rPr sz="5400" spc="-157" baseline="36265" dirty="0">
                <a:solidFill>
                  <a:srgbClr val="B86FB8"/>
                </a:solidFill>
              </a:rPr>
              <a:t> </a:t>
            </a:r>
            <a:r>
              <a:rPr sz="3600" b="0" spc="120" dirty="0">
                <a:solidFill>
                  <a:srgbClr val="FF0000"/>
                </a:solidFill>
                <a:latin typeface="Cambria"/>
                <a:cs typeface="Cambria"/>
              </a:rPr>
              <a:t>Loop</a:t>
            </a:r>
            <a:r>
              <a:rPr sz="3600" b="0" spc="7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b="0" spc="45" dirty="0">
                <a:solidFill>
                  <a:srgbClr val="FF0000"/>
                </a:solidFill>
                <a:latin typeface="Cambria"/>
                <a:cs typeface="Cambria"/>
              </a:rPr>
              <a:t>Buffer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1225" y="1592707"/>
            <a:ext cx="7299959" cy="463296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1300" marR="278130" indent="-228600">
              <a:lnSpc>
                <a:spcPts val="2160"/>
              </a:lnSpc>
              <a:spcBef>
                <a:spcPts val="37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80" dirty="0">
                <a:solidFill>
                  <a:srgbClr val="006FC0"/>
                </a:solidFill>
                <a:latin typeface="Cambria"/>
                <a:cs typeface="Cambria"/>
              </a:rPr>
              <a:t>Small,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very-high </a:t>
            </a:r>
            <a:r>
              <a:rPr sz="2000" spc="135" dirty="0">
                <a:solidFill>
                  <a:srgbClr val="006FC0"/>
                </a:solidFill>
                <a:latin typeface="Cambria"/>
                <a:cs typeface="Cambria"/>
              </a:rPr>
              <a:t>speed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memory 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maintained </a:t>
            </a:r>
            <a:r>
              <a:rPr sz="2000" spc="114" dirty="0">
                <a:solidFill>
                  <a:srgbClr val="006FC0"/>
                </a:solidFill>
                <a:latin typeface="Cambria"/>
                <a:cs typeface="Cambria"/>
              </a:rPr>
              <a:t>by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the 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instruction 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fetch </a:t>
            </a:r>
            <a:r>
              <a:rPr sz="2000" spc="90" dirty="0">
                <a:solidFill>
                  <a:srgbClr val="006FC0"/>
                </a:solidFill>
                <a:latin typeface="Cambria"/>
                <a:cs typeface="Cambria"/>
              </a:rPr>
              <a:t>stage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of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the </a:t>
            </a:r>
            <a:r>
              <a:rPr sz="2000" spc="90" dirty="0">
                <a:solidFill>
                  <a:srgbClr val="006FC0"/>
                </a:solidFill>
                <a:latin typeface="Cambria"/>
                <a:cs typeface="Cambria"/>
              </a:rPr>
              <a:t>pipeline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and 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containing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the </a:t>
            </a:r>
            <a:r>
              <a:rPr sz="2000" i="1" spc="35" dirty="0">
                <a:solidFill>
                  <a:srgbClr val="006FC0"/>
                </a:solidFill>
                <a:latin typeface="Cambria"/>
                <a:cs typeface="Cambria"/>
              </a:rPr>
              <a:t>n </a:t>
            </a:r>
            <a:r>
              <a:rPr sz="2000" i="1" spc="-4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m</a:t>
            </a:r>
            <a:r>
              <a:rPr sz="2000" spc="20" dirty="0">
                <a:solidFill>
                  <a:srgbClr val="006FC0"/>
                </a:solidFill>
                <a:latin typeface="Cambria"/>
                <a:cs typeface="Cambria"/>
              </a:rPr>
              <a:t>ost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-90" dirty="0">
                <a:solidFill>
                  <a:srgbClr val="006FC0"/>
                </a:solidFill>
                <a:latin typeface="Cambria"/>
                <a:cs typeface="Cambria"/>
              </a:rPr>
              <a:t>r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ecent</a:t>
            </a:r>
            <a:r>
              <a:rPr sz="2000" spc="15" dirty="0">
                <a:solidFill>
                  <a:srgbClr val="006FC0"/>
                </a:solidFill>
                <a:latin typeface="Cambria"/>
                <a:cs typeface="Cambria"/>
              </a:rPr>
              <a:t>l</a:t>
            </a:r>
            <a:r>
              <a:rPr sz="2000" spc="120" dirty="0">
                <a:solidFill>
                  <a:srgbClr val="006FC0"/>
                </a:solidFill>
                <a:latin typeface="Cambria"/>
                <a:cs typeface="Cambria"/>
              </a:rPr>
              <a:t>y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25" dirty="0">
                <a:solidFill>
                  <a:srgbClr val="006FC0"/>
                </a:solidFill>
                <a:latin typeface="Cambria"/>
                <a:cs typeface="Cambria"/>
              </a:rPr>
              <a:t>f</a:t>
            </a:r>
            <a:r>
              <a:rPr sz="2000" spc="95" dirty="0">
                <a:solidFill>
                  <a:srgbClr val="006FC0"/>
                </a:solidFill>
                <a:latin typeface="Cambria"/>
                <a:cs typeface="Cambria"/>
              </a:rPr>
              <a:t>etche</a:t>
            </a:r>
            <a:r>
              <a:rPr sz="2000" spc="120" dirty="0">
                <a:solidFill>
                  <a:srgbClr val="006FC0"/>
                </a:solidFill>
                <a:latin typeface="Cambria"/>
                <a:cs typeface="Cambria"/>
              </a:rPr>
              <a:t>d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0" dirty="0">
                <a:solidFill>
                  <a:srgbClr val="006FC0"/>
                </a:solidFill>
                <a:latin typeface="Cambria"/>
                <a:cs typeface="Cambria"/>
              </a:rPr>
              <a:t>ins</a:t>
            </a:r>
            <a:r>
              <a:rPr sz="2000" dirty="0">
                <a:solidFill>
                  <a:srgbClr val="006FC0"/>
                </a:solidFill>
                <a:latin typeface="Cambria"/>
                <a:cs typeface="Cambria"/>
              </a:rPr>
              <a:t>t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ruc</a:t>
            </a:r>
            <a:r>
              <a:rPr sz="2000" spc="15" dirty="0">
                <a:solidFill>
                  <a:srgbClr val="006FC0"/>
                </a:solidFill>
                <a:latin typeface="Cambria"/>
                <a:cs typeface="Cambria"/>
              </a:rPr>
              <a:t>t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ion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s</a:t>
            </a:r>
            <a:r>
              <a:rPr sz="2000" spc="175" dirty="0">
                <a:solidFill>
                  <a:srgbClr val="006FC0"/>
                </a:solidFill>
                <a:latin typeface="Cambria"/>
                <a:cs typeface="Cambria"/>
              </a:rPr>
              <a:t>,</a:t>
            </a:r>
            <a:r>
              <a:rPr sz="2000" spc="-1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in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s</a:t>
            </a:r>
            <a:r>
              <a:rPr sz="2000" spc="100" dirty="0">
                <a:solidFill>
                  <a:srgbClr val="006FC0"/>
                </a:solidFill>
                <a:latin typeface="Cambria"/>
                <a:cs typeface="Cambria"/>
              </a:rPr>
              <a:t>eque</a:t>
            </a:r>
            <a:r>
              <a:rPr sz="2000" spc="120" dirty="0">
                <a:solidFill>
                  <a:srgbClr val="006FC0"/>
                </a:solidFill>
                <a:latin typeface="Cambria"/>
                <a:cs typeface="Cambria"/>
              </a:rPr>
              <a:t>n</a:t>
            </a:r>
            <a:r>
              <a:rPr sz="2000" spc="165" dirty="0">
                <a:solidFill>
                  <a:srgbClr val="006FC0"/>
                </a:solidFill>
                <a:latin typeface="Cambria"/>
                <a:cs typeface="Cambria"/>
              </a:rPr>
              <a:t>ce</a:t>
            </a:r>
            <a:endParaRPr sz="20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73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Benefits:</a:t>
            </a:r>
            <a:endParaRPr sz="2000">
              <a:latin typeface="Cambria"/>
              <a:cs typeface="Cambria"/>
            </a:endParaRPr>
          </a:p>
          <a:p>
            <a:pPr marL="469900" marR="413384" lvl="1" indent="-228600">
              <a:lnSpc>
                <a:spcPts val="1939"/>
              </a:lnSpc>
              <a:spcBef>
                <a:spcPts val="64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20" dirty="0">
                <a:solidFill>
                  <a:srgbClr val="585858"/>
                </a:solidFill>
                <a:latin typeface="Cambria"/>
                <a:cs typeface="Cambria"/>
              </a:rPr>
              <a:t>Instructions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fetched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in </a:t>
            </a:r>
            <a:r>
              <a:rPr sz="1800" spc="100" dirty="0">
                <a:solidFill>
                  <a:srgbClr val="585858"/>
                </a:solidFill>
                <a:latin typeface="Cambria"/>
                <a:cs typeface="Cambria"/>
              </a:rPr>
              <a:t>sequence </a:t>
            </a:r>
            <a:r>
              <a:rPr sz="1800" spc="20" dirty="0">
                <a:solidFill>
                  <a:srgbClr val="585858"/>
                </a:solidFill>
                <a:latin typeface="Cambria"/>
                <a:cs typeface="Cambria"/>
              </a:rPr>
              <a:t>will </a:t>
            </a:r>
            <a:r>
              <a:rPr sz="1800" spc="165" dirty="0">
                <a:solidFill>
                  <a:srgbClr val="585858"/>
                </a:solidFill>
                <a:latin typeface="Cambria"/>
                <a:cs typeface="Cambria"/>
              </a:rPr>
              <a:t>be 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available </a:t>
            </a:r>
            <a:r>
              <a:rPr sz="1800" dirty="0">
                <a:solidFill>
                  <a:srgbClr val="585858"/>
                </a:solidFill>
                <a:latin typeface="Cambria"/>
                <a:cs typeface="Cambria"/>
              </a:rPr>
              <a:t>without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the </a:t>
            </a:r>
            <a:r>
              <a:rPr sz="1800" spc="-3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usual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memory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00" dirty="0">
                <a:solidFill>
                  <a:srgbClr val="585858"/>
                </a:solidFill>
                <a:latin typeface="Cambria"/>
                <a:cs typeface="Cambria"/>
              </a:rPr>
              <a:t>access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time</a:t>
            </a:r>
            <a:endParaRPr sz="1800">
              <a:latin typeface="Cambria"/>
              <a:cs typeface="Cambria"/>
            </a:endParaRPr>
          </a:p>
          <a:p>
            <a:pPr marL="469900" marR="5080" lvl="1" indent="-228600">
              <a:lnSpc>
                <a:spcPct val="90100"/>
              </a:lnSpc>
              <a:spcBef>
                <a:spcPts val="57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-20" dirty="0">
                <a:solidFill>
                  <a:srgbClr val="585858"/>
                </a:solidFill>
                <a:latin typeface="Cambria"/>
                <a:cs typeface="Cambria"/>
              </a:rPr>
              <a:t>If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branch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occurs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target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0" dirty="0">
                <a:solidFill>
                  <a:srgbClr val="585858"/>
                </a:solidFill>
                <a:latin typeface="Cambria"/>
                <a:cs typeface="Cambria"/>
              </a:rPr>
              <a:t>just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few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locations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90" dirty="0">
                <a:solidFill>
                  <a:srgbClr val="585858"/>
                </a:solidFill>
                <a:latin typeface="Cambria"/>
                <a:cs typeface="Cambria"/>
              </a:rPr>
              <a:t>ahead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the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address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branch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instruction,</a:t>
            </a:r>
            <a:r>
              <a:rPr sz="1800" spc="-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target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0" dirty="0">
                <a:solidFill>
                  <a:srgbClr val="585858"/>
                </a:solidFill>
                <a:latin typeface="Cambria"/>
                <a:cs typeface="Cambria"/>
              </a:rPr>
              <a:t>will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already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65" dirty="0">
                <a:solidFill>
                  <a:srgbClr val="585858"/>
                </a:solidFill>
                <a:latin typeface="Cambria"/>
                <a:cs typeface="Cambria"/>
              </a:rPr>
              <a:t>be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in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the </a:t>
            </a:r>
            <a:r>
              <a:rPr sz="1800" spc="-3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buffer</a:t>
            </a:r>
            <a:endParaRPr sz="18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38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20" dirty="0">
                <a:solidFill>
                  <a:srgbClr val="585858"/>
                </a:solidFill>
                <a:latin typeface="Cambria"/>
                <a:cs typeface="Cambria"/>
              </a:rPr>
              <a:t>This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strategy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is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particularly</a:t>
            </a:r>
            <a:r>
              <a:rPr sz="1800" spc="1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well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suited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95" dirty="0">
                <a:solidFill>
                  <a:srgbClr val="585858"/>
                </a:solidFill>
                <a:latin typeface="Cambria"/>
                <a:cs typeface="Cambria"/>
              </a:rPr>
              <a:t>dealing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mbria"/>
                <a:cs typeface="Cambria"/>
              </a:rPr>
              <a:t>with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loops</a:t>
            </a:r>
            <a:endParaRPr sz="18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74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Similar </a:t>
            </a:r>
            <a:r>
              <a:rPr sz="2000" spc="30" dirty="0">
                <a:solidFill>
                  <a:srgbClr val="585858"/>
                </a:solidFill>
                <a:latin typeface="Cambria"/>
                <a:cs typeface="Cambria"/>
              </a:rPr>
              <a:t>in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principle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25" dirty="0">
                <a:solidFill>
                  <a:srgbClr val="585858"/>
                </a:solidFill>
                <a:latin typeface="Cambria"/>
                <a:cs typeface="Cambria"/>
              </a:rPr>
              <a:t>cache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dedicated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585858"/>
                </a:solidFill>
                <a:latin typeface="Cambria"/>
                <a:cs typeface="Cambria"/>
              </a:rPr>
              <a:t>instructions</a:t>
            </a:r>
            <a:endParaRPr sz="20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43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80" dirty="0">
                <a:solidFill>
                  <a:srgbClr val="585858"/>
                </a:solidFill>
                <a:latin typeface="Cambria"/>
                <a:cs typeface="Cambria"/>
              </a:rPr>
              <a:t>Differences:</a:t>
            </a:r>
            <a:endParaRPr sz="1800">
              <a:latin typeface="Cambria"/>
              <a:cs typeface="Cambria"/>
            </a:endParaRPr>
          </a:p>
          <a:p>
            <a:pPr marL="698500" lvl="2" indent="-229235">
              <a:lnSpc>
                <a:spcPct val="100000"/>
              </a:lnSpc>
              <a:spcBef>
                <a:spcPts val="42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699135" algn="l"/>
              </a:tabLst>
            </a:pP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95" dirty="0">
                <a:solidFill>
                  <a:srgbClr val="585858"/>
                </a:solidFill>
                <a:latin typeface="Cambria"/>
                <a:cs typeface="Cambria"/>
              </a:rPr>
              <a:t>loop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buffer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only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retains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instructions in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20" dirty="0">
                <a:solidFill>
                  <a:srgbClr val="585858"/>
                </a:solidFill>
                <a:latin typeface="Cambria"/>
                <a:cs typeface="Cambria"/>
              </a:rPr>
              <a:t>sequence</a:t>
            </a:r>
            <a:endParaRPr sz="1800">
              <a:latin typeface="Cambria"/>
              <a:cs typeface="Cambria"/>
            </a:endParaRPr>
          </a:p>
          <a:p>
            <a:pPr marL="698500" lvl="2" indent="-229235">
              <a:lnSpc>
                <a:spcPct val="100000"/>
              </a:lnSpc>
              <a:spcBef>
                <a:spcPts val="43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699135" algn="l"/>
              </a:tabLst>
            </a:pP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Is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85" dirty="0">
                <a:solidFill>
                  <a:srgbClr val="585858"/>
                </a:solidFill>
                <a:latin typeface="Cambria"/>
                <a:cs typeface="Cambria"/>
              </a:rPr>
              <a:t>much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smaller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in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size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95" dirty="0">
                <a:solidFill>
                  <a:srgbClr val="585858"/>
                </a:solidFill>
                <a:latin typeface="Cambria"/>
                <a:cs typeface="Cambria"/>
              </a:rPr>
              <a:t>and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20" dirty="0">
                <a:solidFill>
                  <a:srgbClr val="585858"/>
                </a:solidFill>
                <a:latin typeface="Cambria"/>
                <a:cs typeface="Cambria"/>
              </a:rPr>
              <a:t>hence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lower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in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 cost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0347" y="166115"/>
            <a:ext cx="6774180" cy="638403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413" y="200355"/>
            <a:ext cx="2863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B86FB8"/>
                </a:solidFill>
                <a:latin typeface="Times New Roman"/>
                <a:cs typeface="Times New Roman"/>
              </a:rPr>
              <a:t>+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7576" y="509016"/>
            <a:ext cx="4310634" cy="100965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8340" y="627634"/>
            <a:ext cx="37376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65" dirty="0">
                <a:solidFill>
                  <a:srgbClr val="FF0000"/>
                </a:solidFill>
                <a:latin typeface="Cambria"/>
                <a:cs typeface="Cambria"/>
              </a:rPr>
              <a:t>Branch</a:t>
            </a:r>
            <a:r>
              <a:rPr sz="3600" b="0" spc="3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b="0" spc="85" dirty="0">
                <a:solidFill>
                  <a:srgbClr val="FF0000"/>
                </a:solidFill>
                <a:latin typeface="Cambria"/>
                <a:cs typeface="Cambria"/>
              </a:rPr>
              <a:t>Prediction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7392" y="2005025"/>
            <a:ext cx="7249795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Various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006FC0"/>
                </a:solidFill>
                <a:latin typeface="Cambria"/>
                <a:cs typeface="Cambria"/>
              </a:rPr>
              <a:t>techniques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006FC0"/>
                </a:solidFill>
                <a:latin typeface="Cambria"/>
                <a:cs typeface="Cambria"/>
              </a:rPr>
              <a:t>can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85" dirty="0">
                <a:solidFill>
                  <a:srgbClr val="006FC0"/>
                </a:solidFill>
                <a:latin typeface="Cambria"/>
                <a:cs typeface="Cambria"/>
              </a:rPr>
              <a:t>be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006FC0"/>
                </a:solidFill>
                <a:latin typeface="Cambria"/>
                <a:cs typeface="Cambria"/>
              </a:rPr>
              <a:t>used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" dirty="0">
                <a:solidFill>
                  <a:srgbClr val="006FC0"/>
                </a:solidFill>
                <a:latin typeface="Cambria"/>
                <a:cs typeface="Cambria"/>
              </a:rPr>
              <a:t>to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predict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whether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a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006FC0"/>
                </a:solidFill>
                <a:latin typeface="Cambria"/>
                <a:cs typeface="Cambria"/>
              </a:rPr>
              <a:t>branch</a:t>
            </a:r>
            <a:endParaRPr sz="2000">
              <a:latin typeface="Cambria"/>
              <a:cs typeface="Cambria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sz="2000" spc="25" dirty="0">
                <a:solidFill>
                  <a:srgbClr val="006FC0"/>
                </a:solidFill>
                <a:latin typeface="Cambria"/>
                <a:cs typeface="Cambria"/>
              </a:rPr>
              <a:t>will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85" dirty="0">
                <a:solidFill>
                  <a:srgbClr val="006FC0"/>
                </a:solidFill>
                <a:latin typeface="Cambria"/>
                <a:cs typeface="Cambria"/>
              </a:rPr>
              <a:t>be</a:t>
            </a:r>
            <a:r>
              <a:rPr sz="2000" spc="2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taken: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5992" y="3024148"/>
            <a:ext cx="2510790" cy="107696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95"/>
              </a:spcBef>
              <a:buClr>
                <a:srgbClr val="663366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Predict</a:t>
            </a:r>
            <a:r>
              <a:rPr sz="1800" spc="1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never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taken</a:t>
            </a:r>
            <a:endParaRPr sz="180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663366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Predict</a:t>
            </a:r>
            <a:r>
              <a:rPr sz="1800" spc="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always</a:t>
            </a:r>
            <a:r>
              <a:rPr sz="1800" spc="-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taken</a:t>
            </a:r>
            <a:endParaRPr sz="180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663366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Predict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00" dirty="0">
                <a:solidFill>
                  <a:srgbClr val="585858"/>
                </a:solidFill>
                <a:latin typeface="Cambria"/>
                <a:cs typeface="Cambria"/>
              </a:rPr>
              <a:t>by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10" dirty="0">
                <a:solidFill>
                  <a:srgbClr val="585858"/>
                </a:solidFill>
                <a:latin typeface="Cambria"/>
                <a:cs typeface="Cambria"/>
              </a:rPr>
              <a:t>opcode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5992" y="4532757"/>
            <a:ext cx="2792730" cy="72644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00"/>
              </a:spcBef>
              <a:buClr>
                <a:srgbClr val="663366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1800" spc="15" dirty="0">
                <a:solidFill>
                  <a:srgbClr val="585858"/>
                </a:solidFill>
                <a:latin typeface="Cambria"/>
                <a:cs typeface="Cambria"/>
              </a:rPr>
              <a:t>Taken/not</a:t>
            </a:r>
            <a:r>
              <a:rPr sz="1800" spc="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taken</a:t>
            </a:r>
            <a:r>
              <a:rPr sz="1800" spc="1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switch</a:t>
            </a:r>
            <a:endParaRPr sz="180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663366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Branch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history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table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24961" y="3048761"/>
            <a:ext cx="609600" cy="1143000"/>
          </a:xfrm>
          <a:custGeom>
            <a:avLst/>
            <a:gdLst/>
            <a:ahLst/>
            <a:cxnLst/>
            <a:rect l="l" t="t" r="r" b="b"/>
            <a:pathLst>
              <a:path w="609600" h="1143000">
                <a:moveTo>
                  <a:pt x="0" y="0"/>
                </a:moveTo>
                <a:lnTo>
                  <a:pt x="69868" y="1341"/>
                </a:lnTo>
                <a:lnTo>
                  <a:pt x="134016" y="5161"/>
                </a:lnTo>
                <a:lnTo>
                  <a:pt x="190611" y="11156"/>
                </a:lnTo>
                <a:lnTo>
                  <a:pt x="237819" y="19022"/>
                </a:lnTo>
                <a:lnTo>
                  <a:pt x="296746" y="39148"/>
                </a:lnTo>
                <a:lnTo>
                  <a:pt x="304800" y="50800"/>
                </a:lnTo>
                <a:lnTo>
                  <a:pt x="304800" y="520700"/>
                </a:lnTo>
                <a:lnTo>
                  <a:pt x="312853" y="532351"/>
                </a:lnTo>
                <a:lnTo>
                  <a:pt x="371780" y="552477"/>
                </a:lnTo>
                <a:lnTo>
                  <a:pt x="418988" y="560343"/>
                </a:lnTo>
                <a:lnTo>
                  <a:pt x="475583" y="566338"/>
                </a:lnTo>
                <a:lnTo>
                  <a:pt x="539731" y="570158"/>
                </a:lnTo>
                <a:lnTo>
                  <a:pt x="609600" y="571500"/>
                </a:lnTo>
                <a:lnTo>
                  <a:pt x="539731" y="572841"/>
                </a:lnTo>
                <a:lnTo>
                  <a:pt x="475583" y="576661"/>
                </a:lnTo>
                <a:lnTo>
                  <a:pt x="418988" y="582656"/>
                </a:lnTo>
                <a:lnTo>
                  <a:pt x="371780" y="590522"/>
                </a:lnTo>
                <a:lnTo>
                  <a:pt x="312853" y="610648"/>
                </a:lnTo>
                <a:lnTo>
                  <a:pt x="304800" y="622300"/>
                </a:lnTo>
                <a:lnTo>
                  <a:pt x="304800" y="1092200"/>
                </a:lnTo>
                <a:lnTo>
                  <a:pt x="296746" y="1103851"/>
                </a:lnTo>
                <a:lnTo>
                  <a:pt x="237819" y="1123977"/>
                </a:lnTo>
                <a:lnTo>
                  <a:pt x="190611" y="1131843"/>
                </a:lnTo>
                <a:lnTo>
                  <a:pt x="134016" y="1137838"/>
                </a:lnTo>
                <a:lnTo>
                  <a:pt x="69868" y="1141658"/>
                </a:lnTo>
                <a:lnTo>
                  <a:pt x="0" y="1143000"/>
                </a:lnTo>
              </a:path>
            </a:pathLst>
          </a:custGeom>
          <a:ln w="25908">
            <a:solidFill>
              <a:srgbClr val="66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29761" y="4496561"/>
            <a:ext cx="457200" cy="838200"/>
          </a:xfrm>
          <a:custGeom>
            <a:avLst/>
            <a:gdLst/>
            <a:ahLst/>
            <a:cxnLst/>
            <a:rect l="l" t="t" r="r" b="b"/>
            <a:pathLst>
              <a:path w="457200" h="838200">
                <a:moveTo>
                  <a:pt x="0" y="0"/>
                </a:moveTo>
                <a:lnTo>
                  <a:pt x="72249" y="1938"/>
                </a:lnTo>
                <a:lnTo>
                  <a:pt x="135002" y="7339"/>
                </a:lnTo>
                <a:lnTo>
                  <a:pt x="184489" y="15581"/>
                </a:lnTo>
                <a:lnTo>
                  <a:pt x="228600" y="38100"/>
                </a:lnTo>
                <a:lnTo>
                  <a:pt x="228600" y="381000"/>
                </a:lnTo>
                <a:lnTo>
                  <a:pt x="240255" y="393057"/>
                </a:lnTo>
                <a:lnTo>
                  <a:pt x="272710" y="403518"/>
                </a:lnTo>
                <a:lnTo>
                  <a:pt x="322197" y="411760"/>
                </a:lnTo>
                <a:lnTo>
                  <a:pt x="384950" y="417161"/>
                </a:lnTo>
                <a:lnTo>
                  <a:pt x="457200" y="419100"/>
                </a:lnTo>
                <a:lnTo>
                  <a:pt x="384950" y="421038"/>
                </a:lnTo>
                <a:lnTo>
                  <a:pt x="322197" y="426439"/>
                </a:lnTo>
                <a:lnTo>
                  <a:pt x="272710" y="434681"/>
                </a:lnTo>
                <a:lnTo>
                  <a:pt x="240255" y="445142"/>
                </a:lnTo>
                <a:lnTo>
                  <a:pt x="228600" y="457200"/>
                </a:lnTo>
                <a:lnTo>
                  <a:pt x="228600" y="800100"/>
                </a:lnTo>
                <a:lnTo>
                  <a:pt x="216944" y="812157"/>
                </a:lnTo>
                <a:lnTo>
                  <a:pt x="184489" y="822618"/>
                </a:lnTo>
                <a:lnTo>
                  <a:pt x="135002" y="830860"/>
                </a:lnTo>
                <a:lnTo>
                  <a:pt x="72249" y="836261"/>
                </a:lnTo>
                <a:lnTo>
                  <a:pt x="0" y="838200"/>
                </a:lnTo>
              </a:path>
            </a:pathLst>
          </a:custGeom>
          <a:ln w="25908">
            <a:solidFill>
              <a:srgbClr val="66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041775" y="2921634"/>
            <a:ext cx="3817620" cy="127571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These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approaches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are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static</a:t>
            </a:r>
            <a:endParaRPr sz="1800">
              <a:latin typeface="Cambria"/>
              <a:cs typeface="Cambria"/>
            </a:endParaRPr>
          </a:p>
          <a:p>
            <a:pPr marL="241300" marR="5080" indent="-228600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They </a:t>
            </a:r>
            <a:r>
              <a:rPr sz="1800" spc="100" dirty="0">
                <a:solidFill>
                  <a:srgbClr val="585858"/>
                </a:solidFill>
                <a:latin typeface="Cambria"/>
                <a:cs typeface="Cambria"/>
              </a:rPr>
              <a:t>do </a:t>
            </a:r>
            <a:r>
              <a:rPr sz="1800" spc="5" dirty="0">
                <a:solidFill>
                  <a:srgbClr val="585858"/>
                </a:solidFill>
                <a:latin typeface="Cambria"/>
                <a:cs typeface="Cambria"/>
              </a:rPr>
              <a:t>not </a:t>
            </a:r>
            <a:r>
              <a:rPr sz="1800" spc="114" dirty="0">
                <a:solidFill>
                  <a:srgbClr val="585858"/>
                </a:solidFill>
                <a:latin typeface="Cambria"/>
                <a:cs typeface="Cambria"/>
              </a:rPr>
              <a:t>depend 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on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the 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execution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history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up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the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time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0" dirty="0">
                <a:solidFill>
                  <a:srgbClr val="585858"/>
                </a:solidFill>
                <a:latin typeface="Cambria"/>
                <a:cs typeface="Cambria"/>
              </a:rPr>
              <a:t>of </a:t>
            </a:r>
            <a:r>
              <a:rPr sz="1800" spc="-3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conditional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branch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instruction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117975" y="4674894"/>
            <a:ext cx="4231005" cy="72644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9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These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approaches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are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dynamic</a:t>
            </a:r>
            <a:endParaRPr sz="18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They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20" dirty="0">
                <a:solidFill>
                  <a:srgbClr val="585858"/>
                </a:solidFill>
                <a:latin typeface="Cambria"/>
                <a:cs typeface="Cambria"/>
              </a:rPr>
              <a:t>depend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on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the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execution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history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509" y="429564"/>
            <a:ext cx="4572029" cy="45685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278384"/>
            <a:ext cx="45853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50" dirty="0">
                <a:solidFill>
                  <a:srgbClr val="FF0000"/>
                </a:solidFill>
                <a:latin typeface="Cambria"/>
                <a:cs typeface="Cambria"/>
              </a:rPr>
              <a:t>Intel</a:t>
            </a:r>
            <a:r>
              <a:rPr sz="3600" b="0" spc="8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b="0" spc="-45" dirty="0">
                <a:solidFill>
                  <a:srgbClr val="FF0000"/>
                </a:solidFill>
                <a:latin typeface="Cambria"/>
                <a:cs typeface="Cambria"/>
              </a:rPr>
              <a:t>80486</a:t>
            </a:r>
            <a:r>
              <a:rPr sz="3600" b="0" spc="6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b="0" spc="135" dirty="0">
                <a:solidFill>
                  <a:srgbClr val="FF0000"/>
                </a:solidFill>
                <a:latin typeface="Cambria"/>
                <a:cs typeface="Cambria"/>
              </a:rPr>
              <a:t>Pipelining</a:t>
            </a:r>
            <a:endParaRPr sz="3600">
              <a:latin typeface="Cambria"/>
              <a:cs typeface="Cambr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5618934"/>
            <a:ext cx="8774430" cy="882015"/>
            <a:chOff x="0" y="5618934"/>
            <a:chExt cx="8774430" cy="88201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618934"/>
              <a:ext cx="8774431" cy="88175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038087"/>
              <a:ext cx="8724138" cy="37721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786508" y="5723331"/>
            <a:ext cx="5136515" cy="588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100"/>
              </a:spcBef>
            </a:pPr>
            <a:r>
              <a:rPr sz="1400" spc="45" dirty="0">
                <a:solidFill>
                  <a:srgbClr val="FFFFFF"/>
                </a:solidFill>
                <a:latin typeface="Cambria"/>
                <a:cs typeface="Cambria"/>
              </a:rPr>
              <a:t>Write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spc="95" dirty="0">
                <a:solidFill>
                  <a:srgbClr val="FFFFFF"/>
                </a:solidFill>
                <a:latin typeface="Cambria"/>
                <a:cs typeface="Cambria"/>
              </a:rPr>
              <a:t>back</a:t>
            </a:r>
            <a:endParaRPr sz="14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1425"/>
              </a:spcBef>
            </a:pPr>
            <a:r>
              <a:rPr sz="1100" spc="45" dirty="0">
                <a:latin typeface="Cambria"/>
                <a:cs typeface="Cambria"/>
              </a:rPr>
              <a:t>Updates</a:t>
            </a:r>
            <a:r>
              <a:rPr sz="1100" dirty="0">
                <a:latin typeface="Cambria"/>
                <a:cs typeface="Cambria"/>
              </a:rPr>
              <a:t> </a:t>
            </a:r>
            <a:r>
              <a:rPr sz="1100" spc="40" dirty="0">
                <a:latin typeface="Cambria"/>
                <a:cs typeface="Cambria"/>
              </a:rPr>
              <a:t>registers</a:t>
            </a:r>
            <a:r>
              <a:rPr sz="1100" spc="25" dirty="0">
                <a:latin typeface="Cambria"/>
                <a:cs typeface="Cambria"/>
              </a:rPr>
              <a:t> </a:t>
            </a:r>
            <a:r>
              <a:rPr sz="1100" spc="45" dirty="0">
                <a:latin typeface="Cambria"/>
                <a:cs typeface="Cambria"/>
              </a:rPr>
              <a:t>and</a:t>
            </a:r>
            <a:r>
              <a:rPr sz="1100" spc="20" dirty="0">
                <a:latin typeface="Cambria"/>
                <a:cs typeface="Cambria"/>
              </a:rPr>
              <a:t> </a:t>
            </a:r>
            <a:r>
              <a:rPr sz="1100" spc="5" dirty="0">
                <a:latin typeface="Cambria"/>
                <a:cs typeface="Cambria"/>
              </a:rPr>
              <a:t>status</a:t>
            </a:r>
            <a:r>
              <a:rPr sz="1100" spc="25" dirty="0">
                <a:latin typeface="Cambria"/>
                <a:cs typeface="Cambria"/>
              </a:rPr>
              <a:t> </a:t>
            </a:r>
            <a:r>
              <a:rPr sz="1100" spc="45" dirty="0">
                <a:latin typeface="Cambria"/>
                <a:cs typeface="Cambria"/>
              </a:rPr>
              <a:t>flags</a:t>
            </a:r>
            <a:r>
              <a:rPr sz="1100" spc="10" dirty="0">
                <a:latin typeface="Cambria"/>
                <a:cs typeface="Cambria"/>
              </a:rPr>
              <a:t> </a:t>
            </a:r>
            <a:r>
              <a:rPr sz="1100" spc="45" dirty="0">
                <a:latin typeface="Cambria"/>
                <a:cs typeface="Cambria"/>
              </a:rPr>
              <a:t>modified</a:t>
            </a:r>
            <a:r>
              <a:rPr sz="1100" dirty="0">
                <a:latin typeface="Cambria"/>
                <a:cs typeface="Cambria"/>
              </a:rPr>
              <a:t> </a:t>
            </a:r>
            <a:r>
              <a:rPr sz="1100" spc="45" dirty="0">
                <a:latin typeface="Cambria"/>
                <a:cs typeface="Cambria"/>
              </a:rPr>
              <a:t>during</a:t>
            </a:r>
            <a:r>
              <a:rPr sz="1100" spc="20" dirty="0">
                <a:latin typeface="Cambria"/>
                <a:cs typeface="Cambria"/>
              </a:rPr>
              <a:t> </a:t>
            </a:r>
            <a:r>
              <a:rPr sz="1100" spc="25" dirty="0">
                <a:latin typeface="Cambria"/>
                <a:cs typeface="Cambria"/>
              </a:rPr>
              <a:t>the</a:t>
            </a:r>
            <a:r>
              <a:rPr sz="1100" spc="20" dirty="0">
                <a:latin typeface="Cambria"/>
                <a:cs typeface="Cambria"/>
              </a:rPr>
              <a:t> </a:t>
            </a:r>
            <a:r>
              <a:rPr sz="1100" spc="65" dirty="0">
                <a:latin typeface="Cambria"/>
                <a:cs typeface="Cambria"/>
              </a:rPr>
              <a:t>preceding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60" dirty="0">
                <a:latin typeface="Cambria"/>
                <a:cs typeface="Cambria"/>
              </a:rPr>
              <a:t>execute</a:t>
            </a:r>
            <a:r>
              <a:rPr sz="1100" spc="15" dirty="0">
                <a:latin typeface="Cambria"/>
                <a:cs typeface="Cambria"/>
              </a:rPr>
              <a:t> </a:t>
            </a:r>
            <a:r>
              <a:rPr sz="1100" spc="55" dirty="0">
                <a:latin typeface="Cambria"/>
                <a:cs typeface="Cambria"/>
              </a:rPr>
              <a:t>stage</a:t>
            </a:r>
            <a:endParaRPr sz="1100">
              <a:latin typeface="Cambria"/>
              <a:cs typeface="Cambr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4442472"/>
            <a:ext cx="8779510" cy="1313180"/>
            <a:chOff x="0" y="4442472"/>
            <a:chExt cx="8779510" cy="131318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4442472"/>
              <a:ext cx="8779002" cy="131292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4885918"/>
              <a:ext cx="8724138" cy="377215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229992" y="4555997"/>
            <a:ext cx="4250690" cy="603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0"/>
              </a:spcBef>
            </a:pPr>
            <a:r>
              <a:rPr sz="1400" spc="55" dirty="0">
                <a:solidFill>
                  <a:srgbClr val="FFFFFF"/>
                </a:solidFill>
                <a:latin typeface="Cambria"/>
                <a:cs typeface="Cambria"/>
              </a:rPr>
              <a:t>Execute</a:t>
            </a:r>
            <a:endParaRPr sz="1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1100" spc="55" dirty="0">
                <a:latin typeface="Cambria"/>
                <a:cs typeface="Cambria"/>
              </a:rPr>
              <a:t>Stage</a:t>
            </a:r>
            <a:r>
              <a:rPr sz="1100" spc="15" dirty="0">
                <a:latin typeface="Cambria"/>
                <a:cs typeface="Cambria"/>
              </a:rPr>
              <a:t> </a:t>
            </a:r>
            <a:r>
              <a:rPr sz="1100" spc="45" dirty="0">
                <a:latin typeface="Cambria"/>
                <a:cs typeface="Cambria"/>
              </a:rPr>
              <a:t>includes</a:t>
            </a:r>
            <a:r>
              <a:rPr sz="1100" spc="5" dirty="0">
                <a:latin typeface="Cambria"/>
                <a:cs typeface="Cambria"/>
              </a:rPr>
              <a:t> </a:t>
            </a:r>
            <a:r>
              <a:rPr sz="1100" spc="30" dirty="0">
                <a:latin typeface="Cambria"/>
                <a:cs typeface="Cambria"/>
              </a:rPr>
              <a:t>ALU</a:t>
            </a:r>
            <a:r>
              <a:rPr sz="1100" spc="35" dirty="0">
                <a:latin typeface="Cambria"/>
                <a:cs typeface="Cambria"/>
              </a:rPr>
              <a:t> operations,</a:t>
            </a:r>
            <a:r>
              <a:rPr sz="1100" spc="5" dirty="0">
                <a:latin typeface="Cambria"/>
                <a:cs typeface="Cambria"/>
              </a:rPr>
              <a:t> </a:t>
            </a:r>
            <a:r>
              <a:rPr sz="1100" spc="70" dirty="0">
                <a:latin typeface="Cambria"/>
                <a:cs typeface="Cambria"/>
              </a:rPr>
              <a:t>cache</a:t>
            </a:r>
            <a:r>
              <a:rPr sz="1100" spc="20" dirty="0">
                <a:latin typeface="Cambria"/>
                <a:cs typeface="Cambria"/>
              </a:rPr>
              <a:t> </a:t>
            </a:r>
            <a:r>
              <a:rPr sz="1100" spc="65" dirty="0">
                <a:latin typeface="Cambria"/>
                <a:cs typeface="Cambria"/>
              </a:rPr>
              <a:t>access,</a:t>
            </a:r>
            <a:r>
              <a:rPr sz="1100" spc="30" dirty="0">
                <a:latin typeface="Cambria"/>
                <a:cs typeface="Cambria"/>
              </a:rPr>
              <a:t> </a:t>
            </a:r>
            <a:r>
              <a:rPr sz="1100" spc="45" dirty="0">
                <a:latin typeface="Cambria"/>
                <a:cs typeface="Cambria"/>
              </a:rPr>
              <a:t>and</a:t>
            </a:r>
            <a:r>
              <a:rPr sz="1100" spc="20" dirty="0">
                <a:latin typeface="Cambria"/>
                <a:cs typeface="Cambria"/>
              </a:rPr>
              <a:t> </a:t>
            </a:r>
            <a:r>
              <a:rPr sz="1100" spc="40" dirty="0">
                <a:latin typeface="Cambria"/>
                <a:cs typeface="Cambria"/>
              </a:rPr>
              <a:t>register</a:t>
            </a:r>
            <a:r>
              <a:rPr sz="1100" spc="15" dirty="0">
                <a:latin typeface="Cambria"/>
                <a:cs typeface="Cambria"/>
              </a:rPr>
              <a:t> </a:t>
            </a:r>
            <a:r>
              <a:rPr sz="1100" spc="45" dirty="0">
                <a:latin typeface="Cambria"/>
                <a:cs typeface="Cambria"/>
              </a:rPr>
              <a:t>update</a:t>
            </a:r>
            <a:endParaRPr sz="1100">
              <a:latin typeface="Cambria"/>
              <a:cs typeface="Cambri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3275076"/>
            <a:ext cx="8779002" cy="1312926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3713226" y="3388613"/>
            <a:ext cx="12896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100" dirty="0">
                <a:solidFill>
                  <a:srgbClr val="FFFFFF"/>
                </a:solidFill>
                <a:latin typeface="Cambria"/>
                <a:cs typeface="Cambria"/>
              </a:rPr>
              <a:t>Decode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spc="65" dirty="0">
                <a:solidFill>
                  <a:srgbClr val="FFFFFF"/>
                </a:solidFill>
                <a:latin typeface="Cambria"/>
                <a:cs typeface="Cambria"/>
              </a:rPr>
              <a:t>stage</a:t>
            </a:r>
            <a:r>
              <a:rPr sz="14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mbria"/>
                <a:cs typeface="Cambria"/>
              </a:rPr>
              <a:t>2</a:t>
            </a:r>
            <a:endParaRPr sz="1400">
              <a:latin typeface="Cambria"/>
              <a:cs typeface="Cambri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3718534"/>
            <a:ext cx="4368546" cy="377215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452729" y="3797934"/>
            <a:ext cx="34493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5" dirty="0">
                <a:latin typeface="Cambria"/>
                <a:cs typeface="Cambria"/>
              </a:rPr>
              <a:t>Expands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65" dirty="0">
                <a:latin typeface="Cambria"/>
                <a:cs typeface="Cambria"/>
              </a:rPr>
              <a:t>each</a:t>
            </a:r>
            <a:r>
              <a:rPr sz="1100" spc="10" dirty="0">
                <a:latin typeface="Cambria"/>
                <a:cs typeface="Cambria"/>
              </a:rPr>
              <a:t> </a:t>
            </a:r>
            <a:r>
              <a:rPr sz="1100" spc="70" dirty="0">
                <a:latin typeface="Cambria"/>
                <a:cs typeface="Cambria"/>
              </a:rPr>
              <a:t>opcode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10" dirty="0">
                <a:latin typeface="Cambria"/>
                <a:cs typeface="Cambria"/>
              </a:rPr>
              <a:t>into </a:t>
            </a:r>
            <a:r>
              <a:rPr sz="1100" spc="25" dirty="0">
                <a:latin typeface="Cambria"/>
                <a:cs typeface="Cambria"/>
              </a:rPr>
              <a:t>control</a:t>
            </a:r>
            <a:r>
              <a:rPr sz="1100" spc="10" dirty="0">
                <a:latin typeface="Cambria"/>
                <a:cs typeface="Cambria"/>
              </a:rPr>
              <a:t> </a:t>
            </a:r>
            <a:r>
              <a:rPr sz="1100" spc="45" dirty="0">
                <a:latin typeface="Cambria"/>
                <a:cs typeface="Cambria"/>
              </a:rPr>
              <a:t>signals</a:t>
            </a:r>
            <a:r>
              <a:rPr sz="1100" spc="10" dirty="0">
                <a:latin typeface="Cambria"/>
                <a:cs typeface="Cambria"/>
              </a:rPr>
              <a:t> for</a:t>
            </a:r>
            <a:r>
              <a:rPr sz="1100" spc="25" dirty="0">
                <a:latin typeface="Cambria"/>
                <a:cs typeface="Cambria"/>
              </a:rPr>
              <a:t> the</a:t>
            </a:r>
            <a:r>
              <a:rPr sz="1100" spc="10" dirty="0">
                <a:latin typeface="Cambria"/>
                <a:cs typeface="Cambria"/>
              </a:rPr>
              <a:t> </a:t>
            </a:r>
            <a:r>
              <a:rPr sz="1100" spc="25" dirty="0">
                <a:latin typeface="Cambria"/>
                <a:cs typeface="Cambria"/>
              </a:rPr>
              <a:t>ALU</a:t>
            </a:r>
            <a:endParaRPr sz="1100">
              <a:latin typeface="Cambria"/>
              <a:cs typeface="Cambri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343400" y="3718534"/>
            <a:ext cx="4380738" cy="377215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4506848" y="3723588"/>
            <a:ext cx="4054475" cy="3422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245"/>
              </a:lnSpc>
              <a:spcBef>
                <a:spcPts val="105"/>
              </a:spcBef>
            </a:pPr>
            <a:r>
              <a:rPr sz="1100" spc="45" dirty="0">
                <a:latin typeface="Cambria"/>
                <a:cs typeface="Cambria"/>
              </a:rPr>
              <a:t>Also</a:t>
            </a:r>
            <a:r>
              <a:rPr sz="1100" spc="20" dirty="0">
                <a:latin typeface="Cambria"/>
                <a:cs typeface="Cambria"/>
              </a:rPr>
              <a:t> </a:t>
            </a:r>
            <a:r>
              <a:rPr sz="1100" spc="25" dirty="0">
                <a:latin typeface="Cambria"/>
                <a:cs typeface="Cambria"/>
              </a:rPr>
              <a:t>controls</a:t>
            </a:r>
            <a:r>
              <a:rPr sz="1100" spc="5" dirty="0">
                <a:latin typeface="Cambria"/>
                <a:cs typeface="Cambria"/>
              </a:rPr>
              <a:t> </a:t>
            </a:r>
            <a:r>
              <a:rPr sz="1100" spc="25" dirty="0">
                <a:latin typeface="Cambria"/>
                <a:cs typeface="Cambria"/>
              </a:rPr>
              <a:t>the </a:t>
            </a:r>
            <a:r>
              <a:rPr sz="1100" spc="30" dirty="0">
                <a:latin typeface="Cambria"/>
                <a:cs typeface="Cambria"/>
              </a:rPr>
              <a:t>computation</a:t>
            </a:r>
            <a:r>
              <a:rPr sz="1100" spc="-10" dirty="0">
                <a:latin typeface="Cambria"/>
                <a:cs typeface="Cambria"/>
              </a:rPr>
              <a:t> </a:t>
            </a:r>
            <a:r>
              <a:rPr sz="1100" spc="15" dirty="0">
                <a:latin typeface="Cambria"/>
                <a:cs typeface="Cambria"/>
              </a:rPr>
              <a:t>of</a:t>
            </a:r>
            <a:r>
              <a:rPr sz="1100" spc="25" dirty="0">
                <a:latin typeface="Cambria"/>
                <a:cs typeface="Cambria"/>
              </a:rPr>
              <a:t> the</a:t>
            </a:r>
            <a:r>
              <a:rPr sz="1100" spc="20" dirty="0">
                <a:latin typeface="Cambria"/>
                <a:cs typeface="Cambria"/>
              </a:rPr>
              <a:t> </a:t>
            </a:r>
            <a:r>
              <a:rPr sz="1100" spc="45" dirty="0">
                <a:latin typeface="Cambria"/>
                <a:cs typeface="Cambria"/>
              </a:rPr>
              <a:t>more</a:t>
            </a:r>
            <a:r>
              <a:rPr sz="1100" spc="25" dirty="0">
                <a:latin typeface="Cambria"/>
                <a:cs typeface="Cambria"/>
              </a:rPr>
              <a:t> </a:t>
            </a:r>
            <a:r>
              <a:rPr sz="1100" spc="65" dirty="0">
                <a:latin typeface="Cambria"/>
                <a:cs typeface="Cambria"/>
              </a:rPr>
              <a:t>complex</a:t>
            </a:r>
            <a:r>
              <a:rPr sz="1100" spc="-10" dirty="0">
                <a:latin typeface="Cambria"/>
                <a:cs typeface="Cambria"/>
              </a:rPr>
              <a:t> </a:t>
            </a:r>
            <a:r>
              <a:rPr sz="1100" spc="50" dirty="0">
                <a:latin typeface="Cambria"/>
                <a:cs typeface="Cambria"/>
              </a:rPr>
              <a:t>addressing</a:t>
            </a:r>
            <a:endParaRPr sz="1100">
              <a:latin typeface="Cambria"/>
              <a:cs typeface="Cambria"/>
            </a:endParaRPr>
          </a:p>
          <a:p>
            <a:pPr marL="3810" algn="ctr">
              <a:lnSpc>
                <a:spcPts val="1245"/>
              </a:lnSpc>
            </a:pPr>
            <a:r>
              <a:rPr sz="1100" spc="55" dirty="0">
                <a:latin typeface="Cambria"/>
                <a:cs typeface="Cambria"/>
              </a:rPr>
              <a:t>modes</a:t>
            </a:r>
            <a:endParaRPr sz="1100">
              <a:latin typeface="Cambria"/>
              <a:cs typeface="Cambr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0" y="2107692"/>
            <a:ext cx="8779510" cy="1313180"/>
            <a:chOff x="0" y="2107692"/>
            <a:chExt cx="8779510" cy="1313180"/>
          </a:xfrm>
        </p:grpSpPr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2107692"/>
              <a:ext cx="8779002" cy="131292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2551176"/>
              <a:ext cx="2917698" cy="377189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202488" y="2556510"/>
            <a:ext cx="2501265" cy="34163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indent="160020">
              <a:lnSpc>
                <a:spcPts val="1160"/>
              </a:lnSpc>
              <a:spcBef>
                <a:spcPts val="275"/>
              </a:spcBef>
            </a:pPr>
            <a:r>
              <a:rPr sz="1100" spc="40" dirty="0">
                <a:latin typeface="Cambria"/>
                <a:cs typeface="Cambria"/>
              </a:rPr>
              <a:t>All </a:t>
            </a:r>
            <a:r>
              <a:rPr sz="1100" spc="70" dirty="0">
                <a:latin typeface="Cambria"/>
                <a:cs typeface="Cambria"/>
              </a:rPr>
              <a:t>opcode </a:t>
            </a:r>
            <a:r>
              <a:rPr sz="1100" spc="45" dirty="0">
                <a:latin typeface="Cambria"/>
                <a:cs typeface="Cambria"/>
              </a:rPr>
              <a:t>and </a:t>
            </a:r>
            <a:r>
              <a:rPr sz="1100" spc="55" dirty="0">
                <a:latin typeface="Cambria"/>
                <a:cs typeface="Cambria"/>
              </a:rPr>
              <a:t>addressing-mode </a:t>
            </a:r>
            <a:r>
              <a:rPr sz="1100" spc="60" dirty="0">
                <a:latin typeface="Cambria"/>
                <a:cs typeface="Cambria"/>
              </a:rPr>
              <a:t> </a:t>
            </a:r>
            <a:r>
              <a:rPr sz="1100" spc="15" dirty="0">
                <a:latin typeface="Cambria"/>
                <a:cs typeface="Cambria"/>
              </a:rPr>
              <a:t>information</a:t>
            </a:r>
            <a:r>
              <a:rPr sz="1100" spc="-15" dirty="0">
                <a:latin typeface="Cambria"/>
                <a:cs typeface="Cambria"/>
              </a:rPr>
              <a:t> </a:t>
            </a:r>
            <a:r>
              <a:rPr sz="1100" spc="20" dirty="0">
                <a:latin typeface="Cambria"/>
                <a:cs typeface="Cambria"/>
              </a:rPr>
              <a:t>is</a:t>
            </a:r>
            <a:r>
              <a:rPr sz="1100" spc="30" dirty="0">
                <a:latin typeface="Cambria"/>
                <a:cs typeface="Cambria"/>
              </a:rPr>
              <a:t> </a:t>
            </a:r>
            <a:r>
              <a:rPr sz="1100" spc="80" dirty="0">
                <a:latin typeface="Cambria"/>
                <a:cs typeface="Cambria"/>
              </a:rPr>
              <a:t>decoded</a:t>
            </a:r>
            <a:r>
              <a:rPr sz="1100" spc="-10" dirty="0">
                <a:latin typeface="Cambria"/>
                <a:cs typeface="Cambria"/>
              </a:rPr>
              <a:t> </a:t>
            </a:r>
            <a:r>
              <a:rPr sz="1100" spc="15" dirty="0">
                <a:latin typeface="Cambria"/>
                <a:cs typeface="Cambria"/>
              </a:rPr>
              <a:t>in</a:t>
            </a:r>
            <a:r>
              <a:rPr sz="1100" spc="25" dirty="0">
                <a:latin typeface="Cambria"/>
                <a:cs typeface="Cambria"/>
              </a:rPr>
              <a:t> the</a:t>
            </a:r>
            <a:r>
              <a:rPr sz="1100" spc="20" dirty="0">
                <a:latin typeface="Cambria"/>
                <a:cs typeface="Cambria"/>
              </a:rPr>
              <a:t> </a:t>
            </a:r>
            <a:r>
              <a:rPr sz="1100" spc="30" dirty="0">
                <a:latin typeface="Cambria"/>
                <a:cs typeface="Cambria"/>
              </a:rPr>
              <a:t>D1</a:t>
            </a:r>
            <a:r>
              <a:rPr sz="1100" spc="20" dirty="0">
                <a:latin typeface="Cambria"/>
                <a:cs typeface="Cambria"/>
              </a:rPr>
              <a:t> </a:t>
            </a:r>
            <a:r>
              <a:rPr sz="1100" spc="55" dirty="0">
                <a:latin typeface="Cambria"/>
                <a:cs typeface="Cambria"/>
              </a:rPr>
              <a:t>stage</a:t>
            </a:r>
            <a:endParaRPr sz="1100">
              <a:latin typeface="Cambria"/>
              <a:cs typeface="Cambria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892551" y="2551176"/>
            <a:ext cx="2926842" cy="377189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3002407" y="2221230"/>
            <a:ext cx="2708275" cy="676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5"/>
              </a:spcBef>
            </a:pPr>
            <a:r>
              <a:rPr sz="1400" spc="100" dirty="0">
                <a:solidFill>
                  <a:srgbClr val="FFFFFF"/>
                </a:solidFill>
                <a:latin typeface="Cambria"/>
                <a:cs typeface="Cambria"/>
              </a:rPr>
              <a:t>Decode</a:t>
            </a:r>
            <a:r>
              <a:rPr sz="14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spc="65" dirty="0">
                <a:solidFill>
                  <a:srgbClr val="FFFFFF"/>
                </a:solidFill>
                <a:latin typeface="Cambria"/>
                <a:cs typeface="Cambria"/>
              </a:rPr>
              <a:t>stage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mbria"/>
                <a:cs typeface="Cambria"/>
              </a:rPr>
              <a:t>1</a:t>
            </a:r>
            <a:endParaRPr sz="1400">
              <a:latin typeface="Cambria"/>
              <a:cs typeface="Cambria"/>
            </a:endParaRPr>
          </a:p>
          <a:p>
            <a:pPr marL="12065" marR="5080" algn="ctr">
              <a:lnSpc>
                <a:spcPts val="1160"/>
              </a:lnSpc>
              <a:spcBef>
                <a:spcPts val="1130"/>
              </a:spcBef>
            </a:pPr>
            <a:r>
              <a:rPr sz="1100" spc="-15" dirty="0">
                <a:latin typeface="Cambria"/>
                <a:cs typeface="Cambria"/>
              </a:rPr>
              <a:t>3</a:t>
            </a:r>
            <a:r>
              <a:rPr sz="1100" spc="25" dirty="0">
                <a:latin typeface="Cambria"/>
                <a:cs typeface="Cambria"/>
              </a:rPr>
              <a:t> </a:t>
            </a:r>
            <a:r>
              <a:rPr sz="1100" spc="50" dirty="0">
                <a:latin typeface="Cambria"/>
                <a:cs typeface="Cambria"/>
              </a:rPr>
              <a:t>bytes</a:t>
            </a:r>
            <a:r>
              <a:rPr sz="1100" spc="15" dirty="0">
                <a:latin typeface="Cambria"/>
                <a:cs typeface="Cambria"/>
              </a:rPr>
              <a:t> of instruction</a:t>
            </a:r>
            <a:r>
              <a:rPr sz="1100" spc="-10" dirty="0">
                <a:latin typeface="Cambria"/>
                <a:cs typeface="Cambria"/>
              </a:rPr>
              <a:t> </a:t>
            </a:r>
            <a:r>
              <a:rPr sz="1100" spc="50" dirty="0">
                <a:latin typeface="Cambria"/>
                <a:cs typeface="Cambria"/>
              </a:rPr>
              <a:t>are</a:t>
            </a:r>
            <a:r>
              <a:rPr sz="1100" spc="15" dirty="0">
                <a:latin typeface="Cambria"/>
                <a:cs typeface="Cambria"/>
              </a:rPr>
              <a:t> </a:t>
            </a:r>
            <a:r>
              <a:rPr sz="1100" spc="60" dirty="0">
                <a:latin typeface="Cambria"/>
                <a:cs typeface="Cambria"/>
              </a:rPr>
              <a:t>passed</a:t>
            </a:r>
            <a:r>
              <a:rPr sz="1100" spc="15" dirty="0">
                <a:latin typeface="Cambria"/>
                <a:cs typeface="Cambria"/>
              </a:rPr>
              <a:t> </a:t>
            </a:r>
            <a:r>
              <a:rPr sz="1100" spc="5" dirty="0">
                <a:latin typeface="Cambria"/>
                <a:cs typeface="Cambria"/>
              </a:rPr>
              <a:t>to</a:t>
            </a:r>
            <a:r>
              <a:rPr sz="1100" spc="20" dirty="0">
                <a:latin typeface="Cambria"/>
                <a:cs typeface="Cambria"/>
              </a:rPr>
              <a:t> </a:t>
            </a:r>
            <a:r>
              <a:rPr sz="1100" spc="25" dirty="0">
                <a:latin typeface="Cambria"/>
                <a:cs typeface="Cambria"/>
              </a:rPr>
              <a:t>the</a:t>
            </a:r>
            <a:r>
              <a:rPr sz="1100" spc="15" dirty="0">
                <a:latin typeface="Cambria"/>
                <a:cs typeface="Cambria"/>
              </a:rPr>
              <a:t> </a:t>
            </a:r>
            <a:r>
              <a:rPr sz="1100" spc="30" dirty="0">
                <a:latin typeface="Cambria"/>
                <a:cs typeface="Cambria"/>
              </a:rPr>
              <a:t>D1 </a:t>
            </a:r>
            <a:r>
              <a:rPr sz="1100" spc="-229" dirty="0">
                <a:latin typeface="Cambria"/>
                <a:cs typeface="Cambria"/>
              </a:rPr>
              <a:t> </a:t>
            </a:r>
            <a:r>
              <a:rPr sz="1100" spc="55" dirty="0">
                <a:latin typeface="Cambria"/>
                <a:cs typeface="Cambria"/>
              </a:rPr>
              <a:t>stage</a:t>
            </a:r>
            <a:r>
              <a:rPr sz="1100" spc="5" dirty="0">
                <a:latin typeface="Cambria"/>
                <a:cs typeface="Cambria"/>
              </a:rPr>
              <a:t> </a:t>
            </a:r>
            <a:r>
              <a:rPr sz="1100" spc="20" dirty="0">
                <a:latin typeface="Cambria"/>
                <a:cs typeface="Cambria"/>
              </a:rPr>
              <a:t>from</a:t>
            </a:r>
            <a:r>
              <a:rPr sz="1100" spc="30" dirty="0">
                <a:latin typeface="Cambria"/>
                <a:cs typeface="Cambria"/>
              </a:rPr>
              <a:t> </a:t>
            </a:r>
            <a:r>
              <a:rPr sz="1100" spc="25" dirty="0">
                <a:latin typeface="Cambria"/>
                <a:cs typeface="Cambria"/>
              </a:rPr>
              <a:t>the</a:t>
            </a:r>
            <a:r>
              <a:rPr sz="1100" spc="10" dirty="0">
                <a:latin typeface="Cambria"/>
                <a:cs typeface="Cambria"/>
              </a:rPr>
              <a:t> </a:t>
            </a:r>
            <a:r>
              <a:rPr sz="1100" spc="40" dirty="0">
                <a:latin typeface="Cambria"/>
                <a:cs typeface="Cambria"/>
              </a:rPr>
              <a:t>prefetch</a:t>
            </a:r>
            <a:r>
              <a:rPr sz="1100" spc="10" dirty="0">
                <a:latin typeface="Cambria"/>
                <a:cs typeface="Cambria"/>
              </a:rPr>
              <a:t> </a:t>
            </a:r>
            <a:r>
              <a:rPr sz="1100" spc="30" dirty="0">
                <a:latin typeface="Cambria"/>
                <a:cs typeface="Cambria"/>
              </a:rPr>
              <a:t>buffers</a:t>
            </a:r>
            <a:endParaRPr sz="1100">
              <a:latin typeface="Cambria"/>
              <a:cs typeface="Cambria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794247" y="2551176"/>
            <a:ext cx="2926842" cy="377189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5874258" y="2556510"/>
            <a:ext cx="2766695" cy="34163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323215" marR="5080" indent="-311150">
              <a:lnSpc>
                <a:spcPts val="1160"/>
              </a:lnSpc>
              <a:spcBef>
                <a:spcPts val="275"/>
              </a:spcBef>
            </a:pPr>
            <a:r>
              <a:rPr sz="1100" spc="30" dirty="0">
                <a:latin typeface="Cambria"/>
                <a:cs typeface="Cambria"/>
              </a:rPr>
              <a:t>D1</a:t>
            </a:r>
            <a:r>
              <a:rPr sz="1100" spc="10" dirty="0">
                <a:latin typeface="Cambria"/>
                <a:cs typeface="Cambria"/>
              </a:rPr>
              <a:t> </a:t>
            </a:r>
            <a:r>
              <a:rPr sz="1100" spc="70" dirty="0">
                <a:latin typeface="Cambria"/>
                <a:cs typeface="Cambria"/>
              </a:rPr>
              <a:t>decoder</a:t>
            </a:r>
            <a:r>
              <a:rPr sz="1100" spc="-10" dirty="0">
                <a:latin typeface="Cambria"/>
                <a:cs typeface="Cambria"/>
              </a:rPr>
              <a:t> </a:t>
            </a:r>
            <a:r>
              <a:rPr sz="1100" spc="50" dirty="0">
                <a:latin typeface="Cambria"/>
                <a:cs typeface="Cambria"/>
              </a:rPr>
              <a:t>can</a:t>
            </a:r>
            <a:r>
              <a:rPr sz="1100" spc="15" dirty="0">
                <a:latin typeface="Cambria"/>
                <a:cs typeface="Cambria"/>
              </a:rPr>
              <a:t> </a:t>
            </a:r>
            <a:r>
              <a:rPr sz="1100" spc="25" dirty="0">
                <a:latin typeface="Cambria"/>
                <a:cs typeface="Cambria"/>
              </a:rPr>
              <a:t>then</a:t>
            </a:r>
            <a:r>
              <a:rPr sz="1100" spc="15" dirty="0">
                <a:latin typeface="Cambria"/>
                <a:cs typeface="Cambria"/>
              </a:rPr>
              <a:t> </a:t>
            </a:r>
            <a:r>
              <a:rPr sz="1100" spc="40" dirty="0">
                <a:latin typeface="Cambria"/>
                <a:cs typeface="Cambria"/>
              </a:rPr>
              <a:t>direct</a:t>
            </a:r>
            <a:r>
              <a:rPr sz="1100" spc="5" dirty="0">
                <a:latin typeface="Cambria"/>
                <a:cs typeface="Cambria"/>
              </a:rPr>
              <a:t> </a:t>
            </a:r>
            <a:r>
              <a:rPr sz="1100" spc="25" dirty="0">
                <a:latin typeface="Cambria"/>
                <a:cs typeface="Cambria"/>
              </a:rPr>
              <a:t>the</a:t>
            </a:r>
            <a:r>
              <a:rPr sz="1100" spc="5" dirty="0">
                <a:latin typeface="Cambria"/>
                <a:cs typeface="Cambria"/>
              </a:rPr>
              <a:t> </a:t>
            </a:r>
            <a:r>
              <a:rPr sz="1100" spc="30" dirty="0">
                <a:latin typeface="Cambria"/>
                <a:cs typeface="Cambria"/>
              </a:rPr>
              <a:t>D2</a:t>
            </a:r>
            <a:r>
              <a:rPr sz="1100" spc="25" dirty="0">
                <a:latin typeface="Cambria"/>
                <a:cs typeface="Cambria"/>
              </a:rPr>
              <a:t> </a:t>
            </a:r>
            <a:r>
              <a:rPr sz="1100" spc="55" dirty="0">
                <a:latin typeface="Cambria"/>
                <a:cs typeface="Cambria"/>
              </a:rPr>
              <a:t>stage</a:t>
            </a:r>
            <a:r>
              <a:rPr sz="1100" spc="5" dirty="0">
                <a:latin typeface="Cambria"/>
                <a:cs typeface="Cambria"/>
              </a:rPr>
              <a:t> to </a:t>
            </a:r>
            <a:r>
              <a:rPr sz="1100" spc="-225" dirty="0">
                <a:latin typeface="Cambria"/>
                <a:cs typeface="Cambria"/>
              </a:rPr>
              <a:t> </a:t>
            </a:r>
            <a:r>
              <a:rPr sz="1100" spc="40" dirty="0">
                <a:latin typeface="Cambria"/>
                <a:cs typeface="Cambria"/>
              </a:rPr>
              <a:t>capture</a:t>
            </a:r>
            <a:r>
              <a:rPr sz="1100" spc="5" dirty="0">
                <a:latin typeface="Cambria"/>
                <a:cs typeface="Cambria"/>
              </a:rPr>
              <a:t> </a:t>
            </a:r>
            <a:r>
              <a:rPr sz="1100" spc="25" dirty="0">
                <a:latin typeface="Cambria"/>
                <a:cs typeface="Cambria"/>
              </a:rPr>
              <a:t>the</a:t>
            </a:r>
            <a:r>
              <a:rPr sz="1100" spc="10" dirty="0">
                <a:latin typeface="Cambria"/>
                <a:cs typeface="Cambria"/>
              </a:rPr>
              <a:t> </a:t>
            </a:r>
            <a:r>
              <a:rPr sz="1100" spc="20" dirty="0">
                <a:latin typeface="Cambria"/>
                <a:cs typeface="Cambria"/>
              </a:rPr>
              <a:t>rest</a:t>
            </a:r>
            <a:r>
              <a:rPr sz="1100" spc="25" dirty="0">
                <a:latin typeface="Cambria"/>
                <a:cs typeface="Cambria"/>
              </a:rPr>
              <a:t> </a:t>
            </a:r>
            <a:r>
              <a:rPr sz="1100" spc="15" dirty="0">
                <a:latin typeface="Cambria"/>
                <a:cs typeface="Cambria"/>
              </a:rPr>
              <a:t>of</a:t>
            </a:r>
            <a:r>
              <a:rPr sz="1100" spc="20" dirty="0">
                <a:latin typeface="Cambria"/>
                <a:cs typeface="Cambria"/>
              </a:rPr>
              <a:t> </a:t>
            </a:r>
            <a:r>
              <a:rPr sz="1100" spc="25" dirty="0">
                <a:latin typeface="Cambria"/>
                <a:cs typeface="Cambria"/>
              </a:rPr>
              <a:t>the</a:t>
            </a:r>
            <a:r>
              <a:rPr sz="1100" spc="15" dirty="0">
                <a:latin typeface="Cambria"/>
                <a:cs typeface="Cambria"/>
              </a:rPr>
              <a:t> instruction</a:t>
            </a:r>
            <a:endParaRPr sz="1100">
              <a:latin typeface="Cambria"/>
              <a:cs typeface="Cambria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0" y="940308"/>
            <a:ext cx="8779002" cy="1312926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4126229" y="1053845"/>
            <a:ext cx="4616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85" dirty="0">
                <a:solidFill>
                  <a:srgbClr val="FFFFFF"/>
                </a:solidFill>
                <a:latin typeface="Cambria"/>
                <a:cs typeface="Cambria"/>
              </a:rPr>
              <a:t>F</a:t>
            </a:r>
            <a:r>
              <a:rPr sz="1400" spc="30" dirty="0">
                <a:solidFill>
                  <a:srgbClr val="FFFFFF"/>
                </a:solidFill>
                <a:latin typeface="Cambria"/>
                <a:cs typeface="Cambria"/>
              </a:rPr>
              <a:t>et</a:t>
            </a:r>
            <a:r>
              <a:rPr sz="1400" spc="70" dirty="0">
                <a:solidFill>
                  <a:srgbClr val="FFFFFF"/>
                </a:solidFill>
                <a:latin typeface="Cambria"/>
                <a:cs typeface="Cambria"/>
              </a:rPr>
              <a:t>ch</a:t>
            </a:r>
            <a:endParaRPr sz="1400">
              <a:latin typeface="Cambria"/>
              <a:cs typeface="Cambria"/>
            </a:endParaRPr>
          </a:p>
        </p:txBody>
      </p:sp>
      <p:pic>
        <p:nvPicPr>
          <p:cNvPr id="28" name="object 2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1383766"/>
            <a:ext cx="4368546" cy="377215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146405" y="1389126"/>
            <a:ext cx="4060190" cy="34163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78105" marR="5080" indent="-66040">
              <a:lnSpc>
                <a:spcPts val="1160"/>
              </a:lnSpc>
              <a:spcBef>
                <a:spcPts val="275"/>
              </a:spcBef>
            </a:pPr>
            <a:r>
              <a:rPr sz="1100" spc="65" dirty="0">
                <a:latin typeface="Cambria"/>
                <a:cs typeface="Cambria"/>
              </a:rPr>
              <a:t>Objective</a:t>
            </a:r>
            <a:r>
              <a:rPr sz="1100" dirty="0">
                <a:latin typeface="Cambria"/>
                <a:cs typeface="Cambria"/>
              </a:rPr>
              <a:t> </a:t>
            </a:r>
            <a:r>
              <a:rPr sz="1100" spc="20" dirty="0">
                <a:latin typeface="Cambria"/>
                <a:cs typeface="Cambria"/>
              </a:rPr>
              <a:t>is</a:t>
            </a:r>
            <a:r>
              <a:rPr sz="1100" spc="35" dirty="0">
                <a:latin typeface="Cambria"/>
                <a:cs typeface="Cambria"/>
              </a:rPr>
              <a:t> </a:t>
            </a:r>
            <a:r>
              <a:rPr sz="1100" spc="5" dirty="0">
                <a:latin typeface="Cambria"/>
                <a:cs typeface="Cambria"/>
              </a:rPr>
              <a:t>to</a:t>
            </a:r>
            <a:r>
              <a:rPr sz="1100" spc="25" dirty="0">
                <a:latin typeface="Cambria"/>
                <a:cs typeface="Cambria"/>
              </a:rPr>
              <a:t> </a:t>
            </a:r>
            <a:r>
              <a:rPr sz="1100" spc="10" dirty="0">
                <a:latin typeface="Cambria"/>
                <a:cs typeface="Cambria"/>
              </a:rPr>
              <a:t>fill</a:t>
            </a:r>
            <a:r>
              <a:rPr sz="1100" spc="25" dirty="0">
                <a:latin typeface="Cambria"/>
                <a:cs typeface="Cambria"/>
              </a:rPr>
              <a:t> the</a:t>
            </a:r>
            <a:r>
              <a:rPr sz="1100" spc="20" dirty="0">
                <a:latin typeface="Cambria"/>
                <a:cs typeface="Cambria"/>
              </a:rPr>
              <a:t> </a:t>
            </a:r>
            <a:r>
              <a:rPr sz="1100" spc="40" dirty="0">
                <a:latin typeface="Cambria"/>
                <a:cs typeface="Cambria"/>
              </a:rPr>
              <a:t>prefetch</a:t>
            </a:r>
            <a:r>
              <a:rPr sz="1100" dirty="0">
                <a:latin typeface="Cambria"/>
                <a:cs typeface="Cambria"/>
              </a:rPr>
              <a:t> </a:t>
            </a:r>
            <a:r>
              <a:rPr sz="1100" spc="30" dirty="0">
                <a:latin typeface="Cambria"/>
                <a:cs typeface="Cambria"/>
              </a:rPr>
              <a:t>buffers</a:t>
            </a:r>
            <a:r>
              <a:rPr sz="1100" spc="20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with</a:t>
            </a:r>
            <a:r>
              <a:rPr sz="1100" spc="15" dirty="0">
                <a:latin typeface="Cambria"/>
                <a:cs typeface="Cambria"/>
              </a:rPr>
              <a:t> </a:t>
            </a:r>
            <a:r>
              <a:rPr sz="1100" spc="35" dirty="0">
                <a:latin typeface="Cambria"/>
                <a:cs typeface="Cambria"/>
              </a:rPr>
              <a:t>new</a:t>
            </a:r>
            <a:r>
              <a:rPr sz="1100" spc="20" dirty="0">
                <a:latin typeface="Cambria"/>
                <a:cs typeface="Cambria"/>
              </a:rPr>
              <a:t> </a:t>
            </a:r>
            <a:r>
              <a:rPr sz="1100" spc="30" dirty="0">
                <a:latin typeface="Cambria"/>
                <a:cs typeface="Cambria"/>
              </a:rPr>
              <a:t>data</a:t>
            </a:r>
            <a:r>
              <a:rPr sz="1100" spc="15" dirty="0">
                <a:latin typeface="Cambria"/>
                <a:cs typeface="Cambria"/>
              </a:rPr>
              <a:t> </a:t>
            </a:r>
            <a:r>
              <a:rPr sz="1100" spc="40" dirty="0">
                <a:latin typeface="Cambria"/>
                <a:cs typeface="Cambria"/>
              </a:rPr>
              <a:t>as</a:t>
            </a:r>
            <a:r>
              <a:rPr sz="1100" spc="30" dirty="0">
                <a:latin typeface="Cambria"/>
                <a:cs typeface="Cambria"/>
              </a:rPr>
              <a:t> </a:t>
            </a:r>
            <a:r>
              <a:rPr sz="1100" spc="35" dirty="0">
                <a:latin typeface="Cambria"/>
                <a:cs typeface="Cambria"/>
              </a:rPr>
              <a:t>soon</a:t>
            </a:r>
            <a:r>
              <a:rPr sz="1100" spc="15" dirty="0">
                <a:latin typeface="Cambria"/>
                <a:cs typeface="Cambria"/>
              </a:rPr>
              <a:t> </a:t>
            </a:r>
            <a:r>
              <a:rPr sz="1100" spc="40" dirty="0">
                <a:latin typeface="Cambria"/>
                <a:cs typeface="Cambria"/>
              </a:rPr>
              <a:t>as </a:t>
            </a:r>
            <a:r>
              <a:rPr sz="1100" spc="-225" dirty="0">
                <a:latin typeface="Cambria"/>
                <a:cs typeface="Cambria"/>
              </a:rPr>
              <a:t> </a:t>
            </a:r>
            <a:r>
              <a:rPr sz="1100" spc="25" dirty="0">
                <a:latin typeface="Cambria"/>
                <a:cs typeface="Cambria"/>
              </a:rPr>
              <a:t>the</a:t>
            </a:r>
            <a:r>
              <a:rPr sz="1100" spc="20" dirty="0">
                <a:latin typeface="Cambria"/>
                <a:cs typeface="Cambria"/>
              </a:rPr>
              <a:t> </a:t>
            </a:r>
            <a:r>
              <a:rPr sz="1100" spc="50" dirty="0">
                <a:latin typeface="Cambria"/>
                <a:cs typeface="Cambria"/>
              </a:rPr>
              <a:t>old</a:t>
            </a:r>
            <a:r>
              <a:rPr sz="1100" spc="15" dirty="0">
                <a:latin typeface="Cambria"/>
                <a:cs typeface="Cambria"/>
              </a:rPr>
              <a:t> </a:t>
            </a:r>
            <a:r>
              <a:rPr sz="1100" spc="30" dirty="0">
                <a:latin typeface="Cambria"/>
                <a:cs typeface="Cambria"/>
              </a:rPr>
              <a:t>data</a:t>
            </a:r>
            <a:r>
              <a:rPr sz="1100" spc="10" dirty="0">
                <a:latin typeface="Cambria"/>
                <a:cs typeface="Cambria"/>
              </a:rPr>
              <a:t> </a:t>
            </a:r>
            <a:r>
              <a:rPr sz="1100" spc="50" dirty="0">
                <a:latin typeface="Cambria"/>
                <a:cs typeface="Cambria"/>
              </a:rPr>
              <a:t>have</a:t>
            </a:r>
            <a:r>
              <a:rPr sz="1100" spc="25" dirty="0">
                <a:latin typeface="Cambria"/>
                <a:cs typeface="Cambria"/>
              </a:rPr>
              <a:t> </a:t>
            </a:r>
            <a:r>
              <a:rPr sz="1100" spc="75" dirty="0">
                <a:latin typeface="Cambria"/>
                <a:cs typeface="Cambria"/>
              </a:rPr>
              <a:t>been</a:t>
            </a:r>
            <a:r>
              <a:rPr sz="1100" spc="10" dirty="0">
                <a:latin typeface="Cambria"/>
                <a:cs typeface="Cambria"/>
              </a:rPr>
              <a:t> </a:t>
            </a:r>
            <a:r>
              <a:rPr sz="1100" spc="50" dirty="0">
                <a:latin typeface="Cambria"/>
                <a:cs typeface="Cambria"/>
              </a:rPr>
              <a:t>consumed</a:t>
            </a:r>
            <a:r>
              <a:rPr sz="1100" dirty="0">
                <a:latin typeface="Cambria"/>
                <a:cs typeface="Cambria"/>
              </a:rPr>
              <a:t> </a:t>
            </a:r>
            <a:r>
              <a:rPr sz="1100" spc="80" dirty="0">
                <a:latin typeface="Cambria"/>
                <a:cs typeface="Cambria"/>
              </a:rPr>
              <a:t>by</a:t>
            </a:r>
            <a:r>
              <a:rPr sz="1100" spc="35" dirty="0">
                <a:latin typeface="Cambria"/>
                <a:cs typeface="Cambria"/>
              </a:rPr>
              <a:t> </a:t>
            </a:r>
            <a:r>
              <a:rPr sz="1100" spc="25" dirty="0">
                <a:latin typeface="Cambria"/>
                <a:cs typeface="Cambria"/>
              </a:rPr>
              <a:t>the</a:t>
            </a:r>
            <a:r>
              <a:rPr sz="1100" spc="10" dirty="0">
                <a:latin typeface="Cambria"/>
                <a:cs typeface="Cambria"/>
              </a:rPr>
              <a:t> </a:t>
            </a:r>
            <a:r>
              <a:rPr sz="1100" spc="15" dirty="0">
                <a:latin typeface="Cambria"/>
                <a:cs typeface="Cambria"/>
              </a:rPr>
              <a:t>instruction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70" dirty="0">
                <a:latin typeface="Cambria"/>
                <a:cs typeface="Cambria"/>
              </a:rPr>
              <a:t>decoder</a:t>
            </a:r>
            <a:endParaRPr sz="1100">
              <a:latin typeface="Cambria"/>
              <a:cs typeface="Cambria"/>
            </a:endParaRPr>
          </a:p>
        </p:txBody>
      </p:sp>
      <p:pic>
        <p:nvPicPr>
          <p:cNvPr id="30" name="object 3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343400" y="1383766"/>
            <a:ext cx="4380738" cy="377215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4458080" y="1389126"/>
            <a:ext cx="4150995" cy="34163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731645" marR="5080" indent="-1719580">
              <a:lnSpc>
                <a:spcPts val="1160"/>
              </a:lnSpc>
              <a:spcBef>
                <a:spcPts val="275"/>
              </a:spcBef>
            </a:pPr>
            <a:r>
              <a:rPr sz="1100" spc="60" dirty="0">
                <a:latin typeface="Cambria"/>
                <a:cs typeface="Cambria"/>
              </a:rPr>
              <a:t>Operates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45" dirty="0">
                <a:latin typeface="Cambria"/>
                <a:cs typeface="Cambria"/>
              </a:rPr>
              <a:t>independently</a:t>
            </a:r>
            <a:r>
              <a:rPr sz="1100" spc="-10" dirty="0">
                <a:latin typeface="Cambria"/>
                <a:cs typeface="Cambria"/>
              </a:rPr>
              <a:t> </a:t>
            </a:r>
            <a:r>
              <a:rPr sz="1100" spc="15" dirty="0">
                <a:latin typeface="Cambria"/>
                <a:cs typeface="Cambria"/>
              </a:rPr>
              <a:t>of</a:t>
            </a:r>
            <a:r>
              <a:rPr sz="1100" spc="25" dirty="0">
                <a:latin typeface="Cambria"/>
                <a:cs typeface="Cambria"/>
              </a:rPr>
              <a:t> the other</a:t>
            </a:r>
            <a:r>
              <a:rPr sz="1100" spc="5" dirty="0">
                <a:latin typeface="Cambria"/>
                <a:cs typeface="Cambria"/>
              </a:rPr>
              <a:t> </a:t>
            </a:r>
            <a:r>
              <a:rPr sz="1100" spc="50" dirty="0">
                <a:latin typeface="Cambria"/>
                <a:cs typeface="Cambria"/>
              </a:rPr>
              <a:t>stages</a:t>
            </a:r>
            <a:r>
              <a:rPr sz="1100" spc="25" dirty="0">
                <a:latin typeface="Cambria"/>
                <a:cs typeface="Cambria"/>
              </a:rPr>
              <a:t> </a:t>
            </a:r>
            <a:r>
              <a:rPr sz="1100" spc="5" dirty="0">
                <a:latin typeface="Cambria"/>
                <a:cs typeface="Cambria"/>
              </a:rPr>
              <a:t>to</a:t>
            </a:r>
            <a:r>
              <a:rPr sz="1100" spc="30" dirty="0">
                <a:latin typeface="Cambria"/>
                <a:cs typeface="Cambria"/>
              </a:rPr>
              <a:t> </a:t>
            </a:r>
            <a:r>
              <a:rPr sz="1100" spc="80" dirty="0">
                <a:latin typeface="Cambria"/>
                <a:cs typeface="Cambria"/>
              </a:rPr>
              <a:t>keep</a:t>
            </a:r>
            <a:r>
              <a:rPr sz="1100" spc="15" dirty="0">
                <a:latin typeface="Cambria"/>
                <a:cs typeface="Cambria"/>
              </a:rPr>
              <a:t> </a:t>
            </a:r>
            <a:r>
              <a:rPr sz="1100" spc="25" dirty="0">
                <a:latin typeface="Cambria"/>
                <a:cs typeface="Cambria"/>
              </a:rPr>
              <a:t>the</a:t>
            </a:r>
            <a:r>
              <a:rPr sz="1100" spc="15" dirty="0">
                <a:latin typeface="Cambria"/>
                <a:cs typeface="Cambria"/>
              </a:rPr>
              <a:t> </a:t>
            </a:r>
            <a:r>
              <a:rPr sz="1100" spc="40" dirty="0">
                <a:latin typeface="Cambria"/>
                <a:cs typeface="Cambria"/>
              </a:rPr>
              <a:t>prefetch </a:t>
            </a:r>
            <a:r>
              <a:rPr sz="1100" spc="-229" dirty="0">
                <a:latin typeface="Cambria"/>
                <a:cs typeface="Cambria"/>
              </a:rPr>
              <a:t> </a:t>
            </a:r>
            <a:r>
              <a:rPr sz="1100" spc="30" dirty="0">
                <a:latin typeface="Cambria"/>
                <a:cs typeface="Cambria"/>
              </a:rPr>
              <a:t>buffers</a:t>
            </a:r>
            <a:r>
              <a:rPr sz="1100" spc="15" dirty="0">
                <a:latin typeface="Cambria"/>
                <a:cs typeface="Cambria"/>
              </a:rPr>
              <a:t> </a:t>
            </a:r>
            <a:r>
              <a:rPr sz="1100" spc="10" dirty="0">
                <a:latin typeface="Cambria"/>
                <a:cs typeface="Cambria"/>
              </a:rPr>
              <a:t>full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1388" y="70190"/>
            <a:ext cx="7975291" cy="635227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210413" y="200355"/>
            <a:ext cx="2863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B86FB8"/>
                </a:solidFill>
                <a:latin typeface="Times New Roman"/>
                <a:cs typeface="Times New Roman"/>
              </a:rPr>
              <a:t>+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0739" y="242062"/>
            <a:ext cx="246253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95" dirty="0">
                <a:solidFill>
                  <a:srgbClr val="FF0000"/>
                </a:solidFill>
                <a:latin typeface="Cambria"/>
                <a:cs typeface="Cambria"/>
              </a:rPr>
              <a:t>Su</a:t>
            </a:r>
            <a:r>
              <a:rPr sz="4400" b="0" spc="165" dirty="0">
                <a:solidFill>
                  <a:srgbClr val="FF0000"/>
                </a:solidFill>
                <a:latin typeface="Cambria"/>
                <a:cs typeface="Cambria"/>
              </a:rPr>
              <a:t>m</a:t>
            </a:r>
            <a:r>
              <a:rPr sz="4400" b="0" spc="130" dirty="0">
                <a:solidFill>
                  <a:srgbClr val="FF0000"/>
                </a:solidFill>
                <a:latin typeface="Cambria"/>
                <a:cs typeface="Cambria"/>
              </a:rPr>
              <a:t>ma</a:t>
            </a:r>
            <a:r>
              <a:rPr sz="4400" b="0" spc="160" dirty="0">
                <a:solidFill>
                  <a:srgbClr val="FF0000"/>
                </a:solidFill>
                <a:latin typeface="Cambria"/>
                <a:cs typeface="Cambria"/>
              </a:rPr>
              <a:t>r</a:t>
            </a:r>
            <a:r>
              <a:rPr sz="4400" b="0" spc="260" dirty="0">
                <a:solidFill>
                  <a:srgbClr val="FF0000"/>
                </a:solidFill>
                <a:latin typeface="Cambria"/>
                <a:cs typeface="Cambria"/>
              </a:rPr>
              <a:t>y</a:t>
            </a:r>
            <a:endParaRPr sz="4400">
              <a:latin typeface="Cambria"/>
              <a:cs typeface="Cambr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10"/>
              </a:spcBef>
              <a:buClr>
                <a:srgbClr val="663366"/>
              </a:buClr>
              <a:buSzPct val="74285"/>
              <a:buFont typeface="Wingdings"/>
              <a:buChar char=""/>
              <a:tabLst>
                <a:tab pos="241300" algn="l"/>
              </a:tabLst>
            </a:pPr>
            <a:r>
              <a:rPr spc="55" dirty="0"/>
              <a:t>Processor</a:t>
            </a:r>
            <a:r>
              <a:rPr spc="40" dirty="0"/>
              <a:t> </a:t>
            </a:r>
            <a:r>
              <a:rPr spc="45" dirty="0"/>
              <a:t>organization</a:t>
            </a: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663366"/>
              </a:buClr>
              <a:buFont typeface="Wingdings"/>
              <a:buChar char=""/>
            </a:pPr>
            <a:endParaRPr sz="1700"/>
          </a:p>
          <a:p>
            <a:pPr marL="241300" indent="-228600">
              <a:lnSpc>
                <a:spcPct val="100000"/>
              </a:lnSpc>
              <a:buClr>
                <a:srgbClr val="663366"/>
              </a:buClr>
              <a:buSzPct val="74285"/>
              <a:buFont typeface="Wingdings"/>
              <a:buChar char=""/>
              <a:tabLst>
                <a:tab pos="241300" algn="l"/>
              </a:tabLst>
            </a:pPr>
            <a:r>
              <a:rPr spc="65" dirty="0"/>
              <a:t>Register</a:t>
            </a:r>
            <a:r>
              <a:rPr spc="30" dirty="0"/>
              <a:t> </a:t>
            </a:r>
            <a:r>
              <a:rPr spc="45" dirty="0"/>
              <a:t>organization</a:t>
            </a:r>
          </a:p>
          <a:p>
            <a:pPr marL="469900" lvl="1" indent="-229235">
              <a:lnSpc>
                <a:spcPct val="100000"/>
              </a:lnSpc>
              <a:spcBef>
                <a:spcPts val="625"/>
              </a:spcBef>
              <a:buClr>
                <a:srgbClr val="B86FB8"/>
              </a:buClr>
              <a:buSzPct val="74285"/>
              <a:buFont typeface="Wingdings"/>
              <a:buChar char=""/>
              <a:tabLst>
                <a:tab pos="469900" algn="l"/>
              </a:tabLst>
            </a:pPr>
            <a:r>
              <a:rPr sz="1750" spc="65" dirty="0">
                <a:solidFill>
                  <a:srgbClr val="585858"/>
                </a:solidFill>
                <a:latin typeface="Cambria"/>
                <a:cs typeface="Cambria"/>
              </a:rPr>
              <a:t>User-visible </a:t>
            </a:r>
            <a:r>
              <a:rPr sz="1750" spc="55" dirty="0">
                <a:solidFill>
                  <a:srgbClr val="585858"/>
                </a:solidFill>
                <a:latin typeface="Cambria"/>
                <a:cs typeface="Cambria"/>
              </a:rPr>
              <a:t>registers</a:t>
            </a:r>
            <a:endParaRPr sz="175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610"/>
              </a:spcBef>
              <a:buClr>
                <a:srgbClr val="B86FB8"/>
              </a:buClr>
              <a:buSzPct val="74285"/>
              <a:buFont typeface="Wingdings"/>
              <a:buChar char=""/>
              <a:tabLst>
                <a:tab pos="469900" algn="l"/>
              </a:tabLst>
            </a:pPr>
            <a:r>
              <a:rPr sz="1750" spc="65" dirty="0">
                <a:solidFill>
                  <a:srgbClr val="585858"/>
                </a:solidFill>
                <a:latin typeface="Cambria"/>
                <a:cs typeface="Cambria"/>
              </a:rPr>
              <a:t>Control</a:t>
            </a:r>
            <a:r>
              <a:rPr sz="175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50" spc="80" dirty="0">
                <a:solidFill>
                  <a:srgbClr val="585858"/>
                </a:solidFill>
                <a:latin typeface="Cambria"/>
                <a:cs typeface="Cambria"/>
              </a:rPr>
              <a:t>and</a:t>
            </a:r>
            <a:r>
              <a:rPr sz="175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50" spc="10" dirty="0">
                <a:solidFill>
                  <a:srgbClr val="585858"/>
                </a:solidFill>
                <a:latin typeface="Cambria"/>
                <a:cs typeface="Cambria"/>
              </a:rPr>
              <a:t>status</a:t>
            </a:r>
            <a:r>
              <a:rPr sz="175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50" spc="55" dirty="0">
                <a:solidFill>
                  <a:srgbClr val="585858"/>
                </a:solidFill>
                <a:latin typeface="Cambria"/>
                <a:cs typeface="Cambria"/>
              </a:rPr>
              <a:t>registers</a:t>
            </a:r>
            <a:endParaRPr sz="175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B86FB8"/>
              </a:buClr>
              <a:buFont typeface="Wingdings"/>
              <a:buChar char=""/>
            </a:pPr>
            <a:endParaRPr sz="1700"/>
          </a:p>
          <a:p>
            <a:pPr marL="241300" indent="-228600">
              <a:lnSpc>
                <a:spcPct val="100000"/>
              </a:lnSpc>
              <a:buClr>
                <a:srgbClr val="663366"/>
              </a:buClr>
              <a:buSzPct val="74285"/>
              <a:buFont typeface="Wingdings"/>
              <a:buChar char=""/>
              <a:tabLst>
                <a:tab pos="241300" algn="l"/>
              </a:tabLst>
            </a:pPr>
            <a:r>
              <a:rPr spc="25" dirty="0"/>
              <a:t>Instruction</a:t>
            </a:r>
            <a:r>
              <a:rPr spc="35" dirty="0"/>
              <a:t> </a:t>
            </a:r>
            <a:r>
              <a:rPr spc="120" dirty="0"/>
              <a:t>cycle</a:t>
            </a:r>
          </a:p>
          <a:p>
            <a:pPr marL="469900" lvl="1" indent="-229235">
              <a:lnSpc>
                <a:spcPct val="100000"/>
              </a:lnSpc>
              <a:spcBef>
                <a:spcPts val="625"/>
              </a:spcBef>
              <a:buClr>
                <a:srgbClr val="B86FB8"/>
              </a:buClr>
              <a:buSzPct val="74285"/>
              <a:buFont typeface="Wingdings"/>
              <a:buChar char=""/>
              <a:tabLst>
                <a:tab pos="469900" algn="l"/>
              </a:tabLst>
            </a:pPr>
            <a:r>
              <a:rPr sz="1750" spc="6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75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50" spc="45" dirty="0">
                <a:solidFill>
                  <a:srgbClr val="585858"/>
                </a:solidFill>
                <a:latin typeface="Cambria"/>
                <a:cs typeface="Cambria"/>
              </a:rPr>
              <a:t>indirect</a:t>
            </a:r>
            <a:r>
              <a:rPr sz="175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50" spc="120" dirty="0">
                <a:solidFill>
                  <a:srgbClr val="585858"/>
                </a:solidFill>
                <a:latin typeface="Cambria"/>
                <a:cs typeface="Cambria"/>
              </a:rPr>
              <a:t>cycle</a:t>
            </a:r>
            <a:endParaRPr sz="175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610"/>
              </a:spcBef>
              <a:buClr>
                <a:srgbClr val="B86FB8"/>
              </a:buClr>
              <a:buSzPct val="74285"/>
              <a:buFont typeface="Wingdings"/>
              <a:buChar char=""/>
              <a:tabLst>
                <a:tab pos="469900" algn="l"/>
              </a:tabLst>
            </a:pPr>
            <a:r>
              <a:rPr sz="1750" spc="55" dirty="0">
                <a:solidFill>
                  <a:srgbClr val="585858"/>
                </a:solidFill>
                <a:latin typeface="Cambria"/>
                <a:cs typeface="Cambria"/>
              </a:rPr>
              <a:t>Data</a:t>
            </a:r>
            <a:r>
              <a:rPr sz="175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50" spc="5" dirty="0">
                <a:solidFill>
                  <a:srgbClr val="585858"/>
                </a:solidFill>
                <a:latin typeface="Cambria"/>
                <a:cs typeface="Cambria"/>
              </a:rPr>
              <a:t>flow</a:t>
            </a:r>
            <a:endParaRPr sz="175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B86FB8"/>
              </a:buClr>
              <a:buFont typeface="Wingdings"/>
              <a:buChar char=""/>
            </a:pPr>
            <a:endParaRPr sz="1700"/>
          </a:p>
          <a:p>
            <a:pPr marL="241300" indent="-228600">
              <a:lnSpc>
                <a:spcPct val="100000"/>
              </a:lnSpc>
              <a:buClr>
                <a:srgbClr val="663366"/>
              </a:buClr>
              <a:buSzPct val="74285"/>
              <a:buFont typeface="Wingdings"/>
              <a:buChar char=""/>
              <a:tabLst>
                <a:tab pos="241300" algn="l"/>
              </a:tabLst>
            </a:pPr>
            <a:r>
              <a:rPr spc="60" dirty="0"/>
              <a:t>The</a:t>
            </a:r>
            <a:r>
              <a:rPr spc="55" dirty="0"/>
              <a:t> </a:t>
            </a:r>
            <a:r>
              <a:rPr spc="30" dirty="0"/>
              <a:t>x86</a:t>
            </a:r>
            <a:r>
              <a:rPr spc="50" dirty="0"/>
              <a:t> </a:t>
            </a:r>
            <a:r>
              <a:rPr spc="65" dirty="0"/>
              <a:t>processor</a:t>
            </a:r>
            <a:r>
              <a:rPr spc="80" dirty="0"/>
              <a:t> </a:t>
            </a:r>
            <a:r>
              <a:rPr spc="50" dirty="0"/>
              <a:t>family</a:t>
            </a:r>
          </a:p>
          <a:p>
            <a:pPr marL="469900" lvl="1" indent="-229235">
              <a:lnSpc>
                <a:spcPct val="100000"/>
              </a:lnSpc>
              <a:spcBef>
                <a:spcPts val="610"/>
              </a:spcBef>
              <a:buClr>
                <a:srgbClr val="B86FB8"/>
              </a:buClr>
              <a:buSzPct val="74285"/>
              <a:buFont typeface="Wingdings"/>
              <a:buChar char=""/>
              <a:tabLst>
                <a:tab pos="469900" algn="l"/>
              </a:tabLst>
            </a:pPr>
            <a:r>
              <a:rPr sz="1750" spc="65" dirty="0">
                <a:solidFill>
                  <a:srgbClr val="585858"/>
                </a:solidFill>
                <a:latin typeface="Cambria"/>
                <a:cs typeface="Cambria"/>
              </a:rPr>
              <a:t>Register</a:t>
            </a:r>
            <a:r>
              <a:rPr sz="175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50" spc="45" dirty="0">
                <a:solidFill>
                  <a:srgbClr val="585858"/>
                </a:solidFill>
                <a:latin typeface="Cambria"/>
                <a:cs typeface="Cambria"/>
              </a:rPr>
              <a:t>organization</a:t>
            </a:r>
            <a:endParaRPr sz="175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625"/>
              </a:spcBef>
              <a:buClr>
                <a:srgbClr val="B86FB8"/>
              </a:buClr>
              <a:buSzPct val="74285"/>
              <a:buFont typeface="Wingdings"/>
              <a:buChar char=""/>
              <a:tabLst>
                <a:tab pos="469900" algn="l"/>
              </a:tabLst>
            </a:pPr>
            <a:r>
              <a:rPr sz="1750" spc="25" dirty="0">
                <a:solidFill>
                  <a:srgbClr val="585858"/>
                </a:solidFill>
                <a:latin typeface="Cambria"/>
                <a:cs typeface="Cambria"/>
              </a:rPr>
              <a:t>Interrupt</a:t>
            </a:r>
            <a:r>
              <a:rPr sz="175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50" spc="80" dirty="0">
                <a:solidFill>
                  <a:srgbClr val="585858"/>
                </a:solidFill>
                <a:latin typeface="Cambria"/>
                <a:cs typeface="Cambria"/>
              </a:rPr>
              <a:t>processing</a:t>
            </a:r>
            <a:endParaRPr sz="175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79975" y="2234920"/>
            <a:ext cx="2795270" cy="209867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29235" marR="323850" indent="-229235" algn="r">
              <a:lnSpc>
                <a:spcPct val="100000"/>
              </a:lnSpc>
              <a:spcBef>
                <a:spcPts val="720"/>
              </a:spcBef>
              <a:buClr>
                <a:srgbClr val="663366"/>
              </a:buClr>
              <a:buSzPct val="74285"/>
              <a:buFont typeface="Wingdings"/>
              <a:buChar char=""/>
              <a:tabLst>
                <a:tab pos="229235" algn="l"/>
              </a:tabLst>
            </a:pPr>
            <a:r>
              <a:rPr sz="1750" spc="25" dirty="0">
                <a:solidFill>
                  <a:srgbClr val="006FC0"/>
                </a:solidFill>
                <a:latin typeface="Cambria"/>
                <a:cs typeface="Cambria"/>
              </a:rPr>
              <a:t>Instruction</a:t>
            </a:r>
            <a:r>
              <a:rPr sz="175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50" spc="80" dirty="0">
                <a:solidFill>
                  <a:srgbClr val="006FC0"/>
                </a:solidFill>
                <a:latin typeface="Cambria"/>
                <a:cs typeface="Cambria"/>
              </a:rPr>
              <a:t>pipelining</a:t>
            </a:r>
            <a:endParaRPr sz="1750">
              <a:latin typeface="Cambria"/>
              <a:cs typeface="Cambria"/>
            </a:endParaRPr>
          </a:p>
          <a:p>
            <a:pPr marL="228600" marR="377190" lvl="1" indent="-228600" algn="r">
              <a:lnSpc>
                <a:spcPct val="100000"/>
              </a:lnSpc>
              <a:spcBef>
                <a:spcPts val="625"/>
              </a:spcBef>
              <a:buClr>
                <a:srgbClr val="B86FB8"/>
              </a:buClr>
              <a:buSzPct val="74285"/>
              <a:buFont typeface="Wingdings"/>
              <a:buChar char=""/>
              <a:tabLst>
                <a:tab pos="228600" algn="l"/>
              </a:tabLst>
            </a:pPr>
            <a:r>
              <a:rPr sz="1750" spc="65" dirty="0">
                <a:solidFill>
                  <a:srgbClr val="585858"/>
                </a:solidFill>
                <a:latin typeface="Cambria"/>
                <a:cs typeface="Cambria"/>
              </a:rPr>
              <a:t>Pipelining</a:t>
            </a:r>
            <a:r>
              <a:rPr sz="1750" spc="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50" spc="50" dirty="0">
                <a:solidFill>
                  <a:srgbClr val="585858"/>
                </a:solidFill>
                <a:latin typeface="Cambria"/>
                <a:cs typeface="Cambria"/>
              </a:rPr>
              <a:t>strategy</a:t>
            </a:r>
            <a:endParaRPr sz="175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610"/>
              </a:spcBef>
              <a:buClr>
                <a:srgbClr val="B86FB8"/>
              </a:buClr>
              <a:buSzPct val="74285"/>
              <a:buFont typeface="Wingdings"/>
              <a:buChar char=""/>
              <a:tabLst>
                <a:tab pos="470534" algn="l"/>
              </a:tabLst>
            </a:pPr>
            <a:r>
              <a:rPr sz="1750" spc="65" dirty="0">
                <a:solidFill>
                  <a:srgbClr val="585858"/>
                </a:solidFill>
                <a:latin typeface="Cambria"/>
                <a:cs typeface="Cambria"/>
              </a:rPr>
              <a:t>Pipeline</a:t>
            </a:r>
            <a:r>
              <a:rPr sz="175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50" spc="75" dirty="0">
                <a:solidFill>
                  <a:srgbClr val="585858"/>
                </a:solidFill>
                <a:latin typeface="Cambria"/>
                <a:cs typeface="Cambria"/>
              </a:rPr>
              <a:t>performance</a:t>
            </a:r>
            <a:endParaRPr sz="175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625"/>
              </a:spcBef>
              <a:buClr>
                <a:srgbClr val="B86FB8"/>
              </a:buClr>
              <a:buSzPct val="74285"/>
              <a:buFont typeface="Wingdings"/>
              <a:buChar char=""/>
              <a:tabLst>
                <a:tab pos="470534" algn="l"/>
              </a:tabLst>
            </a:pPr>
            <a:r>
              <a:rPr sz="1750" spc="65" dirty="0">
                <a:solidFill>
                  <a:srgbClr val="585858"/>
                </a:solidFill>
                <a:latin typeface="Cambria"/>
                <a:cs typeface="Cambria"/>
              </a:rPr>
              <a:t>Pipeline</a:t>
            </a:r>
            <a:r>
              <a:rPr sz="175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50" spc="40" dirty="0">
                <a:solidFill>
                  <a:srgbClr val="585858"/>
                </a:solidFill>
                <a:latin typeface="Cambria"/>
                <a:cs typeface="Cambria"/>
              </a:rPr>
              <a:t>hazards</a:t>
            </a:r>
            <a:endParaRPr sz="175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615"/>
              </a:spcBef>
              <a:buClr>
                <a:srgbClr val="B86FB8"/>
              </a:buClr>
              <a:buSzPct val="74285"/>
              <a:buFont typeface="Wingdings"/>
              <a:buChar char=""/>
              <a:tabLst>
                <a:tab pos="470534" algn="l"/>
              </a:tabLst>
            </a:pPr>
            <a:r>
              <a:rPr sz="1750" spc="95" dirty="0">
                <a:solidFill>
                  <a:srgbClr val="585858"/>
                </a:solidFill>
                <a:latin typeface="Cambria"/>
                <a:cs typeface="Cambria"/>
              </a:rPr>
              <a:t>Dealing</a:t>
            </a:r>
            <a:r>
              <a:rPr sz="175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50" dirty="0">
                <a:solidFill>
                  <a:srgbClr val="585858"/>
                </a:solidFill>
                <a:latin typeface="Cambria"/>
                <a:cs typeface="Cambria"/>
              </a:rPr>
              <a:t>with</a:t>
            </a:r>
            <a:r>
              <a:rPr sz="175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50" spc="80" dirty="0">
                <a:solidFill>
                  <a:srgbClr val="585858"/>
                </a:solidFill>
                <a:latin typeface="Cambria"/>
                <a:cs typeface="Cambria"/>
              </a:rPr>
              <a:t>branches</a:t>
            </a:r>
            <a:endParaRPr sz="175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625"/>
              </a:spcBef>
              <a:buClr>
                <a:srgbClr val="B86FB8"/>
              </a:buClr>
              <a:buSzPct val="74285"/>
              <a:buFont typeface="Wingdings"/>
              <a:buChar char=""/>
              <a:tabLst>
                <a:tab pos="470534" algn="l"/>
              </a:tabLst>
            </a:pPr>
            <a:r>
              <a:rPr sz="1750" spc="25" dirty="0">
                <a:solidFill>
                  <a:srgbClr val="585858"/>
                </a:solidFill>
                <a:latin typeface="Cambria"/>
                <a:cs typeface="Cambria"/>
              </a:rPr>
              <a:t>Intel</a:t>
            </a:r>
            <a:r>
              <a:rPr sz="175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50" spc="-15" dirty="0">
                <a:solidFill>
                  <a:srgbClr val="585858"/>
                </a:solidFill>
                <a:latin typeface="Cambria"/>
                <a:cs typeface="Cambria"/>
              </a:rPr>
              <a:t>80486</a:t>
            </a:r>
            <a:r>
              <a:rPr sz="175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50" spc="80" dirty="0">
                <a:solidFill>
                  <a:srgbClr val="585858"/>
                </a:solidFill>
                <a:latin typeface="Cambria"/>
                <a:cs typeface="Cambria"/>
              </a:rPr>
              <a:t>pipelining</a:t>
            </a:r>
            <a:endParaRPr sz="175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9495" y="1124711"/>
            <a:ext cx="3657600" cy="1099185"/>
          </a:xfrm>
          <a:prstGeom prst="rect">
            <a:avLst/>
          </a:prstGeom>
          <a:solidFill>
            <a:srgbClr val="666699"/>
          </a:solidFill>
        </p:spPr>
        <p:txBody>
          <a:bodyPr vert="horz" wrap="square" lIns="0" tIns="307340" rIns="0" bIns="0" rtlCol="0">
            <a:spAutoFit/>
          </a:bodyPr>
          <a:lstStyle/>
          <a:p>
            <a:pPr marL="786765">
              <a:lnSpc>
                <a:spcPct val="100000"/>
              </a:lnSpc>
              <a:spcBef>
                <a:spcPts val="2420"/>
              </a:spcBef>
            </a:pPr>
            <a:r>
              <a:rPr sz="3200" spc="175" dirty="0">
                <a:solidFill>
                  <a:srgbClr val="FFFFFF"/>
                </a:solidFill>
                <a:latin typeface="Cambria"/>
                <a:cs typeface="Cambria"/>
              </a:rPr>
              <a:t>Chapter</a:t>
            </a:r>
            <a:r>
              <a:rPr sz="32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-40" dirty="0">
                <a:solidFill>
                  <a:srgbClr val="FFFFFF"/>
                </a:solidFill>
                <a:latin typeface="Cambria"/>
                <a:cs typeface="Cambria"/>
              </a:rPr>
              <a:t>14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19600" y="304800"/>
            <a:ext cx="3657600" cy="1708785"/>
          </a:xfrm>
          <a:prstGeom prst="rect">
            <a:avLst/>
          </a:prstGeom>
          <a:solidFill>
            <a:srgbClr val="A2A2C2"/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2800">
              <a:latin typeface="Times New Roman"/>
              <a:cs typeface="Times New Roman"/>
            </a:endParaRPr>
          </a:p>
          <a:p>
            <a:pPr marL="775335" marR="233045" indent="-532130">
              <a:lnSpc>
                <a:spcPct val="100000"/>
              </a:lnSpc>
            </a:pPr>
            <a:r>
              <a:rPr sz="2800" spc="85" dirty="0">
                <a:solidFill>
                  <a:srgbClr val="331833"/>
                </a:solidFill>
                <a:latin typeface="Cambria"/>
                <a:cs typeface="Cambria"/>
              </a:rPr>
              <a:t>Processor</a:t>
            </a:r>
            <a:r>
              <a:rPr sz="2800" spc="-20" dirty="0">
                <a:solidFill>
                  <a:srgbClr val="331833"/>
                </a:solidFill>
                <a:latin typeface="Cambria"/>
                <a:cs typeface="Cambria"/>
              </a:rPr>
              <a:t> </a:t>
            </a:r>
            <a:r>
              <a:rPr sz="2800" spc="35" dirty="0">
                <a:solidFill>
                  <a:srgbClr val="331833"/>
                </a:solidFill>
                <a:latin typeface="Cambria"/>
                <a:cs typeface="Cambria"/>
              </a:rPr>
              <a:t>Structure </a:t>
            </a:r>
            <a:r>
              <a:rPr sz="2800" spc="-600" dirty="0">
                <a:solidFill>
                  <a:srgbClr val="331833"/>
                </a:solidFill>
                <a:latin typeface="Cambria"/>
                <a:cs typeface="Cambria"/>
              </a:rPr>
              <a:t> </a:t>
            </a:r>
            <a:r>
              <a:rPr sz="2800" spc="114" dirty="0">
                <a:solidFill>
                  <a:srgbClr val="331833"/>
                </a:solidFill>
                <a:latin typeface="Cambria"/>
                <a:cs typeface="Cambria"/>
              </a:rPr>
              <a:t>and</a:t>
            </a:r>
            <a:r>
              <a:rPr sz="2800" spc="60" dirty="0">
                <a:solidFill>
                  <a:srgbClr val="331833"/>
                </a:solidFill>
                <a:latin typeface="Cambria"/>
                <a:cs typeface="Cambria"/>
              </a:rPr>
              <a:t> </a:t>
            </a:r>
            <a:r>
              <a:rPr sz="2800" spc="50" dirty="0">
                <a:solidFill>
                  <a:srgbClr val="331833"/>
                </a:solidFill>
                <a:latin typeface="Cambria"/>
                <a:cs typeface="Cambria"/>
              </a:rPr>
              <a:t>Function</a:t>
            </a:r>
            <a:endParaRPr sz="2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8820" y="173095"/>
            <a:ext cx="7281738" cy="62505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413" y="200355"/>
            <a:ext cx="2863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B86FB8"/>
                </a:solidFill>
                <a:latin typeface="Times New Roman"/>
                <a:cs typeface="Times New Roman"/>
              </a:rPr>
              <a:t>+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0245" y="777036"/>
            <a:ext cx="4603326" cy="45685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3625" y="626490"/>
            <a:ext cx="46024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130" dirty="0">
                <a:solidFill>
                  <a:srgbClr val="FF0000"/>
                </a:solidFill>
                <a:latin typeface="Cambria"/>
                <a:cs typeface="Cambria"/>
              </a:rPr>
              <a:t>Register</a:t>
            </a:r>
            <a:r>
              <a:rPr sz="3600" b="0" spc="6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b="0" spc="110" dirty="0">
                <a:solidFill>
                  <a:srgbClr val="FF0000"/>
                </a:solidFill>
                <a:latin typeface="Cambria"/>
                <a:cs typeface="Cambria"/>
              </a:rPr>
              <a:t>Organization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1225" y="3682060"/>
            <a:ext cx="3441065" cy="139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spc="85" dirty="0">
                <a:solidFill>
                  <a:srgbClr val="006FC0"/>
                </a:solidFill>
                <a:latin typeface="Cambria"/>
                <a:cs typeface="Cambria"/>
              </a:rPr>
              <a:t>Enable </a:t>
            </a:r>
            <a:r>
              <a:rPr sz="1800" spc="40" dirty="0">
                <a:solidFill>
                  <a:srgbClr val="006FC0"/>
                </a:solidFill>
                <a:latin typeface="Cambria"/>
                <a:cs typeface="Cambria"/>
              </a:rPr>
              <a:t>the </a:t>
            </a:r>
            <a:r>
              <a:rPr sz="1800" spc="75" dirty="0">
                <a:solidFill>
                  <a:srgbClr val="006FC0"/>
                </a:solidFill>
                <a:latin typeface="Cambria"/>
                <a:cs typeface="Cambria"/>
              </a:rPr>
              <a:t>machine </a:t>
            </a:r>
            <a:r>
              <a:rPr sz="1800" spc="35" dirty="0">
                <a:solidFill>
                  <a:srgbClr val="006FC0"/>
                </a:solidFill>
                <a:latin typeface="Cambria"/>
                <a:cs typeface="Cambria"/>
              </a:rPr>
              <a:t>or </a:t>
            </a:r>
            <a:r>
              <a:rPr sz="18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80" dirty="0">
                <a:solidFill>
                  <a:srgbClr val="006FC0"/>
                </a:solidFill>
                <a:latin typeface="Cambria"/>
                <a:cs typeface="Cambria"/>
              </a:rPr>
              <a:t>assembly </a:t>
            </a:r>
            <a:r>
              <a:rPr sz="1800" spc="100" dirty="0">
                <a:solidFill>
                  <a:srgbClr val="006FC0"/>
                </a:solidFill>
                <a:latin typeface="Cambria"/>
                <a:cs typeface="Cambria"/>
              </a:rPr>
              <a:t>language </a:t>
            </a:r>
            <a:r>
              <a:rPr sz="1800" spc="10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006FC0"/>
                </a:solidFill>
                <a:latin typeface="Cambria"/>
                <a:cs typeface="Cambria"/>
              </a:rPr>
              <a:t>programmer</a:t>
            </a:r>
            <a:r>
              <a:rPr sz="1800" spc="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5" dirty="0">
                <a:solidFill>
                  <a:srgbClr val="006FC0"/>
                </a:solidFill>
                <a:latin typeface="Cambria"/>
                <a:cs typeface="Cambria"/>
              </a:rPr>
              <a:t>to</a:t>
            </a:r>
            <a:r>
              <a:rPr sz="18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006FC0"/>
                </a:solidFill>
                <a:latin typeface="Cambria"/>
                <a:cs typeface="Cambria"/>
              </a:rPr>
              <a:t>minimize</a:t>
            </a:r>
            <a:r>
              <a:rPr sz="18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006FC0"/>
                </a:solidFill>
                <a:latin typeface="Cambria"/>
                <a:cs typeface="Cambria"/>
              </a:rPr>
              <a:t>main </a:t>
            </a:r>
            <a:r>
              <a:rPr sz="1800" spc="-38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006FC0"/>
                </a:solidFill>
                <a:latin typeface="Cambria"/>
                <a:cs typeface="Cambria"/>
              </a:rPr>
              <a:t>memory </a:t>
            </a:r>
            <a:r>
              <a:rPr sz="1800" spc="65" dirty="0">
                <a:solidFill>
                  <a:srgbClr val="006FC0"/>
                </a:solidFill>
                <a:latin typeface="Cambria"/>
                <a:cs typeface="Cambria"/>
              </a:rPr>
              <a:t>references </a:t>
            </a:r>
            <a:r>
              <a:rPr sz="1800" spc="100" dirty="0">
                <a:solidFill>
                  <a:srgbClr val="006FC0"/>
                </a:solidFill>
                <a:latin typeface="Cambria"/>
                <a:cs typeface="Cambria"/>
              </a:rPr>
              <a:t>by </a:t>
            </a:r>
            <a:r>
              <a:rPr sz="1800" spc="10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006FC0"/>
                </a:solidFill>
                <a:latin typeface="Cambria"/>
                <a:cs typeface="Cambria"/>
              </a:rPr>
              <a:t>optimizing</a:t>
            </a:r>
            <a:r>
              <a:rPr sz="18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006FC0"/>
                </a:solidFill>
                <a:latin typeface="Cambria"/>
                <a:cs typeface="Cambria"/>
              </a:rPr>
              <a:t>use</a:t>
            </a:r>
            <a:r>
              <a:rPr sz="18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006FC0"/>
                </a:solidFill>
                <a:latin typeface="Cambria"/>
                <a:cs typeface="Cambria"/>
              </a:rPr>
              <a:t>of</a:t>
            </a:r>
            <a:r>
              <a:rPr sz="18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006FC0"/>
                </a:solidFill>
                <a:latin typeface="Cambria"/>
                <a:cs typeface="Cambria"/>
              </a:rPr>
              <a:t>registers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98975" y="3683889"/>
            <a:ext cx="340614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spc="95" dirty="0">
                <a:solidFill>
                  <a:srgbClr val="006FC0"/>
                </a:solidFill>
                <a:latin typeface="Cambria"/>
                <a:cs typeface="Cambria"/>
              </a:rPr>
              <a:t>Used </a:t>
            </a:r>
            <a:r>
              <a:rPr sz="1800" spc="100" dirty="0">
                <a:solidFill>
                  <a:srgbClr val="006FC0"/>
                </a:solidFill>
                <a:latin typeface="Cambria"/>
                <a:cs typeface="Cambria"/>
              </a:rPr>
              <a:t>by </a:t>
            </a:r>
            <a:r>
              <a:rPr sz="1800" spc="40" dirty="0">
                <a:solidFill>
                  <a:srgbClr val="006FC0"/>
                </a:solidFill>
                <a:latin typeface="Cambria"/>
                <a:cs typeface="Cambria"/>
              </a:rPr>
              <a:t>the </a:t>
            </a:r>
            <a:r>
              <a:rPr sz="1800" spc="30" dirty="0">
                <a:solidFill>
                  <a:srgbClr val="006FC0"/>
                </a:solidFill>
                <a:latin typeface="Cambria"/>
                <a:cs typeface="Cambria"/>
              </a:rPr>
              <a:t>control </a:t>
            </a:r>
            <a:r>
              <a:rPr sz="1800" spc="-5" dirty="0">
                <a:solidFill>
                  <a:srgbClr val="006FC0"/>
                </a:solidFill>
                <a:latin typeface="Cambria"/>
                <a:cs typeface="Cambria"/>
              </a:rPr>
              <a:t>unit </a:t>
            </a:r>
            <a:r>
              <a:rPr sz="1800" spc="5" dirty="0">
                <a:solidFill>
                  <a:srgbClr val="006FC0"/>
                </a:solidFill>
                <a:latin typeface="Cambria"/>
                <a:cs typeface="Cambria"/>
              </a:rPr>
              <a:t>to </a:t>
            </a:r>
            <a:r>
              <a:rPr sz="1800" spc="1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30" dirty="0">
                <a:solidFill>
                  <a:srgbClr val="006FC0"/>
                </a:solidFill>
                <a:latin typeface="Cambria"/>
                <a:cs typeface="Cambria"/>
              </a:rPr>
              <a:t>control</a:t>
            </a:r>
            <a:r>
              <a:rPr sz="18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006FC0"/>
                </a:solidFill>
                <a:latin typeface="Cambria"/>
                <a:cs typeface="Cambria"/>
              </a:rPr>
              <a:t>the </a:t>
            </a:r>
            <a:r>
              <a:rPr sz="1800" spc="50" dirty="0">
                <a:solidFill>
                  <a:srgbClr val="006FC0"/>
                </a:solidFill>
                <a:latin typeface="Cambria"/>
                <a:cs typeface="Cambria"/>
              </a:rPr>
              <a:t>operation</a:t>
            </a:r>
            <a:r>
              <a:rPr sz="18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006FC0"/>
                </a:solidFill>
                <a:latin typeface="Cambria"/>
                <a:cs typeface="Cambria"/>
              </a:rPr>
              <a:t>of</a:t>
            </a:r>
            <a:r>
              <a:rPr sz="18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006FC0"/>
                </a:solidFill>
                <a:latin typeface="Cambria"/>
                <a:cs typeface="Cambria"/>
              </a:rPr>
              <a:t>the </a:t>
            </a:r>
            <a:r>
              <a:rPr sz="18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006FC0"/>
                </a:solidFill>
                <a:latin typeface="Cambria"/>
                <a:cs typeface="Cambria"/>
              </a:rPr>
              <a:t>processor </a:t>
            </a:r>
            <a:r>
              <a:rPr sz="1800" spc="75" dirty="0">
                <a:solidFill>
                  <a:srgbClr val="006FC0"/>
                </a:solidFill>
                <a:latin typeface="Cambria"/>
                <a:cs typeface="Cambria"/>
              </a:rPr>
              <a:t>and </a:t>
            </a:r>
            <a:r>
              <a:rPr sz="1800" spc="100" dirty="0">
                <a:solidFill>
                  <a:srgbClr val="006FC0"/>
                </a:solidFill>
                <a:latin typeface="Cambria"/>
                <a:cs typeface="Cambria"/>
              </a:rPr>
              <a:t>by </a:t>
            </a:r>
            <a:r>
              <a:rPr sz="1800" spc="90" dirty="0">
                <a:solidFill>
                  <a:srgbClr val="006FC0"/>
                </a:solidFill>
                <a:latin typeface="Cambria"/>
                <a:cs typeface="Cambria"/>
              </a:rPr>
              <a:t>privileged </a:t>
            </a:r>
            <a:r>
              <a:rPr sz="1800" spc="9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006FC0"/>
                </a:solidFill>
                <a:latin typeface="Cambria"/>
                <a:cs typeface="Cambria"/>
              </a:rPr>
              <a:t>operating</a:t>
            </a:r>
            <a:r>
              <a:rPr sz="1800" spc="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006FC0"/>
                </a:solidFill>
                <a:latin typeface="Cambria"/>
                <a:cs typeface="Cambria"/>
              </a:rPr>
              <a:t>system</a:t>
            </a:r>
            <a:r>
              <a:rPr sz="18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006FC0"/>
                </a:solidFill>
                <a:latin typeface="Cambria"/>
                <a:cs typeface="Cambria"/>
              </a:rPr>
              <a:t>programs</a:t>
            </a:r>
            <a:r>
              <a:rPr sz="1800" spc="2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5" dirty="0">
                <a:solidFill>
                  <a:srgbClr val="006FC0"/>
                </a:solidFill>
                <a:latin typeface="Cambria"/>
                <a:cs typeface="Cambria"/>
              </a:rPr>
              <a:t>to </a:t>
            </a:r>
            <a:r>
              <a:rPr sz="1800" spc="-38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30" dirty="0">
                <a:solidFill>
                  <a:srgbClr val="006FC0"/>
                </a:solidFill>
                <a:latin typeface="Cambria"/>
                <a:cs typeface="Cambria"/>
              </a:rPr>
              <a:t>control</a:t>
            </a:r>
            <a:r>
              <a:rPr sz="18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18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60" dirty="0">
                <a:solidFill>
                  <a:srgbClr val="006FC0"/>
                </a:solidFill>
                <a:latin typeface="Cambria"/>
                <a:cs typeface="Cambria"/>
              </a:rPr>
              <a:t>execution</a:t>
            </a:r>
            <a:r>
              <a:rPr sz="18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20" dirty="0">
                <a:solidFill>
                  <a:srgbClr val="006FC0"/>
                </a:solidFill>
                <a:latin typeface="Cambria"/>
                <a:cs typeface="Cambria"/>
              </a:rPr>
              <a:t>of </a:t>
            </a:r>
            <a:r>
              <a:rPr sz="1800" spc="2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006FC0"/>
                </a:solidFill>
                <a:latin typeface="Cambria"/>
                <a:cs typeface="Cambria"/>
              </a:rPr>
              <a:t>programs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400" y="3200400"/>
            <a:ext cx="3657600" cy="323215"/>
          </a:xfrm>
          <a:prstGeom prst="rect">
            <a:avLst/>
          </a:prstGeom>
          <a:solidFill>
            <a:srgbClr val="666699"/>
          </a:solidFill>
        </p:spPr>
        <p:txBody>
          <a:bodyPr vert="horz" wrap="square" lIns="0" tIns="17145" rIns="0" bIns="0" rtlCol="0">
            <a:spAutoFit/>
          </a:bodyPr>
          <a:lstStyle/>
          <a:p>
            <a:pPr marL="652780">
              <a:lnSpc>
                <a:spcPct val="100000"/>
              </a:lnSpc>
              <a:spcBef>
                <a:spcPts val="135"/>
              </a:spcBef>
            </a:pPr>
            <a:r>
              <a:rPr sz="1800" spc="75" dirty="0">
                <a:solidFill>
                  <a:srgbClr val="FFFFFF"/>
                </a:solidFill>
                <a:latin typeface="Cambria"/>
                <a:cs typeface="Cambria"/>
              </a:rPr>
              <a:t>User-Visible</a:t>
            </a:r>
            <a:r>
              <a:rPr sz="18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FFFFFF"/>
                </a:solidFill>
                <a:latin typeface="Cambria"/>
                <a:cs typeface="Cambria"/>
              </a:rPr>
              <a:t>Registers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19600" y="3200400"/>
            <a:ext cx="3657600" cy="323215"/>
          </a:xfrm>
          <a:prstGeom prst="rect">
            <a:avLst/>
          </a:prstGeom>
          <a:solidFill>
            <a:srgbClr val="A2A2C2"/>
          </a:solidFill>
        </p:spPr>
        <p:txBody>
          <a:bodyPr vert="horz" wrap="square" lIns="0" tIns="17145" rIns="0" bIns="0" rtlCol="0">
            <a:spAutoFit/>
          </a:bodyPr>
          <a:lstStyle/>
          <a:p>
            <a:pPr marL="351790">
              <a:lnSpc>
                <a:spcPct val="100000"/>
              </a:lnSpc>
              <a:spcBef>
                <a:spcPts val="135"/>
              </a:spcBef>
            </a:pPr>
            <a:r>
              <a:rPr sz="1800" spc="60" dirty="0">
                <a:solidFill>
                  <a:srgbClr val="FFFFFF"/>
                </a:solidFill>
                <a:latin typeface="Cambria"/>
                <a:cs typeface="Cambria"/>
              </a:rPr>
              <a:t>Control</a:t>
            </a:r>
            <a:r>
              <a:rPr sz="18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Cambria"/>
                <a:cs typeface="Cambria"/>
              </a:rPr>
              <a:t>and</a:t>
            </a:r>
            <a:r>
              <a:rPr sz="18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Status</a:t>
            </a:r>
            <a:r>
              <a:rPr sz="18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FFFFFF"/>
                </a:solidFill>
                <a:latin typeface="Cambria"/>
                <a:cs typeface="Cambria"/>
              </a:rPr>
              <a:t>Registers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4540" y="1625853"/>
            <a:ext cx="6864984" cy="1377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9235">
              <a:lnSpc>
                <a:spcPct val="100000"/>
              </a:lnSpc>
              <a:spcBef>
                <a:spcPts val="10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935" algn="l"/>
              </a:tabLst>
            </a:pP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Within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processor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there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is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set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registers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mbria"/>
                <a:cs typeface="Cambria"/>
              </a:rPr>
              <a:t>that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function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as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a </a:t>
            </a:r>
            <a:r>
              <a:rPr sz="1800" spc="-3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level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of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memory </a:t>
            </a:r>
            <a:r>
              <a:rPr sz="1800" spc="85" dirty="0">
                <a:solidFill>
                  <a:srgbClr val="585858"/>
                </a:solidFill>
                <a:latin typeface="Cambria"/>
                <a:cs typeface="Cambria"/>
              </a:rPr>
              <a:t>above 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main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memory and </a:t>
            </a:r>
            <a:r>
              <a:rPr sz="1800" spc="110" dirty="0">
                <a:solidFill>
                  <a:srgbClr val="585858"/>
                </a:solidFill>
                <a:latin typeface="Cambria"/>
                <a:cs typeface="Cambria"/>
              </a:rPr>
              <a:t>cache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in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the 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hierarchy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663366"/>
              </a:buClr>
              <a:buFont typeface="Wingdings"/>
              <a:buChar char=""/>
            </a:pPr>
            <a:endParaRPr sz="1700">
              <a:latin typeface="Cambria"/>
              <a:cs typeface="Cambria"/>
            </a:endParaRPr>
          </a:p>
          <a:p>
            <a:pPr marL="241300" indent="-229235">
              <a:lnSpc>
                <a:spcPct val="100000"/>
              </a:lnSpc>
              <a:buClr>
                <a:srgbClr val="663366"/>
              </a:buClr>
              <a:buSzPct val="75000"/>
              <a:buFont typeface="Wingdings"/>
              <a:buChar char=""/>
              <a:tabLst>
                <a:tab pos="241935" algn="l"/>
              </a:tabLst>
            </a:pP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registers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in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processor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perform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-25" dirty="0">
                <a:solidFill>
                  <a:srgbClr val="585858"/>
                </a:solidFill>
                <a:latin typeface="Cambria"/>
                <a:cs typeface="Cambria"/>
              </a:rPr>
              <a:t>two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roles: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9864" y="202692"/>
            <a:ext cx="5001895" cy="1009650"/>
            <a:chOff x="99864" y="202692"/>
            <a:chExt cx="5001895" cy="10096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864" y="476805"/>
              <a:ext cx="989568" cy="35634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239" y="202692"/>
              <a:ext cx="759714" cy="10096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8783" y="202692"/>
              <a:ext cx="4162805" cy="100964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7825" y="321005"/>
            <a:ext cx="47231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150" dirty="0">
                <a:solidFill>
                  <a:srgbClr val="FF0000"/>
                </a:solidFill>
                <a:latin typeface="Cambria"/>
                <a:cs typeface="Cambria"/>
              </a:rPr>
              <a:t>User-Visible</a:t>
            </a:r>
            <a:r>
              <a:rPr sz="3600" b="0" spc="4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b="0" spc="130" dirty="0">
                <a:solidFill>
                  <a:srgbClr val="FF0000"/>
                </a:solidFill>
                <a:latin typeface="Cambria"/>
                <a:cs typeface="Cambria"/>
              </a:rPr>
              <a:t>Registers</a:t>
            </a:r>
            <a:endParaRPr sz="3600">
              <a:latin typeface="Cambria"/>
              <a:cs typeface="Cambri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22504" y="1670304"/>
            <a:ext cx="4373880" cy="4887595"/>
            <a:chOff x="222504" y="1670304"/>
            <a:chExt cx="4373880" cy="4887595"/>
          </a:xfrm>
        </p:grpSpPr>
        <p:sp>
          <p:nvSpPr>
            <p:cNvPr id="8" name="object 8"/>
            <p:cNvSpPr/>
            <p:nvPr/>
          </p:nvSpPr>
          <p:spPr>
            <a:xfrm>
              <a:off x="228600" y="1676400"/>
              <a:ext cx="3792220" cy="3127375"/>
            </a:xfrm>
            <a:custGeom>
              <a:avLst/>
              <a:gdLst/>
              <a:ahLst/>
              <a:cxnLst/>
              <a:rect l="l" t="t" r="r" b="b"/>
              <a:pathLst>
                <a:path w="3792220" h="3127375">
                  <a:moveTo>
                    <a:pt x="0" y="312674"/>
                  </a:moveTo>
                  <a:lnTo>
                    <a:pt x="3390" y="266461"/>
                  </a:lnTo>
                  <a:lnTo>
                    <a:pt x="13240" y="222356"/>
                  </a:lnTo>
                  <a:lnTo>
                    <a:pt x="29066" y="180843"/>
                  </a:lnTo>
                  <a:lnTo>
                    <a:pt x="50383" y="142404"/>
                  </a:lnTo>
                  <a:lnTo>
                    <a:pt x="76708" y="107522"/>
                  </a:lnTo>
                  <a:lnTo>
                    <a:pt x="107556" y="76681"/>
                  </a:lnTo>
                  <a:lnTo>
                    <a:pt x="142445" y="50364"/>
                  </a:lnTo>
                  <a:lnTo>
                    <a:pt x="180890" y="29055"/>
                  </a:lnTo>
                  <a:lnTo>
                    <a:pt x="222407" y="13235"/>
                  </a:lnTo>
                  <a:lnTo>
                    <a:pt x="266513" y="3389"/>
                  </a:lnTo>
                  <a:lnTo>
                    <a:pt x="312724" y="0"/>
                  </a:lnTo>
                  <a:lnTo>
                    <a:pt x="3479038" y="0"/>
                  </a:lnTo>
                  <a:lnTo>
                    <a:pt x="3525250" y="3389"/>
                  </a:lnTo>
                  <a:lnTo>
                    <a:pt x="3569355" y="13235"/>
                  </a:lnTo>
                  <a:lnTo>
                    <a:pt x="3610868" y="29055"/>
                  </a:lnTo>
                  <a:lnTo>
                    <a:pt x="3649307" y="50364"/>
                  </a:lnTo>
                  <a:lnTo>
                    <a:pt x="3684189" y="76681"/>
                  </a:lnTo>
                  <a:lnTo>
                    <a:pt x="3715030" y="107522"/>
                  </a:lnTo>
                  <a:lnTo>
                    <a:pt x="3741347" y="142404"/>
                  </a:lnTo>
                  <a:lnTo>
                    <a:pt x="3762656" y="180843"/>
                  </a:lnTo>
                  <a:lnTo>
                    <a:pt x="3778476" y="222356"/>
                  </a:lnTo>
                  <a:lnTo>
                    <a:pt x="3788322" y="266461"/>
                  </a:lnTo>
                  <a:lnTo>
                    <a:pt x="3791712" y="312674"/>
                  </a:lnTo>
                  <a:lnTo>
                    <a:pt x="3791712" y="2814574"/>
                  </a:lnTo>
                  <a:lnTo>
                    <a:pt x="3788322" y="2860786"/>
                  </a:lnTo>
                  <a:lnTo>
                    <a:pt x="3778476" y="2904891"/>
                  </a:lnTo>
                  <a:lnTo>
                    <a:pt x="3762656" y="2946404"/>
                  </a:lnTo>
                  <a:lnTo>
                    <a:pt x="3741347" y="2984843"/>
                  </a:lnTo>
                  <a:lnTo>
                    <a:pt x="3715030" y="3019725"/>
                  </a:lnTo>
                  <a:lnTo>
                    <a:pt x="3684189" y="3050566"/>
                  </a:lnTo>
                  <a:lnTo>
                    <a:pt x="3649307" y="3076883"/>
                  </a:lnTo>
                  <a:lnTo>
                    <a:pt x="3610868" y="3098192"/>
                  </a:lnTo>
                  <a:lnTo>
                    <a:pt x="3569355" y="3114012"/>
                  </a:lnTo>
                  <a:lnTo>
                    <a:pt x="3525250" y="3123858"/>
                  </a:lnTo>
                  <a:lnTo>
                    <a:pt x="3479038" y="3127248"/>
                  </a:lnTo>
                  <a:lnTo>
                    <a:pt x="312724" y="3127248"/>
                  </a:lnTo>
                  <a:lnTo>
                    <a:pt x="266513" y="3123858"/>
                  </a:lnTo>
                  <a:lnTo>
                    <a:pt x="222407" y="3114012"/>
                  </a:lnTo>
                  <a:lnTo>
                    <a:pt x="180890" y="3098192"/>
                  </a:lnTo>
                  <a:lnTo>
                    <a:pt x="142445" y="3076883"/>
                  </a:lnTo>
                  <a:lnTo>
                    <a:pt x="107556" y="3050566"/>
                  </a:lnTo>
                  <a:lnTo>
                    <a:pt x="76708" y="3019725"/>
                  </a:lnTo>
                  <a:lnTo>
                    <a:pt x="50383" y="2984843"/>
                  </a:lnTo>
                  <a:lnTo>
                    <a:pt x="29066" y="2946404"/>
                  </a:lnTo>
                  <a:lnTo>
                    <a:pt x="13240" y="2904891"/>
                  </a:lnTo>
                  <a:lnTo>
                    <a:pt x="3390" y="2860786"/>
                  </a:lnTo>
                  <a:lnTo>
                    <a:pt x="0" y="2814574"/>
                  </a:lnTo>
                  <a:lnTo>
                    <a:pt x="0" y="312674"/>
                  </a:lnTo>
                  <a:close/>
                </a:path>
              </a:pathLst>
            </a:custGeom>
            <a:ln w="12192">
              <a:solidFill>
                <a:srgbClr val="66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98320" y="3768852"/>
              <a:ext cx="2798063" cy="278892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66899" y="3811524"/>
              <a:ext cx="2664333" cy="265489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868397" y="3813683"/>
              <a:ext cx="2663190" cy="2653030"/>
            </a:xfrm>
            <a:custGeom>
              <a:avLst/>
              <a:gdLst/>
              <a:ahLst/>
              <a:cxnLst/>
              <a:rect l="l" t="t" r="r" b="b"/>
              <a:pathLst>
                <a:path w="2663190" h="2653029">
                  <a:moveTo>
                    <a:pt x="406" y="0"/>
                  </a:moveTo>
                  <a:lnTo>
                    <a:pt x="59842" y="1778"/>
                  </a:lnTo>
                  <a:lnTo>
                    <a:pt x="59589" y="60990"/>
                  </a:lnTo>
                  <a:lnTo>
                    <a:pt x="60153" y="119896"/>
                  </a:lnTo>
                  <a:lnTo>
                    <a:pt x="61526" y="178481"/>
                  </a:lnTo>
                  <a:lnTo>
                    <a:pt x="63699" y="236730"/>
                  </a:lnTo>
                  <a:lnTo>
                    <a:pt x="66664" y="294628"/>
                  </a:lnTo>
                  <a:lnTo>
                    <a:pt x="70411" y="352160"/>
                  </a:lnTo>
                  <a:lnTo>
                    <a:pt x="74933" y="409311"/>
                  </a:lnTo>
                  <a:lnTo>
                    <a:pt x="80220" y="466066"/>
                  </a:lnTo>
                  <a:lnTo>
                    <a:pt x="86264" y="522410"/>
                  </a:lnTo>
                  <a:lnTo>
                    <a:pt x="93055" y="578329"/>
                  </a:lnTo>
                  <a:lnTo>
                    <a:pt x="100586" y="633807"/>
                  </a:lnTo>
                  <a:lnTo>
                    <a:pt x="108847" y="688830"/>
                  </a:lnTo>
                  <a:lnTo>
                    <a:pt x="117830" y="743382"/>
                  </a:lnTo>
                  <a:lnTo>
                    <a:pt x="127526" y="797449"/>
                  </a:lnTo>
                  <a:lnTo>
                    <a:pt x="137927" y="851016"/>
                  </a:lnTo>
                  <a:lnTo>
                    <a:pt x="149023" y="904068"/>
                  </a:lnTo>
                  <a:lnTo>
                    <a:pt x="160806" y="956591"/>
                  </a:lnTo>
                  <a:lnTo>
                    <a:pt x="173267" y="1008568"/>
                  </a:lnTo>
                  <a:lnTo>
                    <a:pt x="186397" y="1059985"/>
                  </a:lnTo>
                  <a:lnTo>
                    <a:pt x="200189" y="1110828"/>
                  </a:lnTo>
                  <a:lnTo>
                    <a:pt x="214632" y="1161081"/>
                  </a:lnTo>
                  <a:lnTo>
                    <a:pt x="229719" y="1210730"/>
                  </a:lnTo>
                  <a:lnTo>
                    <a:pt x="245440" y="1259759"/>
                  </a:lnTo>
                  <a:lnTo>
                    <a:pt x="261787" y="1308155"/>
                  </a:lnTo>
                  <a:lnTo>
                    <a:pt x="278752" y="1355900"/>
                  </a:lnTo>
                  <a:lnTo>
                    <a:pt x="296324" y="1402982"/>
                  </a:lnTo>
                  <a:lnTo>
                    <a:pt x="314497" y="1449385"/>
                  </a:lnTo>
                  <a:lnTo>
                    <a:pt x="333260" y="1495094"/>
                  </a:lnTo>
                  <a:lnTo>
                    <a:pt x="352606" y="1540094"/>
                  </a:lnTo>
                  <a:lnTo>
                    <a:pt x="372525" y="1584370"/>
                  </a:lnTo>
                  <a:lnTo>
                    <a:pt x="393009" y="1627908"/>
                  </a:lnTo>
                  <a:lnTo>
                    <a:pt x="414050" y="1670692"/>
                  </a:lnTo>
                  <a:lnTo>
                    <a:pt x="435637" y="1712708"/>
                  </a:lnTo>
                  <a:lnTo>
                    <a:pt x="457764" y="1753941"/>
                  </a:lnTo>
                  <a:lnTo>
                    <a:pt x="480420" y="1794375"/>
                  </a:lnTo>
                  <a:lnTo>
                    <a:pt x="503598" y="1833996"/>
                  </a:lnTo>
                  <a:lnTo>
                    <a:pt x="527288" y="1872789"/>
                  </a:lnTo>
                  <a:lnTo>
                    <a:pt x="551482" y="1910739"/>
                  </a:lnTo>
                  <a:lnTo>
                    <a:pt x="576171" y="1947832"/>
                  </a:lnTo>
                  <a:lnTo>
                    <a:pt x="601346" y="1984051"/>
                  </a:lnTo>
                  <a:lnTo>
                    <a:pt x="626999" y="2019383"/>
                  </a:lnTo>
                  <a:lnTo>
                    <a:pt x="653121" y="2053812"/>
                  </a:lnTo>
                  <a:lnTo>
                    <a:pt x="679703" y="2087324"/>
                  </a:lnTo>
                  <a:lnTo>
                    <a:pt x="706737" y="2119903"/>
                  </a:lnTo>
                  <a:lnTo>
                    <a:pt x="734214" y="2151535"/>
                  </a:lnTo>
                  <a:lnTo>
                    <a:pt x="762124" y="2182205"/>
                  </a:lnTo>
                  <a:lnTo>
                    <a:pt x="790460" y="2211898"/>
                  </a:lnTo>
                  <a:lnTo>
                    <a:pt x="819213" y="2240599"/>
                  </a:lnTo>
                  <a:lnTo>
                    <a:pt x="848373" y="2268292"/>
                  </a:lnTo>
                  <a:lnTo>
                    <a:pt x="877933" y="2294964"/>
                  </a:lnTo>
                  <a:lnTo>
                    <a:pt x="907883" y="2320600"/>
                  </a:lnTo>
                  <a:lnTo>
                    <a:pt x="938215" y="2345183"/>
                  </a:lnTo>
                  <a:lnTo>
                    <a:pt x="968920" y="2368701"/>
                  </a:lnTo>
                  <a:lnTo>
                    <a:pt x="999989" y="2391136"/>
                  </a:lnTo>
                  <a:lnTo>
                    <a:pt x="1063186" y="2432704"/>
                  </a:lnTo>
                  <a:lnTo>
                    <a:pt x="1127735" y="2469767"/>
                  </a:lnTo>
                  <a:lnTo>
                    <a:pt x="1193568" y="2502206"/>
                  </a:lnTo>
                  <a:lnTo>
                    <a:pt x="1260613" y="2529902"/>
                  </a:lnTo>
                  <a:lnTo>
                    <a:pt x="1328802" y="2552736"/>
                  </a:lnTo>
                  <a:lnTo>
                    <a:pt x="1398064" y="2570588"/>
                  </a:lnTo>
                  <a:lnTo>
                    <a:pt x="1468331" y="2583339"/>
                  </a:lnTo>
                  <a:lnTo>
                    <a:pt x="1539532" y="2590870"/>
                  </a:lnTo>
                  <a:lnTo>
                    <a:pt x="1619767" y="2592944"/>
                  </a:lnTo>
                  <a:lnTo>
                    <a:pt x="1663959" y="2591160"/>
                  </a:lnTo>
                  <a:lnTo>
                    <a:pt x="1708012" y="2587304"/>
                  </a:lnTo>
                  <a:lnTo>
                    <a:pt x="1751901" y="2581388"/>
                  </a:lnTo>
                  <a:lnTo>
                    <a:pt x="1795599" y="2573428"/>
                  </a:lnTo>
                  <a:lnTo>
                    <a:pt x="1839083" y="2563436"/>
                  </a:lnTo>
                  <a:lnTo>
                    <a:pt x="1882326" y="2551428"/>
                  </a:lnTo>
                  <a:lnTo>
                    <a:pt x="1925303" y="2537416"/>
                  </a:lnTo>
                  <a:lnTo>
                    <a:pt x="1967989" y="2521415"/>
                  </a:lnTo>
                  <a:lnTo>
                    <a:pt x="2010359" y="2503438"/>
                  </a:lnTo>
                  <a:lnTo>
                    <a:pt x="2052388" y="2483500"/>
                  </a:lnTo>
                  <a:lnTo>
                    <a:pt x="2094049" y="2461615"/>
                  </a:lnTo>
                  <a:lnTo>
                    <a:pt x="2135318" y="2437796"/>
                  </a:lnTo>
                  <a:lnTo>
                    <a:pt x="2176170" y="2412058"/>
                  </a:lnTo>
                  <a:lnTo>
                    <a:pt x="2216579" y="2384413"/>
                  </a:lnTo>
                  <a:lnTo>
                    <a:pt x="2256519" y="2354877"/>
                  </a:lnTo>
                  <a:lnTo>
                    <a:pt x="2295966" y="2323463"/>
                  </a:lnTo>
                  <a:lnTo>
                    <a:pt x="2334895" y="2290185"/>
                  </a:lnTo>
                  <a:lnTo>
                    <a:pt x="2373279" y="2255057"/>
                  </a:lnTo>
                  <a:lnTo>
                    <a:pt x="2411094" y="2218093"/>
                  </a:lnTo>
                  <a:lnTo>
                    <a:pt x="2448314" y="2179307"/>
                  </a:lnTo>
                  <a:lnTo>
                    <a:pt x="2484915" y="2138713"/>
                  </a:lnTo>
                  <a:lnTo>
                    <a:pt x="2520870" y="2096324"/>
                  </a:lnTo>
                  <a:lnTo>
                    <a:pt x="2556154" y="2052154"/>
                  </a:lnTo>
                  <a:lnTo>
                    <a:pt x="2537612" y="2018893"/>
                  </a:lnTo>
                  <a:lnTo>
                    <a:pt x="2662834" y="1953577"/>
                  </a:lnTo>
                  <a:lnTo>
                    <a:pt x="2605049" y="2140254"/>
                  </a:lnTo>
                  <a:lnTo>
                    <a:pt x="2586507" y="2106930"/>
                  </a:lnTo>
                  <a:lnTo>
                    <a:pt x="2554955" y="2145644"/>
                  </a:lnTo>
                  <a:lnTo>
                    <a:pt x="2523006" y="2182908"/>
                  </a:lnTo>
                  <a:lnTo>
                    <a:pt x="2490678" y="2218723"/>
                  </a:lnTo>
                  <a:lnTo>
                    <a:pt x="2457985" y="2253093"/>
                  </a:lnTo>
                  <a:lnTo>
                    <a:pt x="2424943" y="2286022"/>
                  </a:lnTo>
                  <a:lnTo>
                    <a:pt x="2391568" y="2317511"/>
                  </a:lnTo>
                  <a:lnTo>
                    <a:pt x="2357873" y="2347566"/>
                  </a:lnTo>
                  <a:lnTo>
                    <a:pt x="2323876" y="2376188"/>
                  </a:lnTo>
                  <a:lnTo>
                    <a:pt x="2289592" y="2403381"/>
                  </a:lnTo>
                  <a:lnTo>
                    <a:pt x="2255035" y="2429148"/>
                  </a:lnTo>
                  <a:lnTo>
                    <a:pt x="2220221" y="2453492"/>
                  </a:lnTo>
                  <a:lnTo>
                    <a:pt x="2185166" y="2476417"/>
                  </a:lnTo>
                  <a:lnTo>
                    <a:pt x="2149886" y="2497925"/>
                  </a:lnTo>
                  <a:lnTo>
                    <a:pt x="2114394" y="2518020"/>
                  </a:lnTo>
                  <a:lnTo>
                    <a:pt x="2078708" y="2536705"/>
                  </a:lnTo>
                  <a:lnTo>
                    <a:pt x="2042841" y="2553983"/>
                  </a:lnTo>
                  <a:lnTo>
                    <a:pt x="2006811" y="2569857"/>
                  </a:lnTo>
                  <a:lnTo>
                    <a:pt x="1970631" y="2584331"/>
                  </a:lnTo>
                  <a:lnTo>
                    <a:pt x="1934318" y="2597407"/>
                  </a:lnTo>
                  <a:lnTo>
                    <a:pt x="1897887" y="2609089"/>
                  </a:lnTo>
                  <a:lnTo>
                    <a:pt x="1824732" y="2628283"/>
                  </a:lnTo>
                  <a:lnTo>
                    <a:pt x="1751290" y="2641939"/>
                  </a:lnTo>
                  <a:lnTo>
                    <a:pt x="1677683" y="2650080"/>
                  </a:lnTo>
                  <a:lnTo>
                    <a:pt x="1604034" y="2652734"/>
                  </a:lnTo>
                  <a:lnTo>
                    <a:pt x="1567233" y="2652011"/>
                  </a:lnTo>
                  <a:lnTo>
                    <a:pt x="1493755" y="2646480"/>
                  </a:lnTo>
                  <a:lnTo>
                    <a:pt x="1420543" y="2635524"/>
                  </a:lnTo>
                  <a:lnTo>
                    <a:pt x="1347721" y="2619169"/>
                  </a:lnTo>
                  <a:lnTo>
                    <a:pt x="1275413" y="2597440"/>
                  </a:lnTo>
                  <a:lnTo>
                    <a:pt x="1239490" y="2584569"/>
                  </a:lnTo>
                  <a:lnTo>
                    <a:pt x="1203741" y="2570363"/>
                  </a:lnTo>
                  <a:lnTo>
                    <a:pt x="1168183" y="2554827"/>
                  </a:lnTo>
                  <a:lnTo>
                    <a:pt x="1132829" y="2537962"/>
                  </a:lnTo>
                  <a:lnTo>
                    <a:pt x="1097697" y="2519774"/>
                  </a:lnTo>
                  <a:lnTo>
                    <a:pt x="1062801" y="2500264"/>
                  </a:lnTo>
                  <a:lnTo>
                    <a:pt x="1028156" y="2479436"/>
                  </a:lnTo>
                  <a:lnTo>
                    <a:pt x="993778" y="2457293"/>
                  </a:lnTo>
                  <a:lnTo>
                    <a:pt x="959683" y="2433838"/>
                  </a:lnTo>
                  <a:lnTo>
                    <a:pt x="925886" y="2409075"/>
                  </a:lnTo>
                  <a:lnTo>
                    <a:pt x="892401" y="2383006"/>
                  </a:lnTo>
                  <a:lnTo>
                    <a:pt x="859246" y="2355635"/>
                  </a:lnTo>
                  <a:lnTo>
                    <a:pt x="826434" y="2326965"/>
                  </a:lnTo>
                  <a:lnTo>
                    <a:pt x="793982" y="2296999"/>
                  </a:lnTo>
                  <a:lnTo>
                    <a:pt x="761904" y="2265741"/>
                  </a:lnTo>
                  <a:lnTo>
                    <a:pt x="730217" y="2233192"/>
                  </a:lnTo>
                  <a:lnTo>
                    <a:pt x="698935" y="2199358"/>
                  </a:lnTo>
                  <a:lnTo>
                    <a:pt x="668075" y="2164240"/>
                  </a:lnTo>
                  <a:lnTo>
                    <a:pt x="637650" y="2127842"/>
                  </a:lnTo>
                  <a:lnTo>
                    <a:pt x="607678" y="2090167"/>
                  </a:lnTo>
                  <a:lnTo>
                    <a:pt x="578173" y="2051218"/>
                  </a:lnTo>
                  <a:lnTo>
                    <a:pt x="549151" y="2010999"/>
                  </a:lnTo>
                  <a:lnTo>
                    <a:pt x="520626" y="1969513"/>
                  </a:lnTo>
                  <a:lnTo>
                    <a:pt x="492615" y="1926762"/>
                  </a:lnTo>
                  <a:lnTo>
                    <a:pt x="465133" y="1882750"/>
                  </a:lnTo>
                  <a:lnTo>
                    <a:pt x="438195" y="1837481"/>
                  </a:lnTo>
                  <a:lnTo>
                    <a:pt x="411817" y="1790957"/>
                  </a:lnTo>
                  <a:lnTo>
                    <a:pt x="386014" y="1743181"/>
                  </a:lnTo>
                  <a:lnTo>
                    <a:pt x="360801" y="1694157"/>
                  </a:lnTo>
                  <a:lnTo>
                    <a:pt x="336194" y="1643888"/>
                  </a:lnTo>
                  <a:lnTo>
                    <a:pt x="316691" y="1602153"/>
                  </a:lnTo>
                  <a:lnTo>
                    <a:pt x="297737" y="1559862"/>
                  </a:lnTo>
                  <a:lnTo>
                    <a:pt x="279338" y="1517027"/>
                  </a:lnTo>
                  <a:lnTo>
                    <a:pt x="261496" y="1473665"/>
                  </a:lnTo>
                  <a:lnTo>
                    <a:pt x="244213" y="1429788"/>
                  </a:lnTo>
                  <a:lnTo>
                    <a:pt x="227494" y="1385414"/>
                  </a:lnTo>
                  <a:lnTo>
                    <a:pt x="211340" y="1340555"/>
                  </a:lnTo>
                  <a:lnTo>
                    <a:pt x="195756" y="1295226"/>
                  </a:lnTo>
                  <a:lnTo>
                    <a:pt x="180744" y="1249443"/>
                  </a:lnTo>
                  <a:lnTo>
                    <a:pt x="166306" y="1203220"/>
                  </a:lnTo>
                  <a:lnTo>
                    <a:pt x="152448" y="1156571"/>
                  </a:lnTo>
                  <a:lnTo>
                    <a:pt x="139170" y="1109512"/>
                  </a:lnTo>
                  <a:lnTo>
                    <a:pt x="126477" y="1062057"/>
                  </a:lnTo>
                  <a:lnTo>
                    <a:pt x="114371" y="1014220"/>
                  </a:lnTo>
                  <a:lnTo>
                    <a:pt x="102855" y="966017"/>
                  </a:lnTo>
                  <a:lnTo>
                    <a:pt x="91933" y="917461"/>
                  </a:lnTo>
                  <a:lnTo>
                    <a:pt x="81607" y="868568"/>
                  </a:lnTo>
                  <a:lnTo>
                    <a:pt x="71881" y="819353"/>
                  </a:lnTo>
                  <a:lnTo>
                    <a:pt x="62757" y="769830"/>
                  </a:lnTo>
                  <a:lnTo>
                    <a:pt x="54239" y="720013"/>
                  </a:lnTo>
                  <a:lnTo>
                    <a:pt x="46330" y="669917"/>
                  </a:lnTo>
                  <a:lnTo>
                    <a:pt x="39032" y="619558"/>
                  </a:lnTo>
                  <a:lnTo>
                    <a:pt x="32349" y="568949"/>
                  </a:lnTo>
                  <a:lnTo>
                    <a:pt x="26284" y="518106"/>
                  </a:lnTo>
                  <a:lnTo>
                    <a:pt x="20840" y="467043"/>
                  </a:lnTo>
                  <a:lnTo>
                    <a:pt x="16019" y="415775"/>
                  </a:lnTo>
                  <a:lnTo>
                    <a:pt x="11826" y="364316"/>
                  </a:lnTo>
                  <a:lnTo>
                    <a:pt x="8262" y="312681"/>
                  </a:lnTo>
                  <a:lnTo>
                    <a:pt x="5331" y="260885"/>
                  </a:lnTo>
                  <a:lnTo>
                    <a:pt x="3037" y="208942"/>
                  </a:lnTo>
                  <a:lnTo>
                    <a:pt x="1381" y="156868"/>
                  </a:lnTo>
                  <a:lnTo>
                    <a:pt x="368" y="104676"/>
                  </a:lnTo>
                  <a:lnTo>
                    <a:pt x="0" y="52382"/>
                  </a:lnTo>
                  <a:lnTo>
                    <a:pt x="279" y="0"/>
                  </a:lnTo>
                  <a:lnTo>
                    <a:pt x="406" y="0"/>
                  </a:lnTo>
                  <a:close/>
                </a:path>
              </a:pathLst>
            </a:custGeom>
            <a:ln w="9144">
              <a:solidFill>
                <a:srgbClr val="66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7868" y="2398776"/>
              <a:ext cx="3496055" cy="146608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0436" y="2363724"/>
              <a:ext cx="3621024" cy="158495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1876" y="2436876"/>
              <a:ext cx="3371088" cy="1341120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656945" y="2458592"/>
            <a:ext cx="3121025" cy="124587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 algn="ctr">
              <a:lnSpc>
                <a:spcPct val="88000"/>
              </a:lnSpc>
              <a:spcBef>
                <a:spcPts val="409"/>
              </a:spcBef>
            </a:pPr>
            <a:r>
              <a:rPr sz="2200" spc="95" dirty="0">
                <a:solidFill>
                  <a:srgbClr val="FFFFFF"/>
                </a:solidFill>
                <a:latin typeface="Cambria"/>
                <a:cs typeface="Cambria"/>
              </a:rPr>
              <a:t>Referenced</a:t>
            </a:r>
            <a:r>
              <a:rPr sz="22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125" dirty="0">
                <a:solidFill>
                  <a:srgbClr val="FFFFFF"/>
                </a:solidFill>
                <a:latin typeface="Cambria"/>
                <a:cs typeface="Cambria"/>
              </a:rPr>
              <a:t>by</a:t>
            </a:r>
            <a:r>
              <a:rPr sz="22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80" dirty="0">
                <a:solidFill>
                  <a:srgbClr val="FFFFFF"/>
                </a:solidFill>
                <a:latin typeface="Cambria"/>
                <a:cs typeface="Cambria"/>
              </a:rPr>
              <a:t>means</a:t>
            </a:r>
            <a:r>
              <a:rPr sz="22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25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2200" spc="-4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45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22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80" dirty="0">
                <a:solidFill>
                  <a:srgbClr val="FFFFFF"/>
                </a:solidFill>
                <a:latin typeface="Cambria"/>
                <a:cs typeface="Cambria"/>
              </a:rPr>
              <a:t>machine</a:t>
            </a:r>
            <a:r>
              <a:rPr sz="22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114" dirty="0">
                <a:solidFill>
                  <a:srgbClr val="FFFFFF"/>
                </a:solidFill>
                <a:latin typeface="Cambria"/>
                <a:cs typeface="Cambria"/>
              </a:rPr>
              <a:t>language </a:t>
            </a:r>
            <a:r>
              <a:rPr sz="2200" spc="1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mbria"/>
                <a:cs typeface="Cambria"/>
              </a:rPr>
              <a:t>that</a:t>
            </a:r>
            <a:r>
              <a:rPr sz="22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45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22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75" dirty="0">
                <a:solidFill>
                  <a:srgbClr val="FFFFFF"/>
                </a:solidFill>
                <a:latin typeface="Cambria"/>
                <a:cs typeface="Cambria"/>
              </a:rPr>
              <a:t>processor </a:t>
            </a:r>
            <a:r>
              <a:rPr sz="22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90" dirty="0">
                <a:solidFill>
                  <a:srgbClr val="FFFFFF"/>
                </a:solidFill>
                <a:latin typeface="Cambria"/>
                <a:cs typeface="Cambria"/>
              </a:rPr>
              <a:t>executes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753355" y="1528572"/>
            <a:ext cx="4119879" cy="4605655"/>
          </a:xfrm>
          <a:custGeom>
            <a:avLst/>
            <a:gdLst/>
            <a:ahLst/>
            <a:cxnLst/>
            <a:rect l="l" t="t" r="r" b="b"/>
            <a:pathLst>
              <a:path w="4119879" h="4605655">
                <a:moveTo>
                  <a:pt x="0" y="411988"/>
                </a:moveTo>
                <a:lnTo>
                  <a:pt x="2771" y="363932"/>
                </a:lnTo>
                <a:lnTo>
                  <a:pt x="10878" y="317507"/>
                </a:lnTo>
                <a:lnTo>
                  <a:pt x="24012" y="273021"/>
                </a:lnTo>
                <a:lnTo>
                  <a:pt x="41866" y="230784"/>
                </a:lnTo>
                <a:lnTo>
                  <a:pt x="64129" y="191104"/>
                </a:lnTo>
                <a:lnTo>
                  <a:pt x="90493" y="154289"/>
                </a:lnTo>
                <a:lnTo>
                  <a:pt x="120650" y="120649"/>
                </a:lnTo>
                <a:lnTo>
                  <a:pt x="154289" y="90493"/>
                </a:lnTo>
                <a:lnTo>
                  <a:pt x="191104" y="64129"/>
                </a:lnTo>
                <a:lnTo>
                  <a:pt x="230784" y="41866"/>
                </a:lnTo>
                <a:lnTo>
                  <a:pt x="273021" y="24012"/>
                </a:lnTo>
                <a:lnTo>
                  <a:pt x="317507" y="10878"/>
                </a:lnTo>
                <a:lnTo>
                  <a:pt x="363932" y="2771"/>
                </a:lnTo>
                <a:lnTo>
                  <a:pt x="411988" y="0"/>
                </a:lnTo>
                <a:lnTo>
                  <a:pt x="3707384" y="0"/>
                </a:lnTo>
                <a:lnTo>
                  <a:pt x="3755439" y="2771"/>
                </a:lnTo>
                <a:lnTo>
                  <a:pt x="3801864" y="10878"/>
                </a:lnTo>
                <a:lnTo>
                  <a:pt x="3846350" y="24012"/>
                </a:lnTo>
                <a:lnTo>
                  <a:pt x="3888587" y="41866"/>
                </a:lnTo>
                <a:lnTo>
                  <a:pt x="3928267" y="64129"/>
                </a:lnTo>
                <a:lnTo>
                  <a:pt x="3965082" y="90493"/>
                </a:lnTo>
                <a:lnTo>
                  <a:pt x="3998722" y="120650"/>
                </a:lnTo>
                <a:lnTo>
                  <a:pt x="4028878" y="154289"/>
                </a:lnTo>
                <a:lnTo>
                  <a:pt x="4055242" y="191104"/>
                </a:lnTo>
                <a:lnTo>
                  <a:pt x="4077505" y="230784"/>
                </a:lnTo>
                <a:lnTo>
                  <a:pt x="4095359" y="273021"/>
                </a:lnTo>
                <a:lnTo>
                  <a:pt x="4108493" y="317507"/>
                </a:lnTo>
                <a:lnTo>
                  <a:pt x="4116600" y="363932"/>
                </a:lnTo>
                <a:lnTo>
                  <a:pt x="4119372" y="411988"/>
                </a:lnTo>
                <a:lnTo>
                  <a:pt x="4119372" y="4193590"/>
                </a:lnTo>
                <a:lnTo>
                  <a:pt x="4116600" y="4241631"/>
                </a:lnTo>
                <a:lnTo>
                  <a:pt x="4108493" y="4288044"/>
                </a:lnTo>
                <a:lnTo>
                  <a:pt x="4095359" y="4332520"/>
                </a:lnTo>
                <a:lnTo>
                  <a:pt x="4077505" y="4374750"/>
                </a:lnTo>
                <a:lnTo>
                  <a:pt x="4055242" y="4414425"/>
                </a:lnTo>
                <a:lnTo>
                  <a:pt x="4028878" y="4451236"/>
                </a:lnTo>
                <a:lnTo>
                  <a:pt x="3998721" y="4484874"/>
                </a:lnTo>
                <a:lnTo>
                  <a:pt x="3965082" y="4515030"/>
                </a:lnTo>
                <a:lnTo>
                  <a:pt x="3928267" y="4541394"/>
                </a:lnTo>
                <a:lnTo>
                  <a:pt x="3888587" y="4563658"/>
                </a:lnTo>
                <a:lnTo>
                  <a:pt x="3846350" y="4581512"/>
                </a:lnTo>
                <a:lnTo>
                  <a:pt x="3801864" y="4594648"/>
                </a:lnTo>
                <a:lnTo>
                  <a:pt x="3755439" y="4602756"/>
                </a:lnTo>
                <a:lnTo>
                  <a:pt x="3707384" y="4605528"/>
                </a:lnTo>
                <a:lnTo>
                  <a:pt x="411988" y="4605528"/>
                </a:lnTo>
                <a:lnTo>
                  <a:pt x="363932" y="4602756"/>
                </a:lnTo>
                <a:lnTo>
                  <a:pt x="317507" y="4594648"/>
                </a:lnTo>
                <a:lnTo>
                  <a:pt x="273021" y="4581512"/>
                </a:lnTo>
                <a:lnTo>
                  <a:pt x="230784" y="4563658"/>
                </a:lnTo>
                <a:lnTo>
                  <a:pt x="191104" y="4541394"/>
                </a:lnTo>
                <a:lnTo>
                  <a:pt x="154289" y="4515030"/>
                </a:lnTo>
                <a:lnTo>
                  <a:pt x="120649" y="4484874"/>
                </a:lnTo>
                <a:lnTo>
                  <a:pt x="90493" y="4451236"/>
                </a:lnTo>
                <a:lnTo>
                  <a:pt x="64129" y="4414425"/>
                </a:lnTo>
                <a:lnTo>
                  <a:pt x="41866" y="4374750"/>
                </a:lnTo>
                <a:lnTo>
                  <a:pt x="24012" y="4332520"/>
                </a:lnTo>
                <a:lnTo>
                  <a:pt x="10878" y="4288044"/>
                </a:lnTo>
                <a:lnTo>
                  <a:pt x="2771" y="4241631"/>
                </a:lnTo>
                <a:lnTo>
                  <a:pt x="0" y="4193590"/>
                </a:lnTo>
                <a:lnTo>
                  <a:pt x="0" y="411988"/>
                </a:lnTo>
                <a:close/>
              </a:path>
            </a:pathLst>
          </a:custGeom>
          <a:ln w="12192">
            <a:solidFill>
              <a:srgbClr val="66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873497" y="2605786"/>
            <a:ext cx="3834765" cy="3340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105"/>
              </a:spcBef>
              <a:buFont typeface="Trebuchet MS"/>
              <a:buChar char="•"/>
              <a:tabLst>
                <a:tab pos="127000" algn="l"/>
              </a:tabLst>
            </a:pPr>
            <a:r>
              <a:rPr sz="1400" b="1" spc="75" dirty="0">
                <a:solidFill>
                  <a:srgbClr val="666699"/>
                </a:solidFill>
                <a:latin typeface="Cambria"/>
                <a:cs typeface="Cambria"/>
              </a:rPr>
              <a:t>General</a:t>
            </a:r>
            <a:r>
              <a:rPr sz="1400" b="1" spc="5" dirty="0">
                <a:solidFill>
                  <a:srgbClr val="666699"/>
                </a:solidFill>
                <a:latin typeface="Cambria"/>
                <a:cs typeface="Cambria"/>
              </a:rPr>
              <a:t> </a:t>
            </a:r>
            <a:r>
              <a:rPr sz="1400" b="1" spc="40" dirty="0">
                <a:solidFill>
                  <a:srgbClr val="666699"/>
                </a:solidFill>
                <a:latin typeface="Cambria"/>
                <a:cs typeface="Cambria"/>
              </a:rPr>
              <a:t>purpose</a:t>
            </a:r>
            <a:endParaRPr sz="1400">
              <a:latin typeface="Cambria"/>
              <a:cs typeface="Cambria"/>
            </a:endParaRPr>
          </a:p>
          <a:p>
            <a:pPr marL="241300" marR="22225" lvl="1" indent="-114300">
              <a:lnSpc>
                <a:spcPts val="1490"/>
              </a:lnSpc>
              <a:spcBef>
                <a:spcPts val="240"/>
              </a:spcBef>
              <a:buFont typeface="Trebuchet MS"/>
              <a:buChar char="•"/>
              <a:tabLst>
                <a:tab pos="241300" algn="l"/>
              </a:tabLst>
            </a:pPr>
            <a:r>
              <a:rPr sz="1400" spc="120" dirty="0">
                <a:latin typeface="Cambria"/>
                <a:cs typeface="Cambria"/>
              </a:rPr>
              <a:t>Can</a:t>
            </a:r>
            <a:r>
              <a:rPr sz="1400" spc="35" dirty="0">
                <a:latin typeface="Cambria"/>
                <a:cs typeface="Cambria"/>
              </a:rPr>
              <a:t> </a:t>
            </a:r>
            <a:r>
              <a:rPr sz="1400" spc="130" dirty="0">
                <a:latin typeface="Cambria"/>
                <a:cs typeface="Cambria"/>
              </a:rPr>
              <a:t>be</a:t>
            </a:r>
            <a:r>
              <a:rPr sz="1400" spc="25" dirty="0">
                <a:latin typeface="Cambria"/>
                <a:cs typeface="Cambria"/>
              </a:rPr>
              <a:t> </a:t>
            </a:r>
            <a:r>
              <a:rPr sz="1400" spc="70" dirty="0">
                <a:latin typeface="Cambria"/>
                <a:cs typeface="Cambria"/>
              </a:rPr>
              <a:t>assigned</a:t>
            </a:r>
            <a:r>
              <a:rPr sz="1400" spc="25" dirty="0">
                <a:latin typeface="Cambria"/>
                <a:cs typeface="Cambria"/>
              </a:rPr>
              <a:t> </a:t>
            </a:r>
            <a:r>
              <a:rPr sz="1400" spc="5" dirty="0">
                <a:latin typeface="Cambria"/>
                <a:cs typeface="Cambria"/>
              </a:rPr>
              <a:t>to</a:t>
            </a:r>
            <a:r>
              <a:rPr sz="1400" spc="35" dirty="0">
                <a:latin typeface="Cambria"/>
                <a:cs typeface="Cambria"/>
              </a:rPr>
              <a:t> </a:t>
            </a:r>
            <a:r>
              <a:rPr sz="1400" spc="60" dirty="0">
                <a:latin typeface="Cambria"/>
                <a:cs typeface="Cambria"/>
              </a:rPr>
              <a:t>a</a:t>
            </a:r>
            <a:r>
              <a:rPr sz="1400" spc="35" dirty="0">
                <a:latin typeface="Cambria"/>
                <a:cs typeface="Cambria"/>
              </a:rPr>
              <a:t> variety</a:t>
            </a:r>
            <a:r>
              <a:rPr sz="1400" spc="40" dirty="0">
                <a:latin typeface="Cambria"/>
                <a:cs typeface="Cambria"/>
              </a:rPr>
              <a:t> </a:t>
            </a:r>
            <a:r>
              <a:rPr sz="1400" spc="20" dirty="0">
                <a:latin typeface="Cambria"/>
                <a:cs typeface="Cambria"/>
              </a:rPr>
              <a:t>of</a:t>
            </a:r>
            <a:r>
              <a:rPr sz="1400" spc="35" dirty="0">
                <a:latin typeface="Cambria"/>
                <a:cs typeface="Cambria"/>
              </a:rPr>
              <a:t> </a:t>
            </a:r>
            <a:r>
              <a:rPr sz="1400" spc="25" dirty="0">
                <a:latin typeface="Cambria"/>
                <a:cs typeface="Cambria"/>
              </a:rPr>
              <a:t>functions</a:t>
            </a:r>
            <a:r>
              <a:rPr sz="1400" spc="40" dirty="0">
                <a:latin typeface="Cambria"/>
                <a:cs typeface="Cambria"/>
              </a:rPr>
              <a:t> </a:t>
            </a:r>
            <a:r>
              <a:rPr sz="1400" spc="80" dirty="0">
                <a:latin typeface="Cambria"/>
                <a:cs typeface="Cambria"/>
              </a:rPr>
              <a:t>by </a:t>
            </a:r>
            <a:r>
              <a:rPr sz="1400" spc="-295" dirty="0">
                <a:latin typeface="Cambria"/>
                <a:cs typeface="Cambria"/>
              </a:rPr>
              <a:t> </a:t>
            </a:r>
            <a:r>
              <a:rPr sz="1400" spc="30" dirty="0">
                <a:latin typeface="Cambria"/>
                <a:cs typeface="Cambria"/>
              </a:rPr>
              <a:t>the</a:t>
            </a:r>
            <a:r>
              <a:rPr sz="1400" spc="35" dirty="0">
                <a:latin typeface="Cambria"/>
                <a:cs typeface="Cambria"/>
              </a:rPr>
              <a:t> </a:t>
            </a:r>
            <a:r>
              <a:rPr sz="1400" spc="50" dirty="0">
                <a:latin typeface="Cambria"/>
                <a:cs typeface="Cambria"/>
              </a:rPr>
              <a:t>programmer</a:t>
            </a:r>
            <a:endParaRPr sz="1400">
              <a:latin typeface="Cambria"/>
              <a:cs typeface="Cambria"/>
            </a:endParaRPr>
          </a:p>
          <a:p>
            <a:pPr marL="127000" indent="-114300">
              <a:lnSpc>
                <a:spcPct val="100000"/>
              </a:lnSpc>
              <a:spcBef>
                <a:spcPts val="30"/>
              </a:spcBef>
              <a:buFont typeface="Trebuchet MS"/>
              <a:buChar char="•"/>
              <a:tabLst>
                <a:tab pos="127000" algn="l"/>
              </a:tabLst>
            </a:pPr>
            <a:r>
              <a:rPr sz="1400" b="1" spc="60" dirty="0">
                <a:solidFill>
                  <a:srgbClr val="666699"/>
                </a:solidFill>
                <a:latin typeface="Cambria"/>
                <a:cs typeface="Cambria"/>
              </a:rPr>
              <a:t>Data</a:t>
            </a:r>
            <a:endParaRPr sz="1400">
              <a:latin typeface="Cambria"/>
              <a:cs typeface="Cambria"/>
            </a:endParaRPr>
          </a:p>
          <a:p>
            <a:pPr marL="241300" marR="189865" lvl="1" indent="-114300">
              <a:lnSpc>
                <a:spcPct val="88200"/>
              </a:lnSpc>
              <a:spcBef>
                <a:spcPts val="235"/>
              </a:spcBef>
              <a:buFont typeface="Trebuchet MS"/>
              <a:buChar char="•"/>
              <a:tabLst>
                <a:tab pos="241300" algn="l"/>
              </a:tabLst>
            </a:pPr>
            <a:r>
              <a:rPr sz="1400" spc="65" dirty="0">
                <a:latin typeface="Cambria"/>
                <a:cs typeface="Cambria"/>
              </a:rPr>
              <a:t>May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spc="130" dirty="0">
                <a:latin typeface="Cambria"/>
                <a:cs typeface="Cambria"/>
              </a:rPr>
              <a:t>be</a:t>
            </a:r>
            <a:r>
              <a:rPr sz="1400" spc="35" dirty="0">
                <a:latin typeface="Cambria"/>
                <a:cs typeface="Cambria"/>
              </a:rPr>
              <a:t> </a:t>
            </a:r>
            <a:r>
              <a:rPr sz="1400" spc="70" dirty="0">
                <a:latin typeface="Cambria"/>
                <a:cs typeface="Cambria"/>
              </a:rPr>
              <a:t>used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spc="40" dirty="0">
                <a:latin typeface="Cambria"/>
                <a:cs typeface="Cambria"/>
              </a:rPr>
              <a:t>only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spc="5" dirty="0">
                <a:latin typeface="Cambria"/>
                <a:cs typeface="Cambria"/>
              </a:rPr>
              <a:t>to</a:t>
            </a:r>
            <a:r>
              <a:rPr sz="1400" spc="35" dirty="0">
                <a:latin typeface="Cambria"/>
                <a:cs typeface="Cambria"/>
              </a:rPr>
              <a:t> </a:t>
            </a:r>
            <a:r>
              <a:rPr sz="1400" spc="50" dirty="0">
                <a:latin typeface="Cambria"/>
                <a:cs typeface="Cambria"/>
              </a:rPr>
              <a:t>hold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spc="40" dirty="0">
                <a:latin typeface="Cambria"/>
                <a:cs typeface="Cambria"/>
              </a:rPr>
              <a:t>data</a:t>
            </a:r>
            <a:r>
              <a:rPr sz="1400" spc="35" dirty="0">
                <a:latin typeface="Cambria"/>
                <a:cs typeface="Cambria"/>
              </a:rPr>
              <a:t> </a:t>
            </a:r>
            <a:r>
              <a:rPr sz="1400" spc="60" dirty="0">
                <a:latin typeface="Cambria"/>
                <a:cs typeface="Cambria"/>
              </a:rPr>
              <a:t>and</a:t>
            </a:r>
            <a:r>
              <a:rPr sz="1400" spc="25" dirty="0">
                <a:latin typeface="Cambria"/>
                <a:cs typeface="Cambria"/>
              </a:rPr>
              <a:t> </a:t>
            </a:r>
            <a:r>
              <a:rPr sz="1400" spc="35" dirty="0">
                <a:latin typeface="Cambria"/>
                <a:cs typeface="Cambria"/>
              </a:rPr>
              <a:t>cannot </a:t>
            </a:r>
            <a:r>
              <a:rPr sz="1400" spc="-295" dirty="0">
                <a:latin typeface="Cambria"/>
                <a:cs typeface="Cambria"/>
              </a:rPr>
              <a:t> </a:t>
            </a:r>
            <a:r>
              <a:rPr sz="1400" spc="130" dirty="0">
                <a:latin typeface="Cambria"/>
                <a:cs typeface="Cambria"/>
              </a:rPr>
              <a:t>be </a:t>
            </a:r>
            <a:r>
              <a:rPr sz="1400" spc="60" dirty="0">
                <a:latin typeface="Cambria"/>
                <a:cs typeface="Cambria"/>
              </a:rPr>
              <a:t>employed </a:t>
            </a:r>
            <a:r>
              <a:rPr sz="1400" spc="20" dirty="0">
                <a:latin typeface="Cambria"/>
                <a:cs typeface="Cambria"/>
              </a:rPr>
              <a:t>in </a:t>
            </a:r>
            <a:r>
              <a:rPr sz="1400" spc="30" dirty="0">
                <a:latin typeface="Cambria"/>
                <a:cs typeface="Cambria"/>
              </a:rPr>
              <a:t>the </a:t>
            </a:r>
            <a:r>
              <a:rPr sz="1400" spc="40" dirty="0">
                <a:latin typeface="Cambria"/>
                <a:cs typeface="Cambria"/>
              </a:rPr>
              <a:t>calculation </a:t>
            </a:r>
            <a:r>
              <a:rPr sz="1400" spc="20" dirty="0">
                <a:latin typeface="Cambria"/>
                <a:cs typeface="Cambria"/>
              </a:rPr>
              <a:t>of </a:t>
            </a:r>
            <a:r>
              <a:rPr sz="1400" spc="40" dirty="0">
                <a:latin typeface="Cambria"/>
                <a:cs typeface="Cambria"/>
              </a:rPr>
              <a:t>an </a:t>
            </a:r>
            <a:r>
              <a:rPr sz="1400" spc="45" dirty="0">
                <a:latin typeface="Cambria"/>
                <a:cs typeface="Cambria"/>
              </a:rPr>
              <a:t> </a:t>
            </a:r>
            <a:r>
              <a:rPr sz="1400" spc="60" dirty="0">
                <a:latin typeface="Cambria"/>
                <a:cs typeface="Cambria"/>
              </a:rPr>
              <a:t>operand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spc="55" dirty="0">
                <a:latin typeface="Cambria"/>
                <a:cs typeface="Cambria"/>
              </a:rPr>
              <a:t>address</a:t>
            </a:r>
            <a:endParaRPr sz="1400">
              <a:latin typeface="Cambria"/>
              <a:cs typeface="Cambria"/>
            </a:endParaRPr>
          </a:p>
          <a:p>
            <a:pPr marL="127000" indent="-114300">
              <a:lnSpc>
                <a:spcPct val="100000"/>
              </a:lnSpc>
              <a:spcBef>
                <a:spcPts val="50"/>
              </a:spcBef>
              <a:buFont typeface="Trebuchet MS"/>
              <a:buChar char="•"/>
              <a:tabLst>
                <a:tab pos="127000" algn="l"/>
              </a:tabLst>
            </a:pPr>
            <a:r>
              <a:rPr sz="1400" b="1" spc="40" dirty="0">
                <a:solidFill>
                  <a:srgbClr val="666699"/>
                </a:solidFill>
                <a:latin typeface="Cambria"/>
                <a:cs typeface="Cambria"/>
              </a:rPr>
              <a:t>Address</a:t>
            </a:r>
            <a:endParaRPr sz="1400">
              <a:latin typeface="Cambria"/>
              <a:cs typeface="Cambria"/>
            </a:endParaRPr>
          </a:p>
          <a:p>
            <a:pPr marL="241300" marR="5080" lvl="1" indent="-114300">
              <a:lnSpc>
                <a:spcPts val="1480"/>
              </a:lnSpc>
              <a:spcBef>
                <a:spcPts val="265"/>
              </a:spcBef>
              <a:buFont typeface="Trebuchet MS"/>
              <a:buChar char="•"/>
              <a:tabLst>
                <a:tab pos="241300" algn="l"/>
              </a:tabLst>
            </a:pPr>
            <a:r>
              <a:rPr sz="1400" spc="65" dirty="0">
                <a:latin typeface="Cambria"/>
                <a:cs typeface="Cambria"/>
              </a:rPr>
              <a:t>May </a:t>
            </a:r>
            <a:r>
              <a:rPr sz="1400" spc="130" dirty="0">
                <a:latin typeface="Cambria"/>
                <a:cs typeface="Cambria"/>
              </a:rPr>
              <a:t>be </a:t>
            </a:r>
            <a:r>
              <a:rPr sz="1400" spc="30" dirty="0">
                <a:latin typeface="Cambria"/>
                <a:cs typeface="Cambria"/>
              </a:rPr>
              <a:t>somewhat </a:t>
            </a:r>
            <a:r>
              <a:rPr sz="1400" spc="65" dirty="0">
                <a:latin typeface="Cambria"/>
                <a:cs typeface="Cambria"/>
              </a:rPr>
              <a:t>general purpose </a:t>
            </a:r>
            <a:r>
              <a:rPr sz="1400" spc="30" dirty="0">
                <a:latin typeface="Cambria"/>
                <a:cs typeface="Cambria"/>
              </a:rPr>
              <a:t>or </a:t>
            </a:r>
            <a:r>
              <a:rPr sz="1400" spc="50" dirty="0">
                <a:latin typeface="Cambria"/>
                <a:cs typeface="Cambria"/>
              </a:rPr>
              <a:t>may </a:t>
            </a:r>
            <a:r>
              <a:rPr sz="1400" spc="55" dirty="0">
                <a:latin typeface="Cambria"/>
                <a:cs typeface="Cambria"/>
              </a:rPr>
              <a:t> </a:t>
            </a:r>
            <a:r>
              <a:rPr sz="1400" spc="130" dirty="0">
                <a:latin typeface="Cambria"/>
                <a:cs typeface="Cambria"/>
              </a:rPr>
              <a:t>be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spc="55" dirty="0">
                <a:latin typeface="Cambria"/>
                <a:cs typeface="Cambria"/>
              </a:rPr>
              <a:t>devoted</a:t>
            </a:r>
            <a:r>
              <a:rPr sz="1400" spc="30" dirty="0">
                <a:latin typeface="Cambria"/>
                <a:cs typeface="Cambria"/>
              </a:rPr>
              <a:t> </a:t>
            </a:r>
            <a:r>
              <a:rPr sz="1400" spc="5" dirty="0">
                <a:latin typeface="Cambria"/>
                <a:cs typeface="Cambria"/>
              </a:rPr>
              <a:t>to</a:t>
            </a:r>
            <a:r>
              <a:rPr sz="1400" spc="45" dirty="0">
                <a:latin typeface="Cambria"/>
                <a:cs typeface="Cambria"/>
              </a:rPr>
              <a:t> </a:t>
            </a:r>
            <a:r>
              <a:rPr sz="1400" spc="60" dirty="0">
                <a:latin typeface="Cambria"/>
                <a:cs typeface="Cambria"/>
              </a:rPr>
              <a:t>a</a:t>
            </a:r>
            <a:r>
              <a:rPr sz="1400" spc="30" dirty="0">
                <a:latin typeface="Cambria"/>
                <a:cs typeface="Cambria"/>
              </a:rPr>
              <a:t> </a:t>
            </a:r>
            <a:r>
              <a:rPr sz="1400" spc="35" dirty="0">
                <a:latin typeface="Cambria"/>
                <a:cs typeface="Cambria"/>
              </a:rPr>
              <a:t>particular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spc="60" dirty="0">
                <a:latin typeface="Cambria"/>
                <a:cs typeface="Cambria"/>
              </a:rPr>
              <a:t>addressing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75" dirty="0">
                <a:latin typeface="Cambria"/>
                <a:cs typeface="Cambria"/>
              </a:rPr>
              <a:t>mode</a:t>
            </a:r>
            <a:endParaRPr sz="1400">
              <a:latin typeface="Cambria"/>
              <a:cs typeface="Cambria"/>
            </a:endParaRPr>
          </a:p>
          <a:p>
            <a:pPr marL="241300" lvl="1" indent="-114300">
              <a:lnSpc>
                <a:spcPts val="1580"/>
              </a:lnSpc>
              <a:spcBef>
                <a:spcPts val="25"/>
              </a:spcBef>
              <a:buFont typeface="Trebuchet MS"/>
              <a:buChar char="•"/>
              <a:tabLst>
                <a:tab pos="241300" algn="l"/>
              </a:tabLst>
            </a:pPr>
            <a:r>
              <a:rPr sz="1400" spc="75" dirty="0">
                <a:latin typeface="Cambria"/>
                <a:cs typeface="Cambria"/>
              </a:rPr>
              <a:t>Exampl</a:t>
            </a:r>
            <a:r>
              <a:rPr sz="1400" spc="65" dirty="0">
                <a:latin typeface="Cambria"/>
                <a:cs typeface="Cambria"/>
              </a:rPr>
              <a:t>e</a:t>
            </a:r>
            <a:r>
              <a:rPr sz="1400" spc="40" dirty="0">
                <a:latin typeface="Cambria"/>
                <a:cs typeface="Cambria"/>
              </a:rPr>
              <a:t>s: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45" dirty="0">
                <a:latin typeface="Cambria"/>
                <a:cs typeface="Cambria"/>
              </a:rPr>
              <a:t> </a:t>
            </a:r>
            <a:r>
              <a:rPr sz="1400" spc="40" dirty="0">
                <a:latin typeface="Cambria"/>
                <a:cs typeface="Cambria"/>
              </a:rPr>
              <a:t>s</a:t>
            </a:r>
            <a:r>
              <a:rPr sz="1400" spc="110" dirty="0">
                <a:latin typeface="Cambria"/>
                <a:cs typeface="Cambria"/>
              </a:rPr>
              <a:t>egm</a:t>
            </a:r>
            <a:r>
              <a:rPr sz="1400" spc="30" dirty="0">
                <a:latin typeface="Cambria"/>
                <a:cs typeface="Cambria"/>
              </a:rPr>
              <a:t>en</a:t>
            </a:r>
            <a:r>
              <a:rPr sz="1400" spc="20" dirty="0">
                <a:latin typeface="Cambria"/>
                <a:cs typeface="Cambria"/>
              </a:rPr>
              <a:t>t </a:t>
            </a:r>
            <a:r>
              <a:rPr sz="1400" spc="45" dirty="0">
                <a:latin typeface="Cambria"/>
                <a:cs typeface="Cambria"/>
              </a:rPr>
              <a:t>poi</a:t>
            </a:r>
            <a:r>
              <a:rPr sz="1400" spc="50" dirty="0">
                <a:latin typeface="Cambria"/>
                <a:cs typeface="Cambria"/>
              </a:rPr>
              <a:t>n</a:t>
            </a:r>
            <a:r>
              <a:rPr sz="1400" spc="25" dirty="0">
                <a:latin typeface="Cambria"/>
                <a:cs typeface="Cambria"/>
              </a:rPr>
              <a:t>t</a:t>
            </a:r>
            <a:r>
              <a:rPr sz="1400" spc="35" dirty="0">
                <a:latin typeface="Cambria"/>
                <a:cs typeface="Cambria"/>
              </a:rPr>
              <a:t>e</a:t>
            </a:r>
            <a:r>
              <a:rPr sz="1400" spc="20" dirty="0">
                <a:latin typeface="Cambria"/>
                <a:cs typeface="Cambria"/>
              </a:rPr>
              <a:t>r</a:t>
            </a:r>
            <a:r>
              <a:rPr sz="1400" spc="25" dirty="0">
                <a:latin typeface="Cambria"/>
                <a:cs typeface="Cambria"/>
              </a:rPr>
              <a:t>s</a:t>
            </a:r>
            <a:r>
              <a:rPr sz="1400" spc="120" dirty="0">
                <a:latin typeface="Cambria"/>
                <a:cs typeface="Cambria"/>
              </a:rPr>
              <a:t>,</a:t>
            </a:r>
            <a:r>
              <a:rPr sz="1400" spc="-85" dirty="0">
                <a:latin typeface="Cambria"/>
                <a:cs typeface="Cambria"/>
              </a:rPr>
              <a:t> </a:t>
            </a:r>
            <a:r>
              <a:rPr sz="1400" spc="65" dirty="0">
                <a:latin typeface="Cambria"/>
                <a:cs typeface="Cambria"/>
              </a:rPr>
              <a:t>ind</a:t>
            </a:r>
            <a:r>
              <a:rPr sz="1400" spc="45" dirty="0">
                <a:latin typeface="Cambria"/>
                <a:cs typeface="Cambria"/>
              </a:rPr>
              <a:t>e</a:t>
            </a:r>
            <a:r>
              <a:rPr sz="1400" spc="95" dirty="0">
                <a:latin typeface="Cambria"/>
                <a:cs typeface="Cambria"/>
              </a:rPr>
              <a:t>x</a:t>
            </a:r>
            <a:endParaRPr sz="1400">
              <a:latin typeface="Cambria"/>
              <a:cs typeface="Cambria"/>
            </a:endParaRPr>
          </a:p>
          <a:p>
            <a:pPr marL="241300">
              <a:lnSpc>
                <a:spcPts val="1580"/>
              </a:lnSpc>
            </a:pPr>
            <a:r>
              <a:rPr sz="1400" spc="-70" dirty="0">
                <a:latin typeface="Cambria"/>
                <a:cs typeface="Cambria"/>
              </a:rPr>
              <a:t>r</a:t>
            </a:r>
            <a:r>
              <a:rPr sz="1400" spc="150" dirty="0">
                <a:latin typeface="Cambria"/>
                <a:cs typeface="Cambria"/>
              </a:rPr>
              <a:t>eg</a:t>
            </a:r>
            <a:r>
              <a:rPr sz="1400" spc="30" dirty="0">
                <a:latin typeface="Cambria"/>
                <a:cs typeface="Cambria"/>
              </a:rPr>
              <a:t>iste</a:t>
            </a:r>
            <a:r>
              <a:rPr sz="1400" spc="25" dirty="0">
                <a:latin typeface="Cambria"/>
                <a:cs typeface="Cambria"/>
              </a:rPr>
              <a:t>rs</a:t>
            </a:r>
            <a:r>
              <a:rPr sz="1400" spc="120" dirty="0">
                <a:latin typeface="Cambria"/>
                <a:cs typeface="Cambria"/>
              </a:rPr>
              <a:t>,</a:t>
            </a:r>
            <a:r>
              <a:rPr sz="1400" spc="-100" dirty="0">
                <a:latin typeface="Cambria"/>
                <a:cs typeface="Cambria"/>
              </a:rPr>
              <a:t> </a:t>
            </a:r>
            <a:r>
              <a:rPr sz="1400" spc="40" dirty="0">
                <a:latin typeface="Cambria"/>
                <a:cs typeface="Cambria"/>
              </a:rPr>
              <a:t>sta</a:t>
            </a:r>
            <a:r>
              <a:rPr sz="1400" spc="35" dirty="0">
                <a:latin typeface="Cambria"/>
                <a:cs typeface="Cambria"/>
              </a:rPr>
              <a:t>c</a:t>
            </a:r>
            <a:r>
              <a:rPr sz="1400" spc="70" dirty="0">
                <a:latin typeface="Cambria"/>
                <a:cs typeface="Cambria"/>
              </a:rPr>
              <a:t>k</a:t>
            </a:r>
            <a:r>
              <a:rPr sz="1400" spc="35" dirty="0">
                <a:latin typeface="Cambria"/>
                <a:cs typeface="Cambria"/>
              </a:rPr>
              <a:t> </a:t>
            </a:r>
            <a:r>
              <a:rPr sz="1400" spc="80" dirty="0">
                <a:latin typeface="Cambria"/>
                <a:cs typeface="Cambria"/>
              </a:rPr>
              <a:t>p</a:t>
            </a:r>
            <a:r>
              <a:rPr sz="1400" spc="70" dirty="0">
                <a:latin typeface="Cambria"/>
                <a:cs typeface="Cambria"/>
              </a:rPr>
              <a:t>o</a:t>
            </a:r>
            <a:r>
              <a:rPr sz="1400" spc="15" dirty="0">
                <a:latin typeface="Cambria"/>
                <a:cs typeface="Cambria"/>
              </a:rPr>
              <a:t>i</a:t>
            </a:r>
            <a:r>
              <a:rPr sz="1400" spc="25" dirty="0">
                <a:latin typeface="Cambria"/>
                <a:cs typeface="Cambria"/>
              </a:rPr>
              <a:t>n</a:t>
            </a:r>
            <a:r>
              <a:rPr sz="1400" spc="-55" dirty="0">
                <a:latin typeface="Cambria"/>
                <a:cs typeface="Cambria"/>
              </a:rPr>
              <a:t>t</a:t>
            </a:r>
            <a:r>
              <a:rPr sz="1400" spc="60" dirty="0">
                <a:latin typeface="Cambria"/>
                <a:cs typeface="Cambria"/>
              </a:rPr>
              <a:t>er</a:t>
            </a:r>
            <a:endParaRPr sz="1400">
              <a:latin typeface="Cambria"/>
              <a:cs typeface="Cambria"/>
            </a:endParaRPr>
          </a:p>
          <a:p>
            <a:pPr marL="127000" indent="-114300">
              <a:lnSpc>
                <a:spcPct val="100000"/>
              </a:lnSpc>
              <a:spcBef>
                <a:spcPts val="50"/>
              </a:spcBef>
              <a:buFont typeface="Trebuchet MS"/>
              <a:buChar char="•"/>
              <a:tabLst>
                <a:tab pos="127000" algn="l"/>
              </a:tabLst>
            </a:pPr>
            <a:r>
              <a:rPr sz="1400" b="1" spc="50" dirty="0">
                <a:solidFill>
                  <a:srgbClr val="666699"/>
                </a:solidFill>
                <a:latin typeface="Cambria"/>
                <a:cs typeface="Cambria"/>
              </a:rPr>
              <a:t>Condition</a:t>
            </a:r>
            <a:r>
              <a:rPr sz="1400" b="1" dirty="0">
                <a:solidFill>
                  <a:srgbClr val="666699"/>
                </a:solidFill>
                <a:latin typeface="Cambria"/>
                <a:cs typeface="Cambria"/>
              </a:rPr>
              <a:t> </a:t>
            </a:r>
            <a:r>
              <a:rPr sz="1400" b="1" spc="60" dirty="0">
                <a:solidFill>
                  <a:srgbClr val="666699"/>
                </a:solidFill>
                <a:latin typeface="Cambria"/>
                <a:cs typeface="Cambria"/>
              </a:rPr>
              <a:t>codes</a:t>
            </a:r>
            <a:endParaRPr sz="1400">
              <a:latin typeface="Cambria"/>
              <a:cs typeface="Cambria"/>
            </a:endParaRPr>
          </a:p>
          <a:p>
            <a:pPr marL="241300" lvl="1" indent="-114300">
              <a:lnSpc>
                <a:spcPct val="100000"/>
              </a:lnSpc>
              <a:spcBef>
                <a:spcPts val="50"/>
              </a:spcBef>
              <a:buFont typeface="Trebuchet MS"/>
              <a:buChar char="•"/>
              <a:tabLst>
                <a:tab pos="241300" algn="l"/>
              </a:tabLst>
            </a:pPr>
            <a:r>
              <a:rPr sz="1400" spc="55" dirty="0">
                <a:latin typeface="Cambria"/>
                <a:cs typeface="Cambria"/>
              </a:rPr>
              <a:t>Also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45" dirty="0">
                <a:latin typeface="Cambria"/>
                <a:cs typeface="Cambria"/>
              </a:rPr>
              <a:t>referred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5" dirty="0">
                <a:latin typeface="Cambria"/>
                <a:cs typeface="Cambria"/>
              </a:rPr>
              <a:t>to</a:t>
            </a:r>
            <a:r>
              <a:rPr sz="1400" spc="25" dirty="0">
                <a:latin typeface="Cambria"/>
                <a:cs typeface="Cambria"/>
              </a:rPr>
              <a:t> </a:t>
            </a:r>
            <a:r>
              <a:rPr sz="1400" spc="45" dirty="0">
                <a:latin typeface="Cambria"/>
                <a:cs typeface="Cambria"/>
              </a:rPr>
              <a:t>as </a:t>
            </a:r>
            <a:r>
              <a:rPr sz="1400" i="1" spc="30" dirty="0">
                <a:latin typeface="Cambria"/>
                <a:cs typeface="Cambria"/>
              </a:rPr>
              <a:t>flags</a:t>
            </a:r>
            <a:endParaRPr sz="1400">
              <a:latin typeface="Cambria"/>
              <a:cs typeface="Cambria"/>
            </a:endParaRPr>
          </a:p>
          <a:p>
            <a:pPr marL="241300" marR="266700" lvl="1" indent="-114300">
              <a:lnSpc>
                <a:spcPts val="1480"/>
              </a:lnSpc>
              <a:spcBef>
                <a:spcPts val="265"/>
              </a:spcBef>
              <a:buFont typeface="Trebuchet MS"/>
              <a:buChar char="•"/>
              <a:tabLst>
                <a:tab pos="241300" algn="l"/>
              </a:tabLst>
            </a:pPr>
            <a:r>
              <a:rPr sz="1400" spc="-10" dirty="0">
                <a:latin typeface="Cambria"/>
                <a:cs typeface="Cambria"/>
              </a:rPr>
              <a:t>Bits </a:t>
            </a:r>
            <a:r>
              <a:rPr sz="1400" spc="35" dirty="0">
                <a:latin typeface="Cambria"/>
                <a:cs typeface="Cambria"/>
              </a:rPr>
              <a:t>set </a:t>
            </a:r>
            <a:r>
              <a:rPr sz="1400" spc="85" dirty="0">
                <a:latin typeface="Cambria"/>
                <a:cs typeface="Cambria"/>
              </a:rPr>
              <a:t>by </a:t>
            </a:r>
            <a:r>
              <a:rPr sz="1400" spc="30" dirty="0">
                <a:latin typeface="Cambria"/>
                <a:cs typeface="Cambria"/>
              </a:rPr>
              <a:t>the </a:t>
            </a:r>
            <a:r>
              <a:rPr sz="1400" spc="50" dirty="0">
                <a:latin typeface="Cambria"/>
                <a:cs typeface="Cambria"/>
              </a:rPr>
              <a:t>processor </a:t>
            </a:r>
            <a:r>
              <a:rPr sz="1400" spc="25" dirty="0">
                <a:latin typeface="Cambria"/>
                <a:cs typeface="Cambria"/>
              </a:rPr>
              <a:t>hardware </a:t>
            </a:r>
            <a:r>
              <a:rPr sz="1400" spc="45" dirty="0">
                <a:latin typeface="Cambria"/>
                <a:cs typeface="Cambria"/>
              </a:rPr>
              <a:t>as </a:t>
            </a:r>
            <a:r>
              <a:rPr sz="1400" spc="30" dirty="0">
                <a:latin typeface="Cambria"/>
                <a:cs typeface="Cambria"/>
              </a:rPr>
              <a:t>the </a:t>
            </a:r>
            <a:r>
              <a:rPr sz="1400" spc="-300" dirty="0">
                <a:latin typeface="Cambria"/>
                <a:cs typeface="Cambria"/>
              </a:rPr>
              <a:t> </a:t>
            </a:r>
            <a:r>
              <a:rPr sz="1400" spc="15" dirty="0">
                <a:latin typeface="Cambria"/>
                <a:cs typeface="Cambria"/>
              </a:rPr>
              <a:t>result </a:t>
            </a:r>
            <a:r>
              <a:rPr sz="1400" spc="20" dirty="0">
                <a:latin typeface="Cambria"/>
                <a:cs typeface="Cambria"/>
              </a:rPr>
              <a:t>of</a:t>
            </a:r>
            <a:r>
              <a:rPr sz="1400" spc="35" dirty="0">
                <a:latin typeface="Cambria"/>
                <a:cs typeface="Cambria"/>
              </a:rPr>
              <a:t> operations</a:t>
            </a:r>
            <a:endParaRPr sz="1400">
              <a:latin typeface="Cambria"/>
              <a:cs typeface="Cambr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268467" y="950975"/>
            <a:ext cx="3685540" cy="1586865"/>
            <a:chOff x="5268467" y="950975"/>
            <a:chExt cx="3685540" cy="1586865"/>
          </a:xfrm>
        </p:grpSpPr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68467" y="950975"/>
              <a:ext cx="3685032" cy="158648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44311" y="1251216"/>
              <a:ext cx="3133343" cy="106831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32475" y="989075"/>
              <a:ext cx="3560064" cy="1461515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5866257" y="1389126"/>
            <a:ext cx="24936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200" dirty="0">
                <a:solidFill>
                  <a:srgbClr val="FFFFFF"/>
                </a:solidFill>
                <a:latin typeface="Cambria"/>
                <a:cs typeface="Cambria"/>
              </a:rPr>
              <a:t>Categories: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013" y="501853"/>
            <a:ext cx="401192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aseline="36265" dirty="0">
                <a:solidFill>
                  <a:srgbClr val="B86FB8"/>
                </a:solidFill>
              </a:rPr>
              <a:t>+</a:t>
            </a:r>
            <a:r>
              <a:rPr sz="5400" spc="-150" baseline="36265" dirty="0">
                <a:solidFill>
                  <a:srgbClr val="B86FB8"/>
                </a:solidFill>
              </a:rPr>
              <a:t> </a:t>
            </a:r>
            <a:r>
              <a:rPr sz="3600" b="0" spc="150" dirty="0">
                <a:solidFill>
                  <a:srgbClr val="FF0000"/>
                </a:solidFill>
                <a:latin typeface="Cambria"/>
                <a:cs typeface="Cambria"/>
              </a:rPr>
              <a:t>Condition</a:t>
            </a:r>
            <a:r>
              <a:rPr sz="3600" b="0" spc="4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b="0" spc="305" dirty="0">
                <a:solidFill>
                  <a:srgbClr val="FF0000"/>
                </a:solidFill>
                <a:latin typeface="Cambria"/>
                <a:cs typeface="Cambria"/>
              </a:rPr>
              <a:t>Codes</a:t>
            </a:r>
            <a:endParaRPr sz="36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2947" y="1849987"/>
            <a:ext cx="8764713" cy="425675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90143"/>
            <a:ext cx="6505194" cy="10096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7713" y="508457"/>
            <a:ext cx="63258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5400" baseline="37808" dirty="0">
                <a:solidFill>
                  <a:srgbClr val="B86FB8"/>
                </a:solidFill>
              </a:rPr>
              <a:t>+</a:t>
            </a:r>
            <a:r>
              <a:rPr sz="5400" spc="-127" baseline="37808" dirty="0">
                <a:solidFill>
                  <a:srgbClr val="B86FB8"/>
                </a:solidFill>
              </a:rPr>
              <a:t> </a:t>
            </a:r>
            <a:r>
              <a:rPr sz="3600" b="0" spc="125" dirty="0">
                <a:solidFill>
                  <a:srgbClr val="FF0000"/>
                </a:solidFill>
                <a:latin typeface="Cambria"/>
                <a:cs typeface="Cambria"/>
              </a:rPr>
              <a:t>Control</a:t>
            </a:r>
            <a:r>
              <a:rPr sz="3600" b="0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b="0" spc="150" dirty="0">
                <a:solidFill>
                  <a:srgbClr val="FF0000"/>
                </a:solidFill>
                <a:latin typeface="Cambria"/>
                <a:cs typeface="Cambria"/>
              </a:rPr>
              <a:t>and</a:t>
            </a:r>
            <a:r>
              <a:rPr sz="3600" b="0" spc="9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b="0" spc="25" dirty="0">
                <a:solidFill>
                  <a:srgbClr val="FF0000"/>
                </a:solidFill>
                <a:latin typeface="Cambria"/>
                <a:cs typeface="Cambria"/>
              </a:rPr>
              <a:t>Status</a:t>
            </a:r>
            <a:r>
              <a:rPr sz="3600" b="0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b="0" spc="125" dirty="0">
                <a:solidFill>
                  <a:srgbClr val="FF0000"/>
                </a:solidFill>
                <a:latin typeface="Cambria"/>
                <a:cs typeface="Cambria"/>
              </a:rPr>
              <a:t>Registers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7392" y="1318006"/>
            <a:ext cx="7355840" cy="4373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3189">
              <a:lnSpc>
                <a:spcPct val="100000"/>
              </a:lnSpc>
              <a:spcBef>
                <a:spcPts val="105"/>
              </a:spcBef>
            </a:pPr>
            <a:r>
              <a:rPr sz="2300" spc="-5" dirty="0">
                <a:solidFill>
                  <a:srgbClr val="666699"/>
                </a:solidFill>
                <a:latin typeface="Cambria"/>
                <a:cs typeface="Cambria"/>
              </a:rPr>
              <a:t>Four</a:t>
            </a:r>
            <a:r>
              <a:rPr sz="2300" spc="60" dirty="0">
                <a:solidFill>
                  <a:srgbClr val="666699"/>
                </a:solidFill>
                <a:latin typeface="Cambria"/>
                <a:cs typeface="Cambria"/>
              </a:rPr>
              <a:t> </a:t>
            </a:r>
            <a:r>
              <a:rPr sz="2300" spc="70" dirty="0">
                <a:solidFill>
                  <a:srgbClr val="666699"/>
                </a:solidFill>
                <a:latin typeface="Cambria"/>
                <a:cs typeface="Cambria"/>
              </a:rPr>
              <a:t>registers</a:t>
            </a:r>
            <a:r>
              <a:rPr sz="2300" spc="55" dirty="0">
                <a:solidFill>
                  <a:srgbClr val="666699"/>
                </a:solidFill>
                <a:latin typeface="Cambria"/>
                <a:cs typeface="Cambria"/>
              </a:rPr>
              <a:t> </a:t>
            </a:r>
            <a:r>
              <a:rPr sz="2300" spc="60" dirty="0">
                <a:solidFill>
                  <a:srgbClr val="666699"/>
                </a:solidFill>
                <a:latin typeface="Cambria"/>
                <a:cs typeface="Cambria"/>
              </a:rPr>
              <a:t>are</a:t>
            </a:r>
            <a:r>
              <a:rPr sz="2300" spc="65" dirty="0">
                <a:solidFill>
                  <a:srgbClr val="666699"/>
                </a:solidFill>
                <a:latin typeface="Cambria"/>
                <a:cs typeface="Cambria"/>
              </a:rPr>
              <a:t> essential</a:t>
            </a:r>
            <a:r>
              <a:rPr sz="2300" spc="45" dirty="0">
                <a:solidFill>
                  <a:srgbClr val="666699"/>
                </a:solidFill>
                <a:latin typeface="Cambria"/>
                <a:cs typeface="Cambria"/>
              </a:rPr>
              <a:t> </a:t>
            </a:r>
            <a:r>
              <a:rPr sz="2300" spc="5" dirty="0">
                <a:solidFill>
                  <a:srgbClr val="666699"/>
                </a:solidFill>
                <a:latin typeface="Cambria"/>
                <a:cs typeface="Cambria"/>
              </a:rPr>
              <a:t>to</a:t>
            </a:r>
            <a:r>
              <a:rPr sz="2300" spc="55" dirty="0">
                <a:solidFill>
                  <a:srgbClr val="666699"/>
                </a:solidFill>
                <a:latin typeface="Cambria"/>
                <a:cs typeface="Cambria"/>
              </a:rPr>
              <a:t> </a:t>
            </a:r>
            <a:r>
              <a:rPr sz="2300" spc="35" dirty="0">
                <a:solidFill>
                  <a:srgbClr val="666699"/>
                </a:solidFill>
                <a:latin typeface="Cambria"/>
                <a:cs typeface="Cambria"/>
              </a:rPr>
              <a:t>instruction</a:t>
            </a:r>
            <a:r>
              <a:rPr sz="2300" spc="55" dirty="0">
                <a:solidFill>
                  <a:srgbClr val="666699"/>
                </a:solidFill>
                <a:latin typeface="Cambria"/>
                <a:cs typeface="Cambria"/>
              </a:rPr>
              <a:t> </a:t>
            </a:r>
            <a:r>
              <a:rPr sz="2300" spc="75" dirty="0">
                <a:solidFill>
                  <a:srgbClr val="666699"/>
                </a:solidFill>
                <a:latin typeface="Cambria"/>
                <a:cs typeface="Cambria"/>
              </a:rPr>
              <a:t>execution:</a:t>
            </a:r>
            <a:endParaRPr sz="23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5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Program</a:t>
            </a:r>
            <a:r>
              <a:rPr sz="2000" spc="2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counter</a:t>
            </a:r>
            <a:r>
              <a:rPr sz="2000" spc="2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006FC0"/>
                </a:solidFill>
                <a:latin typeface="Cambria"/>
                <a:cs typeface="Cambria"/>
              </a:rPr>
              <a:t>(PC)</a:t>
            </a:r>
            <a:endParaRPr sz="20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61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Contains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address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an </a:t>
            </a:r>
            <a:r>
              <a:rPr sz="1800" spc="20" dirty="0">
                <a:solidFill>
                  <a:srgbClr val="585858"/>
                </a:solidFill>
                <a:latin typeface="Cambria"/>
                <a:cs typeface="Cambria"/>
              </a:rPr>
              <a:t>instruction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65" dirty="0">
                <a:solidFill>
                  <a:srgbClr val="585858"/>
                </a:solidFill>
                <a:latin typeface="Cambria"/>
                <a:cs typeface="Cambria"/>
              </a:rPr>
              <a:t>be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fetched</a:t>
            </a:r>
            <a:endParaRPr sz="180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buClr>
                <a:srgbClr val="B86FB8"/>
              </a:buClr>
              <a:buFont typeface="Wingdings"/>
              <a:buChar char=""/>
            </a:pPr>
            <a:endParaRPr sz="17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25" dirty="0">
                <a:solidFill>
                  <a:srgbClr val="006FC0"/>
                </a:solidFill>
                <a:latin typeface="Cambria"/>
                <a:cs typeface="Cambria"/>
              </a:rPr>
              <a:t>Instruction 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register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-20" dirty="0">
                <a:solidFill>
                  <a:srgbClr val="006FC0"/>
                </a:solidFill>
                <a:latin typeface="Cambria"/>
                <a:cs typeface="Cambria"/>
              </a:rPr>
              <a:t>(IR)</a:t>
            </a:r>
            <a:endParaRPr sz="20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61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Contains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0" dirty="0">
                <a:solidFill>
                  <a:srgbClr val="585858"/>
                </a:solidFill>
                <a:latin typeface="Cambria"/>
                <a:cs typeface="Cambria"/>
              </a:rPr>
              <a:t>instruction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most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recently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fetched</a:t>
            </a:r>
            <a:endParaRPr sz="180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Clr>
                <a:srgbClr val="B86FB8"/>
              </a:buClr>
              <a:buFont typeface="Wingdings"/>
              <a:buChar char=""/>
            </a:pPr>
            <a:endParaRPr sz="165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100" dirty="0">
                <a:solidFill>
                  <a:srgbClr val="006FC0"/>
                </a:solidFill>
                <a:latin typeface="Cambria"/>
                <a:cs typeface="Cambria"/>
              </a:rPr>
              <a:t>Memory</a:t>
            </a:r>
            <a:r>
              <a:rPr sz="2000" spc="2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006FC0"/>
                </a:solidFill>
                <a:latin typeface="Cambria"/>
                <a:cs typeface="Cambria"/>
              </a:rPr>
              <a:t>address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register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(MAR)</a:t>
            </a:r>
            <a:endParaRPr sz="20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61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Contains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address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 of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location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in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memory</a:t>
            </a:r>
            <a:endParaRPr sz="180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buClr>
                <a:srgbClr val="B86FB8"/>
              </a:buClr>
              <a:buFont typeface="Wingdings"/>
              <a:buChar char=""/>
            </a:pPr>
            <a:endParaRPr sz="17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100" dirty="0">
                <a:solidFill>
                  <a:srgbClr val="006FC0"/>
                </a:solidFill>
                <a:latin typeface="Cambria"/>
                <a:cs typeface="Cambria"/>
              </a:rPr>
              <a:t>Memory</a:t>
            </a:r>
            <a:r>
              <a:rPr sz="2000" spc="2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buffer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register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006FC0"/>
                </a:solidFill>
                <a:latin typeface="Cambria"/>
                <a:cs typeface="Cambria"/>
              </a:rPr>
              <a:t>(MBR)</a:t>
            </a:r>
            <a:endParaRPr sz="20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61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Contains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5" dirty="0">
                <a:solidFill>
                  <a:srgbClr val="585858"/>
                </a:solidFill>
                <a:latin typeface="Cambria"/>
                <a:cs typeface="Cambria"/>
              </a:rPr>
              <a:t>word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data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65" dirty="0">
                <a:solidFill>
                  <a:srgbClr val="585858"/>
                </a:solidFill>
                <a:latin typeface="Cambria"/>
                <a:cs typeface="Cambria"/>
              </a:rPr>
              <a:t>be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5" dirty="0">
                <a:solidFill>
                  <a:srgbClr val="585858"/>
                </a:solidFill>
                <a:latin typeface="Cambria"/>
                <a:cs typeface="Cambria"/>
              </a:rPr>
              <a:t>written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memory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or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5" dirty="0">
                <a:solidFill>
                  <a:srgbClr val="585858"/>
                </a:solidFill>
                <a:latin typeface="Cambria"/>
                <a:cs typeface="Cambria"/>
              </a:rPr>
              <a:t>word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most</a:t>
            </a:r>
            <a:endParaRPr sz="1800">
              <a:latin typeface="Cambria"/>
              <a:cs typeface="Cambria"/>
            </a:endParaRPr>
          </a:p>
          <a:p>
            <a:pPr marL="469900">
              <a:lnSpc>
                <a:spcPct val="100000"/>
              </a:lnSpc>
            </a:pP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recently</a:t>
            </a:r>
            <a:r>
              <a:rPr sz="1800" spc="1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read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435060" y="2867477"/>
            <a:ext cx="1920875" cy="1529080"/>
            <a:chOff x="6435060" y="2867477"/>
            <a:chExt cx="1920875" cy="1529080"/>
          </a:xfrm>
        </p:grpSpPr>
        <p:sp>
          <p:nvSpPr>
            <p:cNvPr id="6" name="object 6"/>
            <p:cNvSpPr/>
            <p:nvPr/>
          </p:nvSpPr>
          <p:spPr>
            <a:xfrm>
              <a:off x="6435060" y="2872755"/>
              <a:ext cx="1920875" cy="1523365"/>
            </a:xfrm>
            <a:custGeom>
              <a:avLst/>
              <a:gdLst/>
              <a:ahLst/>
              <a:cxnLst/>
              <a:rect l="l" t="t" r="r" b="b"/>
              <a:pathLst>
                <a:path w="1920875" h="1523364">
                  <a:moveTo>
                    <a:pt x="1104720" y="0"/>
                  </a:moveTo>
                  <a:lnTo>
                    <a:pt x="0" y="759032"/>
                  </a:lnTo>
                  <a:lnTo>
                    <a:pt x="643823" y="1523249"/>
                  </a:lnTo>
                  <a:lnTo>
                    <a:pt x="1920653" y="878618"/>
                  </a:lnTo>
                  <a:lnTo>
                    <a:pt x="1104720" y="0"/>
                  </a:lnTo>
                  <a:close/>
                </a:path>
              </a:pathLst>
            </a:custGeom>
            <a:solidFill>
              <a:srgbClr val="FFF7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86187" y="2867477"/>
              <a:ext cx="1635651" cy="1423031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D75B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2897</Words>
  <Application>Microsoft Office PowerPoint</Application>
  <PresentationFormat>On-screen Show (4:3)</PresentationFormat>
  <Paragraphs>415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Calibri</vt:lpstr>
      <vt:lpstr>Cambria</vt:lpstr>
      <vt:lpstr>Georgia</vt:lpstr>
      <vt:lpstr>Times New Roman</vt:lpstr>
      <vt:lpstr>Trebuchet MS</vt:lpstr>
      <vt:lpstr>Wingdings</vt:lpstr>
      <vt:lpstr>Office Theme</vt:lpstr>
      <vt:lpstr>Computer Architecture and  Logic Design (CALD) Lecture 08</vt:lpstr>
      <vt:lpstr>Processor Structure and  Function</vt:lpstr>
      <vt:lpstr>+ Processor Organization</vt:lpstr>
      <vt:lpstr>PowerPoint Presentation</vt:lpstr>
      <vt:lpstr>PowerPoint Presentation</vt:lpstr>
      <vt:lpstr>Register Organization</vt:lpstr>
      <vt:lpstr>User-Visible Registers</vt:lpstr>
      <vt:lpstr>+ Condition Codes</vt:lpstr>
      <vt:lpstr>+ Control and Status Registers</vt:lpstr>
      <vt:lpstr>+ Program Status Word (PSW)</vt:lpstr>
      <vt:lpstr>+ Common Flags in PSW Register</vt:lpstr>
      <vt:lpstr>PowerPoint Presentation</vt:lpstr>
      <vt:lpstr>Instruction  Cycle</vt:lpstr>
      <vt:lpstr>+ Instruction Cycle</vt:lpstr>
      <vt:lpstr>PowerPoint Presentation</vt:lpstr>
      <vt:lpstr>+ Fetch Cycle</vt:lpstr>
      <vt:lpstr>+ Indirect Cycle</vt:lpstr>
      <vt:lpstr>+ Interrupt Cycle</vt:lpstr>
      <vt:lpstr>+ Interrupt Cycle</vt:lpstr>
      <vt:lpstr>Pipelining Strategy</vt:lpstr>
      <vt:lpstr>+ Pipelining</vt:lpstr>
      <vt:lpstr>+ Instruction Pipeline</vt:lpstr>
      <vt:lpstr>+ Additional Stages</vt:lpstr>
      <vt:lpstr>PowerPoint Presentation</vt:lpstr>
      <vt:lpstr>PowerPoint Presentation</vt:lpstr>
      <vt:lpstr>PowerPoint Presentation</vt:lpstr>
      <vt:lpstr>PowerPoint Presentation</vt:lpstr>
      <vt:lpstr>Pipeline Hazards</vt:lpstr>
      <vt:lpstr>+ Resource Hazards</vt:lpstr>
      <vt:lpstr>PowerPoint Presentation</vt:lpstr>
      <vt:lpstr>+ Resource Hazards</vt:lpstr>
      <vt:lpstr>+ Resource Hazards</vt:lpstr>
      <vt:lpstr>+ Data Hazards</vt:lpstr>
      <vt:lpstr>Clock cycle 1 2 3 4 5 6 7 8 9 10</vt:lpstr>
      <vt:lpstr>+ Types of Data Hazard</vt:lpstr>
      <vt:lpstr>+ Control Hazard</vt:lpstr>
      <vt:lpstr>Multiple Streams</vt:lpstr>
      <vt:lpstr>Prefetch Branch Target</vt:lpstr>
      <vt:lpstr>+ Loop Buffer</vt:lpstr>
      <vt:lpstr>Branch Prediction</vt:lpstr>
      <vt:lpstr>Intel 80486 Pipelining</vt:lpstr>
      <vt:lpstr>PowerPoint Presentation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Processor Structure and Function</dc:title>
  <dc:creator>Adrian J Pullin</dc:creator>
  <cp:lastModifiedBy>02-131212-009</cp:lastModifiedBy>
  <cp:revision>1</cp:revision>
  <dcterms:created xsi:type="dcterms:W3CDTF">2023-02-15T03:13:49Z</dcterms:created>
  <dcterms:modified xsi:type="dcterms:W3CDTF">2023-02-15T03:14:09Z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2022-12-09T00:00:00Z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2023-02-15T00:00:00Z</vt:filetime>
  </property>
</Properties>
</file>