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52627" y="339597"/>
            <a:ext cx="10486745" cy="2550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50" b="0" i="1">
                <a:solidFill>
                  <a:srgbClr val="0D0D0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0D0D0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0D0D0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0D0D0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4572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8387333" y="5264658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914399"/>
                </a:moveTo>
                <a:lnTo>
                  <a:pt x="0" y="0"/>
                </a:lnTo>
              </a:path>
            </a:pathLst>
          </a:custGeom>
          <a:ln w="19812">
            <a:solidFill>
              <a:srgbClr val="1382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2762" y="826769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914400"/>
                </a:moveTo>
                <a:lnTo>
                  <a:pt x="0" y="0"/>
                </a:lnTo>
              </a:path>
            </a:pathLst>
          </a:custGeom>
          <a:ln w="19812">
            <a:solidFill>
              <a:srgbClr val="1CAC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03172" y="339597"/>
            <a:ext cx="7726680" cy="1814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rgbClr val="0D0D0D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52627" y="2069718"/>
            <a:ext cx="10318750" cy="3690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87854" y="4892166"/>
            <a:ext cx="5729605" cy="139827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873125" marR="5080" indent="-861060">
              <a:lnSpc>
                <a:spcPct val="80000"/>
              </a:lnSpc>
              <a:spcBef>
                <a:spcPts val="1300"/>
              </a:spcBef>
            </a:pPr>
            <a:r>
              <a:rPr sz="5000" b="1" spc="160" dirty="0">
                <a:solidFill>
                  <a:srgbClr val="0D0D0D"/>
                </a:solidFill>
                <a:latin typeface="Trebuchet MS"/>
                <a:cs typeface="Trebuchet MS"/>
              </a:rPr>
              <a:t>I</a:t>
            </a:r>
            <a:r>
              <a:rPr sz="5000" b="1" spc="-1045" dirty="0">
                <a:solidFill>
                  <a:srgbClr val="0D0D0D"/>
                </a:solidFill>
                <a:latin typeface="Trebuchet MS"/>
                <a:cs typeface="Trebuchet MS"/>
              </a:rPr>
              <a:t>F</a:t>
            </a:r>
            <a:r>
              <a:rPr sz="5000" b="1" spc="-3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5000" b="1" spc="-775" dirty="0">
                <a:solidFill>
                  <a:srgbClr val="0D0D0D"/>
                </a:solidFill>
                <a:latin typeface="Trebuchet MS"/>
                <a:cs typeface="Trebuchet MS"/>
              </a:rPr>
              <a:t>T</a:t>
            </a:r>
            <a:r>
              <a:rPr sz="5000" b="1" spc="-715" dirty="0">
                <a:solidFill>
                  <a:srgbClr val="0D0D0D"/>
                </a:solidFill>
                <a:latin typeface="Trebuchet MS"/>
                <a:cs typeface="Trebuchet MS"/>
              </a:rPr>
              <a:t>H</a:t>
            </a:r>
            <a:r>
              <a:rPr sz="5000" b="1" spc="-670" dirty="0">
                <a:solidFill>
                  <a:srgbClr val="0D0D0D"/>
                </a:solidFill>
                <a:latin typeface="Trebuchet MS"/>
                <a:cs typeface="Trebuchet MS"/>
              </a:rPr>
              <a:t>E</a:t>
            </a:r>
            <a:r>
              <a:rPr sz="5000" b="1" spc="-630" dirty="0">
                <a:solidFill>
                  <a:srgbClr val="0D0D0D"/>
                </a:solidFill>
                <a:latin typeface="Trebuchet MS"/>
                <a:cs typeface="Trebuchet MS"/>
              </a:rPr>
              <a:t>N</a:t>
            </a:r>
            <a:r>
              <a:rPr sz="5000" b="1" spc="-4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5000" b="1" spc="-670" dirty="0">
                <a:solidFill>
                  <a:srgbClr val="0D0D0D"/>
                </a:solidFill>
                <a:latin typeface="Trebuchet MS"/>
                <a:cs typeface="Trebuchet MS"/>
              </a:rPr>
              <a:t>E</a:t>
            </a:r>
            <a:r>
              <a:rPr sz="5000" b="1" spc="-750" dirty="0">
                <a:solidFill>
                  <a:srgbClr val="0D0D0D"/>
                </a:solidFill>
                <a:latin typeface="Trebuchet MS"/>
                <a:cs typeface="Trebuchet MS"/>
              </a:rPr>
              <a:t>L</a:t>
            </a:r>
            <a:r>
              <a:rPr sz="5000" b="1" spc="-445" dirty="0">
                <a:solidFill>
                  <a:srgbClr val="0D0D0D"/>
                </a:solidFill>
                <a:latin typeface="Trebuchet MS"/>
                <a:cs typeface="Trebuchet MS"/>
              </a:rPr>
              <a:t>S</a:t>
            </a:r>
            <a:r>
              <a:rPr sz="5000" b="1" spc="-670" dirty="0">
                <a:solidFill>
                  <a:srgbClr val="0D0D0D"/>
                </a:solidFill>
                <a:latin typeface="Trebuchet MS"/>
                <a:cs typeface="Trebuchet MS"/>
              </a:rPr>
              <a:t>E</a:t>
            </a:r>
            <a:r>
              <a:rPr sz="5000" b="1" spc="-690" dirty="0">
                <a:solidFill>
                  <a:srgbClr val="0D0D0D"/>
                </a:solidFill>
                <a:latin typeface="Trebuchet MS"/>
                <a:cs typeface="Trebuchet MS"/>
              </a:rPr>
              <a:t>;</a:t>
            </a:r>
            <a:r>
              <a:rPr sz="5000" b="1" spc="-2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5000" b="1" spc="-665" dirty="0">
                <a:solidFill>
                  <a:srgbClr val="0D0D0D"/>
                </a:solidFill>
                <a:latin typeface="Trebuchet MS"/>
                <a:cs typeface="Trebuchet MS"/>
              </a:rPr>
              <a:t>C</a:t>
            </a:r>
            <a:r>
              <a:rPr sz="5000" b="1" spc="-715" dirty="0">
                <a:solidFill>
                  <a:srgbClr val="0D0D0D"/>
                </a:solidFill>
                <a:latin typeface="Trebuchet MS"/>
                <a:cs typeface="Trebuchet MS"/>
              </a:rPr>
              <a:t>O</a:t>
            </a:r>
            <a:r>
              <a:rPr sz="5000" b="1" spc="-430" dirty="0">
                <a:solidFill>
                  <a:srgbClr val="0D0D0D"/>
                </a:solidFill>
                <a:latin typeface="Trebuchet MS"/>
                <a:cs typeface="Trebuchet MS"/>
              </a:rPr>
              <a:t>N</a:t>
            </a:r>
            <a:r>
              <a:rPr sz="5000" b="1" spc="-775" dirty="0">
                <a:solidFill>
                  <a:srgbClr val="0D0D0D"/>
                </a:solidFill>
                <a:latin typeface="Trebuchet MS"/>
                <a:cs typeface="Trebuchet MS"/>
              </a:rPr>
              <a:t>T</a:t>
            </a:r>
            <a:r>
              <a:rPr sz="5000" b="1" spc="-595" dirty="0">
                <a:solidFill>
                  <a:srgbClr val="0D0D0D"/>
                </a:solidFill>
                <a:latin typeface="Trebuchet MS"/>
                <a:cs typeface="Trebuchet MS"/>
              </a:rPr>
              <a:t>R</a:t>
            </a:r>
            <a:r>
              <a:rPr sz="5000" b="1" spc="-725" dirty="0">
                <a:solidFill>
                  <a:srgbClr val="0D0D0D"/>
                </a:solidFill>
                <a:latin typeface="Trebuchet MS"/>
                <a:cs typeface="Trebuchet MS"/>
              </a:rPr>
              <a:t>O</a:t>
            </a:r>
            <a:r>
              <a:rPr sz="5000" b="1" spc="-655" dirty="0">
                <a:solidFill>
                  <a:srgbClr val="0D0D0D"/>
                </a:solidFill>
                <a:latin typeface="Trebuchet MS"/>
                <a:cs typeface="Trebuchet MS"/>
              </a:rPr>
              <a:t>L  </a:t>
            </a:r>
            <a:r>
              <a:rPr sz="5000" b="1" spc="-440" dirty="0">
                <a:solidFill>
                  <a:srgbClr val="0D0D0D"/>
                </a:solidFill>
                <a:latin typeface="Trebuchet MS"/>
                <a:cs typeface="Trebuchet MS"/>
              </a:rPr>
              <a:t>S</a:t>
            </a:r>
            <a:r>
              <a:rPr sz="5000" b="1" spc="-775" dirty="0">
                <a:solidFill>
                  <a:srgbClr val="0D0D0D"/>
                </a:solidFill>
                <a:latin typeface="Trebuchet MS"/>
                <a:cs typeface="Trebuchet MS"/>
              </a:rPr>
              <a:t>T</a:t>
            </a:r>
            <a:r>
              <a:rPr sz="5000" b="1" spc="-505" dirty="0">
                <a:solidFill>
                  <a:srgbClr val="0D0D0D"/>
                </a:solidFill>
                <a:latin typeface="Trebuchet MS"/>
                <a:cs typeface="Trebuchet MS"/>
              </a:rPr>
              <a:t>R</a:t>
            </a:r>
            <a:r>
              <a:rPr sz="5000" b="1" spc="-685" dirty="0">
                <a:solidFill>
                  <a:srgbClr val="0D0D0D"/>
                </a:solidFill>
                <a:latin typeface="Trebuchet MS"/>
                <a:cs typeface="Trebuchet MS"/>
              </a:rPr>
              <a:t>U</a:t>
            </a:r>
            <a:r>
              <a:rPr sz="5000" b="1" spc="-665" dirty="0">
                <a:solidFill>
                  <a:srgbClr val="0D0D0D"/>
                </a:solidFill>
                <a:latin typeface="Trebuchet MS"/>
                <a:cs typeface="Trebuchet MS"/>
              </a:rPr>
              <a:t>C</a:t>
            </a:r>
            <a:r>
              <a:rPr sz="5000" b="1" spc="-775" dirty="0">
                <a:solidFill>
                  <a:srgbClr val="0D0D0D"/>
                </a:solidFill>
                <a:latin typeface="Trebuchet MS"/>
                <a:cs typeface="Trebuchet MS"/>
              </a:rPr>
              <a:t>T</a:t>
            </a:r>
            <a:r>
              <a:rPr sz="5000" b="1" spc="-695" dirty="0">
                <a:solidFill>
                  <a:srgbClr val="0D0D0D"/>
                </a:solidFill>
                <a:latin typeface="Trebuchet MS"/>
                <a:cs typeface="Trebuchet MS"/>
              </a:rPr>
              <a:t>U</a:t>
            </a:r>
            <a:r>
              <a:rPr sz="5000" b="1" spc="-515" dirty="0">
                <a:solidFill>
                  <a:srgbClr val="0D0D0D"/>
                </a:solidFill>
                <a:latin typeface="Trebuchet MS"/>
                <a:cs typeface="Trebuchet MS"/>
              </a:rPr>
              <a:t>R</a:t>
            </a:r>
            <a:r>
              <a:rPr sz="5000" b="1" spc="-865" dirty="0">
                <a:solidFill>
                  <a:srgbClr val="0D0D0D"/>
                </a:solidFill>
                <a:latin typeface="Trebuchet MS"/>
                <a:cs typeface="Trebuchet MS"/>
              </a:rPr>
              <a:t>E</a:t>
            </a:r>
            <a:r>
              <a:rPr sz="5000" b="1" spc="-5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5000" b="1" spc="165" dirty="0">
                <a:solidFill>
                  <a:srgbClr val="0D0D0D"/>
                </a:solidFill>
                <a:latin typeface="Trebuchet MS"/>
                <a:cs typeface="Trebuchet MS"/>
              </a:rPr>
              <a:t>I</a:t>
            </a:r>
            <a:r>
              <a:rPr sz="5000" b="1" spc="-625" dirty="0">
                <a:solidFill>
                  <a:srgbClr val="0D0D0D"/>
                </a:solidFill>
                <a:latin typeface="Trebuchet MS"/>
                <a:cs typeface="Trebuchet MS"/>
              </a:rPr>
              <a:t>N</a:t>
            </a:r>
            <a:r>
              <a:rPr sz="5000" b="1" spc="-3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5000" b="1" spc="-300" dirty="0">
                <a:solidFill>
                  <a:srgbClr val="0D0D0D"/>
                </a:solidFill>
                <a:latin typeface="Trebuchet MS"/>
                <a:cs typeface="Trebuchet MS"/>
              </a:rPr>
              <a:t>M</a:t>
            </a:r>
            <a:r>
              <a:rPr sz="5000" b="1" spc="165" dirty="0">
                <a:solidFill>
                  <a:srgbClr val="0D0D0D"/>
                </a:solidFill>
                <a:latin typeface="Trebuchet MS"/>
                <a:cs typeface="Trebuchet MS"/>
              </a:rPr>
              <a:t>I</a:t>
            </a:r>
            <a:r>
              <a:rPr sz="5000" b="1" spc="-500" dirty="0">
                <a:solidFill>
                  <a:srgbClr val="0D0D0D"/>
                </a:solidFill>
                <a:latin typeface="Trebuchet MS"/>
                <a:cs typeface="Trebuchet MS"/>
              </a:rPr>
              <a:t>P</a:t>
            </a:r>
            <a:r>
              <a:rPr sz="5000" b="1" spc="-630" dirty="0">
                <a:solidFill>
                  <a:srgbClr val="0D0D0D"/>
                </a:solidFill>
                <a:latin typeface="Trebuchet MS"/>
                <a:cs typeface="Trebuchet MS"/>
              </a:rPr>
              <a:t>S</a:t>
            </a:r>
            <a:endParaRPr sz="5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86155" y="309372"/>
            <a:ext cx="8597265" cy="1807845"/>
            <a:chOff x="486155" y="309372"/>
            <a:chExt cx="8597265" cy="180784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155" y="309372"/>
              <a:ext cx="8596884" cy="12588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6155" y="858012"/>
              <a:ext cx="2807208" cy="1258824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27024" y="0"/>
            <a:ext cx="7726680" cy="1814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735"/>
              </a:lnSpc>
              <a:spcBef>
                <a:spcPts val="100"/>
              </a:spcBef>
            </a:pPr>
            <a:r>
              <a:rPr spc="-695" dirty="0"/>
              <a:t>E</a:t>
            </a:r>
            <a:r>
              <a:rPr spc="-505" dirty="0"/>
              <a:t>XA</a:t>
            </a:r>
            <a:r>
              <a:rPr spc="-360" dirty="0"/>
              <a:t>M</a:t>
            </a:r>
            <a:r>
              <a:rPr spc="-540" dirty="0"/>
              <a:t>P</a:t>
            </a:r>
            <a:r>
              <a:rPr spc="-755" dirty="0"/>
              <a:t>L</a:t>
            </a:r>
            <a:r>
              <a:rPr spc="-780" dirty="0"/>
              <a:t>E</a:t>
            </a:r>
            <a:r>
              <a:rPr spc="-150" dirty="0"/>
              <a:t> </a:t>
            </a:r>
            <a:r>
              <a:rPr spc="-540" dirty="0"/>
              <a:t>P</a:t>
            </a:r>
            <a:r>
              <a:rPr spc="-620" dirty="0"/>
              <a:t>R</a:t>
            </a:r>
            <a:r>
              <a:rPr spc="-735" dirty="0"/>
              <a:t>O</a:t>
            </a:r>
            <a:r>
              <a:rPr spc="-595" dirty="0"/>
              <a:t>G</a:t>
            </a:r>
            <a:r>
              <a:rPr spc="-550" dirty="0"/>
              <a:t>R</a:t>
            </a:r>
            <a:r>
              <a:rPr spc="-505" dirty="0"/>
              <a:t>A</a:t>
            </a:r>
            <a:r>
              <a:rPr spc="-450" dirty="0"/>
              <a:t>M</a:t>
            </a:r>
            <a:r>
              <a:rPr spc="-135" dirty="0"/>
              <a:t> </a:t>
            </a:r>
            <a:r>
              <a:rPr spc="-484" dirty="0"/>
              <a:t>S</a:t>
            </a:r>
            <a:r>
              <a:rPr spc="-795" dirty="0"/>
              <a:t>T</a:t>
            </a:r>
            <a:r>
              <a:rPr spc="-695" dirty="0"/>
              <a:t>E</a:t>
            </a:r>
            <a:r>
              <a:rPr spc="-625" dirty="0"/>
              <a:t>P</a:t>
            </a:r>
            <a:r>
              <a:rPr spc="-160" dirty="0"/>
              <a:t> </a:t>
            </a:r>
            <a:r>
              <a:rPr spc="-434" dirty="0"/>
              <a:t>B</a:t>
            </a:r>
            <a:r>
              <a:rPr spc="-650" dirty="0"/>
              <a:t>Y</a:t>
            </a:r>
            <a:r>
              <a:rPr spc="-175" dirty="0"/>
              <a:t> </a:t>
            </a:r>
            <a:r>
              <a:rPr spc="-484" dirty="0"/>
              <a:t>S</a:t>
            </a:r>
            <a:r>
              <a:rPr spc="-795" dirty="0"/>
              <a:t>T</a:t>
            </a:r>
            <a:r>
              <a:rPr spc="-695" dirty="0"/>
              <a:t>E</a:t>
            </a:r>
            <a:r>
              <a:rPr spc="-625" dirty="0"/>
              <a:t>P</a:t>
            </a:r>
          </a:p>
          <a:p>
            <a:pPr marL="12700" marR="5080">
              <a:lnSpc>
                <a:spcPct val="75800"/>
              </a:lnSpc>
              <a:spcBef>
                <a:spcPts val="715"/>
              </a:spcBef>
            </a:pPr>
            <a:r>
              <a:rPr sz="4750" b="0" i="1" spc="-969" dirty="0">
                <a:latin typeface="Trebuchet MS"/>
                <a:cs typeface="Trebuchet MS"/>
              </a:rPr>
              <a:t>TRANSLATION</a:t>
            </a:r>
            <a:r>
              <a:rPr sz="4750" b="0" i="1" spc="-850" dirty="0">
                <a:latin typeface="Trebuchet MS"/>
                <a:cs typeface="Trebuchet MS"/>
              </a:rPr>
              <a:t> </a:t>
            </a:r>
            <a:r>
              <a:rPr sz="4750" b="0" i="1" spc="-1045" dirty="0">
                <a:latin typeface="Trebuchet MS"/>
                <a:cs typeface="Trebuchet MS"/>
              </a:rPr>
              <a:t>OF</a:t>
            </a:r>
            <a:r>
              <a:rPr sz="4750" b="0" i="1" spc="-795" dirty="0">
                <a:latin typeface="Trebuchet MS"/>
                <a:cs typeface="Trebuchet MS"/>
              </a:rPr>
              <a:t> </a:t>
            </a:r>
            <a:r>
              <a:rPr sz="4750" b="0" i="1" spc="-1050" dirty="0">
                <a:latin typeface="Trebuchet MS"/>
                <a:cs typeface="Trebuchet MS"/>
              </a:rPr>
              <a:t>AN</a:t>
            </a:r>
            <a:r>
              <a:rPr sz="4750" b="0" i="1" spc="-790" dirty="0">
                <a:latin typeface="Trebuchet MS"/>
                <a:cs typeface="Trebuchet MS"/>
              </a:rPr>
              <a:t> </a:t>
            </a:r>
            <a:r>
              <a:rPr sz="4750" b="0" i="1" spc="-625" dirty="0">
                <a:latin typeface="Trebuchet MS"/>
                <a:cs typeface="Trebuchet MS"/>
              </a:rPr>
              <a:t>IF</a:t>
            </a:r>
            <a:r>
              <a:rPr sz="4750" b="0" i="1" spc="-425" dirty="0">
                <a:latin typeface="Trebuchet MS"/>
                <a:cs typeface="Trebuchet MS"/>
              </a:rPr>
              <a:t> </a:t>
            </a:r>
            <a:r>
              <a:rPr sz="4750" b="0" i="1" spc="-1135" dirty="0">
                <a:latin typeface="Trebuchet MS"/>
                <a:cs typeface="Trebuchet MS"/>
              </a:rPr>
              <a:t>THEN</a:t>
            </a:r>
            <a:r>
              <a:rPr sz="4750" b="0" i="1" spc="-1005" dirty="0">
                <a:latin typeface="Trebuchet MS"/>
                <a:cs typeface="Trebuchet MS"/>
              </a:rPr>
              <a:t> </a:t>
            </a:r>
            <a:r>
              <a:rPr sz="4750" b="0" i="1" spc="-930" dirty="0">
                <a:latin typeface="Trebuchet MS"/>
                <a:cs typeface="Trebuchet MS"/>
              </a:rPr>
              <a:t>ELSE</a:t>
            </a:r>
            <a:r>
              <a:rPr sz="4750" b="0" i="1" spc="-910" dirty="0">
                <a:latin typeface="Trebuchet MS"/>
                <a:cs typeface="Trebuchet MS"/>
              </a:rPr>
              <a:t> </a:t>
            </a:r>
            <a:r>
              <a:rPr sz="4750" b="0" i="1" spc="-1075" dirty="0">
                <a:latin typeface="Trebuchet MS"/>
                <a:cs typeface="Trebuchet MS"/>
              </a:rPr>
              <a:t>CONTROL </a:t>
            </a:r>
            <a:r>
              <a:rPr sz="4750" b="0" i="1" spc="-1420" dirty="0">
                <a:latin typeface="Trebuchet MS"/>
                <a:cs typeface="Trebuchet MS"/>
              </a:rPr>
              <a:t> </a:t>
            </a:r>
            <a:r>
              <a:rPr sz="4750" b="0" i="1" spc="-1080" dirty="0">
                <a:latin typeface="Trebuchet MS"/>
                <a:cs typeface="Trebuchet MS"/>
              </a:rPr>
              <a:t>STRUCTURE</a:t>
            </a:r>
            <a:endParaRPr sz="475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1304" y="1960244"/>
            <a:ext cx="599757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235" dirty="0">
                <a:latin typeface="Arial"/>
                <a:cs typeface="Arial"/>
              </a:rPr>
              <a:t>Step</a:t>
            </a:r>
            <a:r>
              <a:rPr sz="2200" b="1" spc="-25" dirty="0">
                <a:latin typeface="Arial"/>
                <a:cs typeface="Arial"/>
              </a:rPr>
              <a:t> </a:t>
            </a:r>
            <a:r>
              <a:rPr sz="2200" b="1" spc="-114" dirty="0">
                <a:latin typeface="Arial"/>
                <a:cs typeface="Arial"/>
              </a:rPr>
              <a:t>2:</a:t>
            </a:r>
            <a:r>
              <a:rPr sz="2200" b="1" spc="10" dirty="0">
                <a:latin typeface="Arial"/>
                <a:cs typeface="Arial"/>
              </a:rPr>
              <a:t> </a:t>
            </a:r>
            <a:r>
              <a:rPr sz="2200" spc="-85" dirty="0">
                <a:latin typeface="Microsoft Sans Serif"/>
                <a:cs typeface="Microsoft Sans Serif"/>
              </a:rPr>
              <a:t>Initiating</a:t>
            </a:r>
            <a:r>
              <a:rPr sz="2200" spc="65" dirty="0">
                <a:latin typeface="Microsoft Sans Serif"/>
                <a:cs typeface="Microsoft Sans Serif"/>
              </a:rPr>
              <a:t> </a:t>
            </a:r>
            <a:r>
              <a:rPr sz="2200" spc="-100" dirty="0">
                <a:latin typeface="Microsoft Sans Serif"/>
                <a:cs typeface="Microsoft Sans Serif"/>
              </a:rPr>
              <a:t>and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80" dirty="0">
                <a:latin typeface="Microsoft Sans Serif"/>
                <a:cs typeface="Microsoft Sans Serif"/>
              </a:rPr>
              <a:t>printing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-75" dirty="0">
                <a:latin typeface="Microsoft Sans Serif"/>
                <a:cs typeface="Microsoft Sans Serif"/>
              </a:rPr>
              <a:t>declared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-120" dirty="0">
                <a:latin typeface="Microsoft Sans Serif"/>
                <a:cs typeface="Microsoft Sans Serif"/>
              </a:rPr>
              <a:t>input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204" dirty="0">
                <a:latin typeface="Microsoft Sans Serif"/>
                <a:cs typeface="Microsoft Sans Serif"/>
              </a:rPr>
              <a:t>message</a:t>
            </a:r>
            <a:endParaRPr sz="22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24758" y="2878226"/>
            <a:ext cx="1378585" cy="1924050"/>
          </a:xfrm>
          <a:prstGeom prst="rect">
            <a:avLst/>
          </a:prstGeom>
        </p:spPr>
        <p:txBody>
          <a:bodyPr vert="horz" wrap="square" lIns="0" tIns="177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sz="2200" spc="-75" dirty="0">
                <a:latin typeface="Microsoft Sans Serif"/>
                <a:cs typeface="Microsoft Sans Serif"/>
              </a:rPr>
              <a:t>.text</a:t>
            </a:r>
            <a:endParaRPr sz="22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295"/>
              </a:spcBef>
            </a:pPr>
            <a:r>
              <a:rPr sz="2200" spc="-20" dirty="0">
                <a:latin typeface="Microsoft Sans Serif"/>
                <a:cs typeface="Microsoft Sans Serif"/>
              </a:rPr>
              <a:t>la</a:t>
            </a:r>
            <a:r>
              <a:rPr sz="2200" spc="-25" dirty="0">
                <a:latin typeface="Microsoft Sans Serif"/>
                <a:cs typeface="Microsoft Sans Serif"/>
              </a:rPr>
              <a:t> </a:t>
            </a:r>
            <a:r>
              <a:rPr sz="2200" spc="-85" dirty="0">
                <a:latin typeface="Microsoft Sans Serif"/>
                <a:cs typeface="Microsoft Sans Serif"/>
              </a:rPr>
              <a:t>$a0,input</a:t>
            </a:r>
            <a:endParaRPr sz="22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2800" spc="-30" dirty="0">
                <a:latin typeface="Microsoft Sans Serif"/>
                <a:cs typeface="Microsoft Sans Serif"/>
              </a:rPr>
              <a:t>li</a:t>
            </a:r>
            <a:r>
              <a:rPr sz="2800" spc="-10" dirty="0">
                <a:latin typeface="Microsoft Sans Serif"/>
                <a:cs typeface="Microsoft Sans Serif"/>
              </a:rPr>
              <a:t> </a:t>
            </a:r>
            <a:r>
              <a:rPr sz="2800" spc="-80" dirty="0">
                <a:latin typeface="Microsoft Sans Serif"/>
                <a:cs typeface="Microsoft Sans Serif"/>
              </a:rPr>
              <a:t>$v0,4</a:t>
            </a:r>
            <a:endParaRPr sz="2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2800" spc="-190" dirty="0">
                <a:latin typeface="Microsoft Sans Serif"/>
                <a:cs typeface="Microsoft Sans Serif"/>
              </a:rPr>
              <a:t>syscall</a:t>
            </a:r>
            <a:endParaRPr sz="28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3939" y="3544061"/>
            <a:ext cx="23329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i="1" spc="240" dirty="0">
                <a:latin typeface="Arial"/>
                <a:cs typeface="Arial"/>
              </a:rPr>
              <a:t>#</a:t>
            </a:r>
            <a:r>
              <a:rPr sz="2200" b="1" i="1" spc="-20" dirty="0">
                <a:latin typeface="Arial"/>
                <a:cs typeface="Arial"/>
              </a:rPr>
              <a:t> </a:t>
            </a:r>
            <a:r>
              <a:rPr sz="2200" b="1" i="1" spc="-229" dirty="0">
                <a:latin typeface="Arial"/>
                <a:cs typeface="Arial"/>
              </a:rPr>
              <a:t>print</a:t>
            </a:r>
            <a:r>
              <a:rPr sz="2200" b="1" i="1" spc="-30" dirty="0">
                <a:latin typeface="Arial"/>
                <a:cs typeface="Arial"/>
              </a:rPr>
              <a:t> </a:t>
            </a:r>
            <a:r>
              <a:rPr sz="2200" b="1" i="1" spc="-180" dirty="0">
                <a:latin typeface="Arial"/>
                <a:cs typeface="Arial"/>
              </a:rPr>
              <a:t>i</a:t>
            </a:r>
            <a:r>
              <a:rPr sz="2200" b="1" i="1" spc="-390" dirty="0">
                <a:latin typeface="Arial"/>
                <a:cs typeface="Arial"/>
              </a:rPr>
              <a:t>n</a:t>
            </a:r>
            <a:r>
              <a:rPr sz="2200" b="1" i="1" spc="-235" dirty="0">
                <a:latin typeface="Arial"/>
                <a:cs typeface="Arial"/>
              </a:rPr>
              <a:t>put</a:t>
            </a:r>
            <a:r>
              <a:rPr sz="2200" b="1" i="1" spc="-25" dirty="0">
                <a:latin typeface="Arial"/>
                <a:cs typeface="Arial"/>
              </a:rPr>
              <a:t> </a:t>
            </a:r>
            <a:r>
              <a:rPr sz="2200" b="1" i="1" spc="-360" dirty="0">
                <a:latin typeface="Arial"/>
                <a:cs typeface="Arial"/>
              </a:rPr>
              <a:t>messa</a:t>
            </a:r>
            <a:r>
              <a:rPr sz="2200" b="1" i="1" spc="-375" dirty="0">
                <a:latin typeface="Arial"/>
                <a:cs typeface="Arial"/>
              </a:rPr>
              <a:t>g</a:t>
            </a:r>
            <a:r>
              <a:rPr sz="2200" b="1" i="1" spc="-175" dirty="0">
                <a:latin typeface="Arial"/>
                <a:cs typeface="Arial"/>
              </a:rPr>
              <a:t>e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2000" y="758951"/>
            <a:ext cx="8597265" cy="1805939"/>
            <a:chOff x="762000" y="758951"/>
            <a:chExt cx="8597265" cy="1805939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000" y="758951"/>
              <a:ext cx="8596884" cy="12573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2000" y="1307591"/>
              <a:ext cx="2807207" cy="1257300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852627" y="339597"/>
            <a:ext cx="7977505" cy="2090420"/>
          </a:xfrm>
          <a:prstGeom prst="rect">
            <a:avLst/>
          </a:prstGeom>
        </p:spPr>
        <p:txBody>
          <a:bodyPr vert="horz" wrap="square" lIns="0" tIns="176530" rIns="0" bIns="0" rtlCol="0">
            <a:spAutoFit/>
          </a:bodyPr>
          <a:lstStyle/>
          <a:p>
            <a:pPr marL="262890" marR="5080">
              <a:lnSpc>
                <a:spcPct val="76100"/>
              </a:lnSpc>
              <a:spcBef>
                <a:spcPts val="1390"/>
              </a:spcBef>
            </a:pPr>
            <a:r>
              <a:rPr sz="4500" b="1" spc="-695" dirty="0">
                <a:solidFill>
                  <a:srgbClr val="0D0D0D"/>
                </a:solidFill>
                <a:latin typeface="Trebuchet MS"/>
                <a:cs typeface="Trebuchet MS"/>
              </a:rPr>
              <a:t>E</a:t>
            </a:r>
            <a:r>
              <a:rPr sz="4500" b="1" spc="-505" dirty="0">
                <a:solidFill>
                  <a:srgbClr val="0D0D0D"/>
                </a:solidFill>
                <a:latin typeface="Trebuchet MS"/>
                <a:cs typeface="Trebuchet MS"/>
              </a:rPr>
              <a:t>XA</a:t>
            </a:r>
            <a:r>
              <a:rPr sz="4500" b="1" spc="-360" dirty="0">
                <a:solidFill>
                  <a:srgbClr val="0D0D0D"/>
                </a:solidFill>
                <a:latin typeface="Trebuchet MS"/>
                <a:cs typeface="Trebuchet MS"/>
              </a:rPr>
              <a:t>M</a:t>
            </a:r>
            <a:r>
              <a:rPr sz="4500" b="1" spc="-540" dirty="0">
                <a:solidFill>
                  <a:srgbClr val="0D0D0D"/>
                </a:solidFill>
                <a:latin typeface="Trebuchet MS"/>
                <a:cs typeface="Trebuchet MS"/>
              </a:rPr>
              <a:t>P</a:t>
            </a:r>
            <a:r>
              <a:rPr sz="4500" b="1" spc="-755" dirty="0">
                <a:solidFill>
                  <a:srgbClr val="0D0D0D"/>
                </a:solidFill>
                <a:latin typeface="Trebuchet MS"/>
                <a:cs typeface="Trebuchet MS"/>
              </a:rPr>
              <a:t>L</a:t>
            </a:r>
            <a:r>
              <a:rPr sz="4500" b="1" spc="-780" dirty="0">
                <a:solidFill>
                  <a:srgbClr val="0D0D0D"/>
                </a:solidFill>
                <a:latin typeface="Trebuchet MS"/>
                <a:cs typeface="Trebuchet MS"/>
              </a:rPr>
              <a:t>E</a:t>
            </a:r>
            <a:r>
              <a:rPr sz="4500" b="1" spc="-15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4500" b="1" spc="-540" dirty="0">
                <a:solidFill>
                  <a:srgbClr val="0D0D0D"/>
                </a:solidFill>
                <a:latin typeface="Trebuchet MS"/>
                <a:cs typeface="Trebuchet MS"/>
              </a:rPr>
              <a:t>P</a:t>
            </a:r>
            <a:r>
              <a:rPr sz="4500" b="1" spc="-620" dirty="0">
                <a:solidFill>
                  <a:srgbClr val="0D0D0D"/>
                </a:solidFill>
                <a:latin typeface="Trebuchet MS"/>
                <a:cs typeface="Trebuchet MS"/>
              </a:rPr>
              <a:t>R</a:t>
            </a:r>
            <a:r>
              <a:rPr sz="4500" b="1" spc="-735" dirty="0">
                <a:solidFill>
                  <a:srgbClr val="0D0D0D"/>
                </a:solidFill>
                <a:latin typeface="Trebuchet MS"/>
                <a:cs typeface="Trebuchet MS"/>
              </a:rPr>
              <a:t>O</a:t>
            </a:r>
            <a:r>
              <a:rPr sz="4500" b="1" spc="-595" dirty="0">
                <a:solidFill>
                  <a:srgbClr val="0D0D0D"/>
                </a:solidFill>
                <a:latin typeface="Trebuchet MS"/>
                <a:cs typeface="Trebuchet MS"/>
              </a:rPr>
              <a:t>G</a:t>
            </a:r>
            <a:r>
              <a:rPr sz="4500" b="1" spc="-550" dirty="0">
                <a:solidFill>
                  <a:srgbClr val="0D0D0D"/>
                </a:solidFill>
                <a:latin typeface="Trebuchet MS"/>
                <a:cs typeface="Trebuchet MS"/>
              </a:rPr>
              <a:t>R</a:t>
            </a:r>
            <a:r>
              <a:rPr sz="4500" b="1" spc="-505" dirty="0">
                <a:solidFill>
                  <a:srgbClr val="0D0D0D"/>
                </a:solidFill>
                <a:latin typeface="Trebuchet MS"/>
                <a:cs typeface="Trebuchet MS"/>
              </a:rPr>
              <a:t>A</a:t>
            </a:r>
            <a:r>
              <a:rPr sz="4500" b="1" spc="-450" dirty="0">
                <a:solidFill>
                  <a:srgbClr val="0D0D0D"/>
                </a:solidFill>
                <a:latin typeface="Trebuchet MS"/>
                <a:cs typeface="Trebuchet MS"/>
              </a:rPr>
              <a:t>M</a:t>
            </a:r>
            <a:r>
              <a:rPr sz="4500" b="1" spc="-13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4500" b="1" spc="-484" dirty="0">
                <a:solidFill>
                  <a:srgbClr val="0D0D0D"/>
                </a:solidFill>
                <a:latin typeface="Trebuchet MS"/>
                <a:cs typeface="Trebuchet MS"/>
              </a:rPr>
              <a:t>S</a:t>
            </a:r>
            <a:r>
              <a:rPr sz="4500" b="1" spc="-795" dirty="0">
                <a:solidFill>
                  <a:srgbClr val="0D0D0D"/>
                </a:solidFill>
                <a:latin typeface="Trebuchet MS"/>
                <a:cs typeface="Trebuchet MS"/>
              </a:rPr>
              <a:t>T</a:t>
            </a:r>
            <a:r>
              <a:rPr sz="4500" b="1" spc="-695" dirty="0">
                <a:solidFill>
                  <a:srgbClr val="0D0D0D"/>
                </a:solidFill>
                <a:latin typeface="Trebuchet MS"/>
                <a:cs typeface="Trebuchet MS"/>
              </a:rPr>
              <a:t>E</a:t>
            </a:r>
            <a:r>
              <a:rPr sz="4500" b="1" spc="-625" dirty="0">
                <a:solidFill>
                  <a:srgbClr val="0D0D0D"/>
                </a:solidFill>
                <a:latin typeface="Trebuchet MS"/>
                <a:cs typeface="Trebuchet MS"/>
              </a:rPr>
              <a:t>P</a:t>
            </a:r>
            <a:r>
              <a:rPr sz="4500" b="1" spc="-16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4500" b="1" spc="-434" dirty="0">
                <a:solidFill>
                  <a:srgbClr val="0D0D0D"/>
                </a:solidFill>
                <a:latin typeface="Trebuchet MS"/>
                <a:cs typeface="Trebuchet MS"/>
              </a:rPr>
              <a:t>B</a:t>
            </a:r>
            <a:r>
              <a:rPr sz="4500" b="1" spc="-650" dirty="0">
                <a:solidFill>
                  <a:srgbClr val="0D0D0D"/>
                </a:solidFill>
                <a:latin typeface="Trebuchet MS"/>
                <a:cs typeface="Trebuchet MS"/>
              </a:rPr>
              <a:t>Y</a:t>
            </a:r>
            <a:r>
              <a:rPr sz="4500" b="1" spc="-17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4500" b="1" spc="-484" dirty="0">
                <a:solidFill>
                  <a:srgbClr val="0D0D0D"/>
                </a:solidFill>
                <a:latin typeface="Trebuchet MS"/>
                <a:cs typeface="Trebuchet MS"/>
              </a:rPr>
              <a:t>S</a:t>
            </a:r>
            <a:r>
              <a:rPr sz="4500" b="1" spc="-795" dirty="0">
                <a:solidFill>
                  <a:srgbClr val="0D0D0D"/>
                </a:solidFill>
                <a:latin typeface="Trebuchet MS"/>
                <a:cs typeface="Trebuchet MS"/>
              </a:rPr>
              <a:t>T</a:t>
            </a:r>
            <a:r>
              <a:rPr sz="4500" b="1" spc="-695" dirty="0">
                <a:solidFill>
                  <a:srgbClr val="0D0D0D"/>
                </a:solidFill>
                <a:latin typeface="Trebuchet MS"/>
                <a:cs typeface="Trebuchet MS"/>
              </a:rPr>
              <a:t>E</a:t>
            </a:r>
            <a:r>
              <a:rPr sz="4500" b="1" spc="-425" dirty="0">
                <a:solidFill>
                  <a:srgbClr val="0D0D0D"/>
                </a:solidFill>
                <a:latin typeface="Trebuchet MS"/>
                <a:cs typeface="Trebuchet MS"/>
              </a:rPr>
              <a:t>P  </a:t>
            </a:r>
            <a:r>
              <a:rPr sz="4750" i="1" spc="-969" dirty="0">
                <a:solidFill>
                  <a:srgbClr val="0D0D0D"/>
                </a:solidFill>
                <a:latin typeface="Trebuchet MS"/>
                <a:cs typeface="Trebuchet MS"/>
              </a:rPr>
              <a:t>TRANSLATION</a:t>
            </a:r>
            <a:r>
              <a:rPr sz="4750" i="1" spc="-96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4750" i="1" spc="-1045" dirty="0">
                <a:solidFill>
                  <a:srgbClr val="0D0D0D"/>
                </a:solidFill>
                <a:latin typeface="Trebuchet MS"/>
                <a:cs typeface="Trebuchet MS"/>
              </a:rPr>
              <a:t>OF</a:t>
            </a:r>
            <a:r>
              <a:rPr sz="4750" i="1" spc="-104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4750" i="1" spc="-1050" dirty="0">
                <a:solidFill>
                  <a:srgbClr val="0D0D0D"/>
                </a:solidFill>
                <a:latin typeface="Trebuchet MS"/>
                <a:cs typeface="Trebuchet MS"/>
              </a:rPr>
              <a:t>AN</a:t>
            </a:r>
            <a:r>
              <a:rPr sz="4750" i="1" spc="-104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4750" i="1" spc="-625" dirty="0">
                <a:solidFill>
                  <a:srgbClr val="0D0D0D"/>
                </a:solidFill>
                <a:latin typeface="Trebuchet MS"/>
                <a:cs typeface="Trebuchet MS"/>
              </a:rPr>
              <a:t>IF </a:t>
            </a:r>
            <a:r>
              <a:rPr sz="4750" i="1" spc="-1135" dirty="0">
                <a:solidFill>
                  <a:srgbClr val="0D0D0D"/>
                </a:solidFill>
                <a:latin typeface="Trebuchet MS"/>
                <a:cs typeface="Trebuchet MS"/>
              </a:rPr>
              <a:t>THEN</a:t>
            </a:r>
            <a:r>
              <a:rPr sz="4750" i="1" spc="-113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4750" i="1" spc="-930" dirty="0">
                <a:solidFill>
                  <a:srgbClr val="0D0D0D"/>
                </a:solidFill>
                <a:latin typeface="Trebuchet MS"/>
                <a:cs typeface="Trebuchet MS"/>
              </a:rPr>
              <a:t>ELSE</a:t>
            </a:r>
            <a:r>
              <a:rPr sz="4750" i="1" spc="-92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4750" i="1" spc="-1075" dirty="0">
                <a:solidFill>
                  <a:srgbClr val="0D0D0D"/>
                </a:solidFill>
                <a:latin typeface="Trebuchet MS"/>
                <a:cs typeface="Trebuchet MS"/>
              </a:rPr>
              <a:t>CONTROL </a:t>
            </a:r>
            <a:r>
              <a:rPr sz="4750" i="1" spc="-142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4750" i="1" spc="-1080" dirty="0">
                <a:solidFill>
                  <a:srgbClr val="0D0D0D"/>
                </a:solidFill>
                <a:latin typeface="Trebuchet MS"/>
                <a:cs typeface="Trebuchet MS"/>
              </a:rPr>
              <a:t>STRUCTURE</a:t>
            </a:r>
            <a:endParaRPr sz="4750">
              <a:latin typeface="Trebuchet MS"/>
              <a:cs typeface="Trebuchet MS"/>
            </a:endParaRPr>
          </a:p>
          <a:p>
            <a:pPr marL="12700">
              <a:lnSpc>
                <a:spcPts val="2170"/>
              </a:lnSpc>
            </a:pPr>
            <a:r>
              <a:rPr sz="2200" b="1" spc="-250" dirty="0">
                <a:latin typeface="Arial"/>
                <a:cs typeface="Arial"/>
              </a:rPr>
              <a:t>St</a:t>
            </a:r>
            <a:r>
              <a:rPr sz="2200" b="1" spc="-270" dirty="0">
                <a:latin typeface="Arial"/>
                <a:cs typeface="Arial"/>
              </a:rPr>
              <a:t>e</a:t>
            </a:r>
            <a:r>
              <a:rPr sz="2200" b="1" spc="-180" dirty="0">
                <a:latin typeface="Arial"/>
                <a:cs typeface="Arial"/>
              </a:rPr>
              <a:t>p</a:t>
            </a:r>
            <a:r>
              <a:rPr sz="2200" b="1" spc="-30" dirty="0">
                <a:latin typeface="Arial"/>
                <a:cs typeface="Arial"/>
              </a:rPr>
              <a:t> </a:t>
            </a:r>
            <a:r>
              <a:rPr sz="2200" b="1" spc="-114" dirty="0">
                <a:latin typeface="Arial"/>
                <a:cs typeface="Arial"/>
              </a:rPr>
              <a:t>3: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spc="-550" dirty="0">
                <a:latin typeface="Microsoft Sans Serif"/>
                <a:cs typeface="Microsoft Sans Serif"/>
              </a:rPr>
              <a:t>R</a:t>
            </a:r>
            <a:r>
              <a:rPr sz="2200" spc="-75" dirty="0">
                <a:latin typeface="Microsoft Sans Serif"/>
                <a:cs typeface="Microsoft Sans Serif"/>
              </a:rPr>
              <a:t>eading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inte</a:t>
            </a:r>
            <a:r>
              <a:rPr sz="2200" spc="-160" dirty="0">
                <a:latin typeface="Microsoft Sans Serif"/>
                <a:cs typeface="Microsoft Sans Serif"/>
              </a:rPr>
              <a:t>g</a:t>
            </a:r>
            <a:r>
              <a:rPr sz="2200" spc="-65" dirty="0">
                <a:latin typeface="Microsoft Sans Serif"/>
                <a:cs typeface="Microsoft Sans Serif"/>
              </a:rPr>
              <a:t>er</a:t>
            </a:r>
            <a:r>
              <a:rPr sz="2200" spc="50" dirty="0">
                <a:latin typeface="Microsoft Sans Serif"/>
                <a:cs typeface="Microsoft Sans Serif"/>
              </a:rPr>
              <a:t> f</a:t>
            </a:r>
            <a:r>
              <a:rPr sz="2200" spc="10" dirty="0">
                <a:latin typeface="Microsoft Sans Serif"/>
                <a:cs typeface="Microsoft Sans Serif"/>
              </a:rPr>
              <a:t>r</a:t>
            </a:r>
            <a:r>
              <a:rPr sz="2200" spc="-250" dirty="0">
                <a:latin typeface="Microsoft Sans Serif"/>
                <a:cs typeface="Microsoft Sans Serif"/>
              </a:rPr>
              <a:t>om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90" dirty="0">
                <a:latin typeface="Microsoft Sans Serif"/>
                <a:cs typeface="Microsoft Sans Serif"/>
              </a:rPr>
              <a:t>user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20" dirty="0">
                <a:latin typeface="Microsoft Sans Serif"/>
                <a:cs typeface="Microsoft Sans Serif"/>
              </a:rPr>
              <a:t>input</a:t>
            </a:r>
            <a:endParaRPr sz="22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96132" y="3173094"/>
            <a:ext cx="2606675" cy="9093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5" dirty="0">
                <a:latin typeface="Microsoft Sans Serif"/>
                <a:cs typeface="Microsoft Sans Serif"/>
              </a:rPr>
              <a:t>l</a:t>
            </a:r>
            <a:r>
              <a:rPr sz="2200" spc="-25" dirty="0">
                <a:latin typeface="Microsoft Sans Serif"/>
                <a:cs typeface="Microsoft Sans Serif"/>
              </a:rPr>
              <a:t>a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$v0,5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b="1" i="1" spc="240" dirty="0">
                <a:latin typeface="Arial"/>
                <a:cs typeface="Arial"/>
              </a:rPr>
              <a:t>#</a:t>
            </a:r>
            <a:r>
              <a:rPr sz="2200" b="1" i="1" spc="-15" dirty="0">
                <a:latin typeface="Arial"/>
                <a:cs typeface="Arial"/>
              </a:rPr>
              <a:t> </a:t>
            </a:r>
            <a:r>
              <a:rPr sz="2200" b="1" i="1" spc="-204" dirty="0">
                <a:latin typeface="Arial"/>
                <a:cs typeface="Arial"/>
              </a:rPr>
              <a:t>read</a:t>
            </a:r>
            <a:r>
              <a:rPr sz="2200" b="1" i="1" spc="-45" dirty="0">
                <a:latin typeface="Arial"/>
                <a:cs typeface="Arial"/>
              </a:rPr>
              <a:t> </a:t>
            </a:r>
            <a:r>
              <a:rPr sz="2200" b="1" i="1" spc="-215" dirty="0">
                <a:latin typeface="Arial"/>
                <a:cs typeface="Arial"/>
              </a:rPr>
              <a:t>inte</a:t>
            </a:r>
            <a:r>
              <a:rPr sz="2200" b="1" i="1" spc="-315" dirty="0">
                <a:latin typeface="Arial"/>
                <a:cs typeface="Arial"/>
              </a:rPr>
              <a:t>g</a:t>
            </a:r>
            <a:r>
              <a:rPr sz="2200" b="1" i="1" spc="-175" dirty="0">
                <a:latin typeface="Arial"/>
                <a:cs typeface="Arial"/>
              </a:rPr>
              <a:t>er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sz="2200" spc="-150" dirty="0">
                <a:latin typeface="Microsoft Sans Serif"/>
                <a:cs typeface="Microsoft Sans Serif"/>
              </a:rPr>
              <a:t>syscall</a:t>
            </a:r>
            <a:endParaRPr sz="2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2000" y="758951"/>
            <a:ext cx="8597265" cy="1805939"/>
            <a:chOff x="762000" y="758951"/>
            <a:chExt cx="8597265" cy="1805939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000" y="758951"/>
              <a:ext cx="8596884" cy="12573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2000" y="1307591"/>
              <a:ext cx="2807207" cy="125730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76530" rIns="0" bIns="0" rtlCol="0">
            <a:spAutoFit/>
          </a:bodyPr>
          <a:lstStyle/>
          <a:p>
            <a:pPr marL="262890" marR="2286635">
              <a:lnSpc>
                <a:spcPct val="76100"/>
              </a:lnSpc>
              <a:spcBef>
                <a:spcPts val="1390"/>
              </a:spcBef>
            </a:pPr>
            <a:r>
              <a:rPr sz="4500" b="1" i="0" spc="-695" dirty="0">
                <a:latin typeface="Trebuchet MS"/>
                <a:cs typeface="Trebuchet MS"/>
              </a:rPr>
              <a:t>E</a:t>
            </a:r>
            <a:r>
              <a:rPr sz="4500" b="1" i="0" spc="-505" dirty="0">
                <a:latin typeface="Trebuchet MS"/>
                <a:cs typeface="Trebuchet MS"/>
              </a:rPr>
              <a:t>XA</a:t>
            </a:r>
            <a:r>
              <a:rPr sz="4500" b="1" i="0" spc="-360" dirty="0">
                <a:latin typeface="Trebuchet MS"/>
                <a:cs typeface="Trebuchet MS"/>
              </a:rPr>
              <a:t>M</a:t>
            </a:r>
            <a:r>
              <a:rPr sz="4500" b="1" i="0" spc="-540" dirty="0">
                <a:latin typeface="Trebuchet MS"/>
                <a:cs typeface="Trebuchet MS"/>
              </a:rPr>
              <a:t>P</a:t>
            </a:r>
            <a:r>
              <a:rPr sz="4500" b="1" i="0" spc="-755" dirty="0">
                <a:latin typeface="Trebuchet MS"/>
                <a:cs typeface="Trebuchet MS"/>
              </a:rPr>
              <a:t>L</a:t>
            </a:r>
            <a:r>
              <a:rPr sz="4500" b="1" i="0" spc="-780" dirty="0">
                <a:latin typeface="Trebuchet MS"/>
                <a:cs typeface="Trebuchet MS"/>
              </a:rPr>
              <a:t>E</a:t>
            </a:r>
            <a:r>
              <a:rPr sz="4500" b="1" i="0" spc="-150" dirty="0">
                <a:latin typeface="Trebuchet MS"/>
                <a:cs typeface="Trebuchet MS"/>
              </a:rPr>
              <a:t> </a:t>
            </a:r>
            <a:r>
              <a:rPr sz="4500" b="1" i="0" spc="-540" dirty="0">
                <a:latin typeface="Trebuchet MS"/>
                <a:cs typeface="Trebuchet MS"/>
              </a:rPr>
              <a:t>P</a:t>
            </a:r>
            <a:r>
              <a:rPr sz="4500" b="1" i="0" spc="-620" dirty="0">
                <a:latin typeface="Trebuchet MS"/>
                <a:cs typeface="Trebuchet MS"/>
              </a:rPr>
              <a:t>R</a:t>
            </a:r>
            <a:r>
              <a:rPr sz="4500" b="1" i="0" spc="-735" dirty="0">
                <a:latin typeface="Trebuchet MS"/>
                <a:cs typeface="Trebuchet MS"/>
              </a:rPr>
              <a:t>O</a:t>
            </a:r>
            <a:r>
              <a:rPr sz="4500" b="1" i="0" spc="-595" dirty="0">
                <a:latin typeface="Trebuchet MS"/>
                <a:cs typeface="Trebuchet MS"/>
              </a:rPr>
              <a:t>G</a:t>
            </a:r>
            <a:r>
              <a:rPr sz="4500" b="1" i="0" spc="-550" dirty="0">
                <a:latin typeface="Trebuchet MS"/>
                <a:cs typeface="Trebuchet MS"/>
              </a:rPr>
              <a:t>R</a:t>
            </a:r>
            <a:r>
              <a:rPr sz="4500" b="1" i="0" spc="-505" dirty="0">
                <a:latin typeface="Trebuchet MS"/>
                <a:cs typeface="Trebuchet MS"/>
              </a:rPr>
              <a:t>A</a:t>
            </a:r>
            <a:r>
              <a:rPr sz="4500" b="1" i="0" spc="-450" dirty="0">
                <a:latin typeface="Trebuchet MS"/>
                <a:cs typeface="Trebuchet MS"/>
              </a:rPr>
              <a:t>M</a:t>
            </a:r>
            <a:r>
              <a:rPr sz="4500" b="1" i="0" spc="-135" dirty="0">
                <a:latin typeface="Trebuchet MS"/>
                <a:cs typeface="Trebuchet MS"/>
              </a:rPr>
              <a:t> </a:t>
            </a:r>
            <a:r>
              <a:rPr sz="4500" b="1" i="0" spc="-484" dirty="0">
                <a:latin typeface="Trebuchet MS"/>
                <a:cs typeface="Trebuchet MS"/>
              </a:rPr>
              <a:t>S</a:t>
            </a:r>
            <a:r>
              <a:rPr sz="4500" b="1" i="0" spc="-795" dirty="0">
                <a:latin typeface="Trebuchet MS"/>
                <a:cs typeface="Trebuchet MS"/>
              </a:rPr>
              <a:t>T</a:t>
            </a:r>
            <a:r>
              <a:rPr sz="4500" b="1" i="0" spc="-695" dirty="0">
                <a:latin typeface="Trebuchet MS"/>
                <a:cs typeface="Trebuchet MS"/>
              </a:rPr>
              <a:t>E</a:t>
            </a:r>
            <a:r>
              <a:rPr sz="4500" b="1" i="0" spc="-625" dirty="0">
                <a:latin typeface="Trebuchet MS"/>
                <a:cs typeface="Trebuchet MS"/>
              </a:rPr>
              <a:t>P</a:t>
            </a:r>
            <a:r>
              <a:rPr sz="4500" b="1" i="0" spc="-160" dirty="0">
                <a:latin typeface="Trebuchet MS"/>
                <a:cs typeface="Trebuchet MS"/>
              </a:rPr>
              <a:t> </a:t>
            </a:r>
            <a:r>
              <a:rPr sz="4500" b="1" i="0" spc="-434" dirty="0">
                <a:latin typeface="Trebuchet MS"/>
                <a:cs typeface="Trebuchet MS"/>
              </a:rPr>
              <a:t>B</a:t>
            </a:r>
            <a:r>
              <a:rPr sz="4500" b="1" i="0" spc="-650" dirty="0">
                <a:latin typeface="Trebuchet MS"/>
                <a:cs typeface="Trebuchet MS"/>
              </a:rPr>
              <a:t>Y</a:t>
            </a:r>
            <a:r>
              <a:rPr sz="4500" b="1" i="0" spc="-175" dirty="0">
                <a:latin typeface="Trebuchet MS"/>
                <a:cs typeface="Trebuchet MS"/>
              </a:rPr>
              <a:t> </a:t>
            </a:r>
            <a:r>
              <a:rPr sz="4500" b="1" i="0" spc="-484" dirty="0">
                <a:latin typeface="Trebuchet MS"/>
                <a:cs typeface="Trebuchet MS"/>
              </a:rPr>
              <a:t>S</a:t>
            </a:r>
            <a:r>
              <a:rPr sz="4500" b="1" i="0" spc="-795" dirty="0">
                <a:latin typeface="Trebuchet MS"/>
                <a:cs typeface="Trebuchet MS"/>
              </a:rPr>
              <a:t>T</a:t>
            </a:r>
            <a:r>
              <a:rPr sz="4500" b="1" i="0" spc="-695" dirty="0">
                <a:latin typeface="Trebuchet MS"/>
                <a:cs typeface="Trebuchet MS"/>
              </a:rPr>
              <a:t>E</a:t>
            </a:r>
            <a:r>
              <a:rPr sz="4500" b="1" i="0" spc="-425" dirty="0">
                <a:latin typeface="Trebuchet MS"/>
                <a:cs typeface="Trebuchet MS"/>
              </a:rPr>
              <a:t>P  </a:t>
            </a:r>
            <a:r>
              <a:rPr spc="-969" dirty="0"/>
              <a:t>TRANSLATION</a:t>
            </a:r>
            <a:r>
              <a:rPr spc="-965" dirty="0"/>
              <a:t> </a:t>
            </a:r>
            <a:r>
              <a:rPr spc="-1045" dirty="0"/>
              <a:t>OF</a:t>
            </a:r>
            <a:r>
              <a:rPr spc="-1040" dirty="0"/>
              <a:t> </a:t>
            </a:r>
            <a:r>
              <a:rPr spc="-1050" dirty="0"/>
              <a:t>AN</a:t>
            </a:r>
            <a:r>
              <a:rPr spc="-1045" dirty="0"/>
              <a:t> </a:t>
            </a:r>
            <a:r>
              <a:rPr spc="-625" dirty="0"/>
              <a:t>IF </a:t>
            </a:r>
            <a:r>
              <a:rPr spc="-1135" dirty="0"/>
              <a:t>THEN</a:t>
            </a:r>
            <a:r>
              <a:rPr spc="-1130" dirty="0"/>
              <a:t> </a:t>
            </a:r>
            <a:r>
              <a:rPr spc="-930" dirty="0"/>
              <a:t>ELSE</a:t>
            </a:r>
            <a:r>
              <a:rPr spc="-925" dirty="0"/>
              <a:t> </a:t>
            </a:r>
            <a:r>
              <a:rPr spc="-1075" dirty="0"/>
              <a:t>CONTROL </a:t>
            </a:r>
            <a:r>
              <a:rPr spc="-1420" dirty="0"/>
              <a:t> </a:t>
            </a:r>
            <a:r>
              <a:rPr spc="-1080" dirty="0"/>
              <a:t>STRUCTURE</a:t>
            </a:r>
            <a:endParaRPr sz="4500">
              <a:latin typeface="Trebuchet MS"/>
              <a:cs typeface="Trebuchet MS"/>
            </a:endParaRPr>
          </a:p>
          <a:p>
            <a:pPr marL="12700" marR="5080">
              <a:lnSpc>
                <a:spcPts val="2380"/>
              </a:lnSpc>
              <a:spcBef>
                <a:spcPts val="1065"/>
              </a:spcBef>
            </a:pPr>
            <a:r>
              <a:rPr sz="2200" b="1" i="0" spc="-235" dirty="0">
                <a:solidFill>
                  <a:srgbClr val="000000"/>
                </a:solidFill>
                <a:latin typeface="Arial"/>
                <a:cs typeface="Arial"/>
              </a:rPr>
              <a:t>Step</a:t>
            </a:r>
            <a:r>
              <a:rPr sz="2200" b="1" i="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200" b="1" i="0" spc="-114" dirty="0">
                <a:solidFill>
                  <a:srgbClr val="000000"/>
                </a:solidFill>
                <a:latin typeface="Arial"/>
                <a:cs typeface="Arial"/>
              </a:rPr>
              <a:t>4:</a:t>
            </a:r>
            <a:r>
              <a:rPr sz="2200" b="1" i="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200" i="0" spc="-140" dirty="0">
                <a:solidFill>
                  <a:srgbClr val="000000"/>
                </a:solidFill>
                <a:latin typeface="Microsoft Sans Serif"/>
                <a:cs typeface="Microsoft Sans Serif"/>
              </a:rPr>
              <a:t>Putting</a:t>
            </a:r>
            <a:r>
              <a:rPr sz="2200" i="0" spc="3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125" dirty="0">
                <a:solidFill>
                  <a:srgbClr val="000000"/>
                </a:solidFill>
                <a:latin typeface="Microsoft Sans Serif"/>
                <a:cs typeface="Microsoft Sans Serif"/>
              </a:rPr>
              <a:t>condition</a:t>
            </a:r>
            <a:r>
              <a:rPr sz="2200" i="0" spc="5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80" dirty="0">
                <a:solidFill>
                  <a:srgbClr val="000000"/>
                </a:solidFill>
                <a:latin typeface="Microsoft Sans Serif"/>
                <a:cs typeface="Microsoft Sans Serif"/>
              </a:rPr>
              <a:t>that</a:t>
            </a:r>
            <a:r>
              <a:rPr sz="2200" i="0" spc="45" dirty="0">
                <a:solidFill>
                  <a:srgbClr val="000000"/>
                </a:solidFill>
                <a:latin typeface="Microsoft Sans Serif"/>
                <a:cs typeface="Microsoft Sans Serif"/>
              </a:rPr>
              <a:t> if</a:t>
            </a:r>
            <a:r>
              <a:rPr sz="2200" i="0" spc="10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120" dirty="0">
                <a:solidFill>
                  <a:srgbClr val="000000"/>
                </a:solidFill>
                <a:latin typeface="Microsoft Sans Serif"/>
                <a:cs typeface="Microsoft Sans Serif"/>
              </a:rPr>
              <a:t>input</a:t>
            </a:r>
            <a:r>
              <a:rPr sz="2200" i="0" spc="4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125" dirty="0">
                <a:solidFill>
                  <a:srgbClr val="000000"/>
                </a:solidFill>
                <a:latin typeface="Microsoft Sans Serif"/>
                <a:cs typeface="Microsoft Sans Serif"/>
              </a:rPr>
              <a:t>value</a:t>
            </a:r>
            <a:r>
              <a:rPr sz="2200" i="0" spc="4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200" dirty="0">
                <a:solidFill>
                  <a:srgbClr val="000000"/>
                </a:solidFill>
                <a:latin typeface="Microsoft Sans Serif"/>
                <a:cs typeface="Microsoft Sans Serif"/>
              </a:rPr>
              <a:t>is</a:t>
            </a:r>
            <a:r>
              <a:rPr sz="2200" i="0" spc="5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45" dirty="0">
                <a:solidFill>
                  <a:srgbClr val="000000"/>
                </a:solidFill>
                <a:latin typeface="Microsoft Sans Serif"/>
                <a:cs typeface="Microsoft Sans Serif"/>
              </a:rPr>
              <a:t>greater</a:t>
            </a:r>
            <a:r>
              <a:rPr sz="2200" i="0" spc="3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65" dirty="0">
                <a:solidFill>
                  <a:srgbClr val="000000"/>
                </a:solidFill>
                <a:latin typeface="Microsoft Sans Serif"/>
                <a:cs typeface="Microsoft Sans Serif"/>
              </a:rPr>
              <a:t>or</a:t>
            </a:r>
            <a:r>
              <a:rPr sz="2200" i="0" spc="3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90" dirty="0">
                <a:solidFill>
                  <a:srgbClr val="000000"/>
                </a:solidFill>
                <a:latin typeface="Microsoft Sans Serif"/>
                <a:cs typeface="Microsoft Sans Serif"/>
              </a:rPr>
              <a:t>equal</a:t>
            </a:r>
            <a:r>
              <a:rPr sz="2200" i="0" spc="4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75" dirty="0">
                <a:solidFill>
                  <a:srgbClr val="000000"/>
                </a:solidFill>
                <a:latin typeface="Microsoft Sans Serif"/>
                <a:cs typeface="Microsoft Sans Serif"/>
              </a:rPr>
              <a:t>to</a:t>
            </a:r>
            <a:r>
              <a:rPr sz="2200" i="0" spc="4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114" dirty="0">
                <a:solidFill>
                  <a:srgbClr val="000000"/>
                </a:solidFill>
                <a:latin typeface="Microsoft Sans Serif"/>
                <a:cs typeface="Microsoft Sans Serif"/>
              </a:rPr>
              <a:t>zero</a:t>
            </a:r>
            <a:r>
              <a:rPr sz="2200" i="0" spc="45" dirty="0">
                <a:solidFill>
                  <a:srgbClr val="000000"/>
                </a:solidFill>
                <a:latin typeface="Microsoft Sans Serif"/>
                <a:cs typeface="Microsoft Sans Serif"/>
              </a:rPr>
              <a:t> if</a:t>
            </a:r>
            <a:r>
              <a:rPr sz="2200" i="0" spc="10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170" dirty="0">
                <a:solidFill>
                  <a:srgbClr val="000000"/>
                </a:solidFill>
                <a:latin typeface="Microsoft Sans Serif"/>
                <a:cs typeface="Microsoft Sans Serif"/>
              </a:rPr>
              <a:t>this</a:t>
            </a:r>
            <a:r>
              <a:rPr sz="2200" i="0" spc="6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125" dirty="0">
                <a:solidFill>
                  <a:srgbClr val="000000"/>
                </a:solidFill>
                <a:latin typeface="Microsoft Sans Serif"/>
                <a:cs typeface="Microsoft Sans Serif"/>
              </a:rPr>
              <a:t>condition</a:t>
            </a:r>
            <a:r>
              <a:rPr sz="2200" i="0" spc="5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200" dirty="0">
                <a:solidFill>
                  <a:srgbClr val="000000"/>
                </a:solidFill>
                <a:latin typeface="Microsoft Sans Serif"/>
                <a:cs typeface="Microsoft Sans Serif"/>
              </a:rPr>
              <a:t>is</a:t>
            </a:r>
            <a:r>
              <a:rPr sz="2200" i="0" spc="4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90" dirty="0">
                <a:solidFill>
                  <a:srgbClr val="000000"/>
                </a:solidFill>
                <a:latin typeface="Microsoft Sans Serif"/>
                <a:cs typeface="Microsoft Sans Serif"/>
              </a:rPr>
              <a:t>true </a:t>
            </a:r>
            <a:r>
              <a:rPr sz="2200" i="0" spc="-57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165" dirty="0">
                <a:solidFill>
                  <a:srgbClr val="000000"/>
                </a:solidFill>
                <a:latin typeface="Microsoft Sans Serif"/>
                <a:cs typeface="Microsoft Sans Serif"/>
              </a:rPr>
              <a:t>then</a:t>
            </a:r>
            <a:r>
              <a:rPr sz="2200" i="0" spc="2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170" dirty="0">
                <a:solidFill>
                  <a:srgbClr val="000000"/>
                </a:solidFill>
                <a:latin typeface="Microsoft Sans Serif"/>
                <a:cs typeface="Microsoft Sans Serif"/>
              </a:rPr>
              <a:t>jump</a:t>
            </a:r>
            <a:r>
              <a:rPr sz="2200" i="0" spc="3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75" dirty="0">
                <a:solidFill>
                  <a:srgbClr val="000000"/>
                </a:solidFill>
                <a:latin typeface="Microsoft Sans Serif"/>
                <a:cs typeface="Microsoft Sans Serif"/>
              </a:rPr>
              <a:t>to</a:t>
            </a:r>
            <a:r>
              <a:rPr sz="2200" i="0" spc="3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135" dirty="0">
                <a:solidFill>
                  <a:srgbClr val="000000"/>
                </a:solidFill>
                <a:latin typeface="Microsoft Sans Serif"/>
                <a:cs typeface="Microsoft Sans Serif"/>
              </a:rPr>
              <a:t>the</a:t>
            </a:r>
            <a:r>
              <a:rPr sz="2200" i="0" spc="3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160" dirty="0">
                <a:solidFill>
                  <a:srgbClr val="000000"/>
                </a:solidFill>
                <a:latin typeface="Microsoft Sans Serif"/>
                <a:cs typeface="Microsoft Sans Serif"/>
              </a:rPr>
              <a:t>else</a:t>
            </a:r>
            <a:r>
              <a:rPr sz="2200" i="0" spc="3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170" dirty="0">
                <a:solidFill>
                  <a:srgbClr val="000000"/>
                </a:solidFill>
                <a:latin typeface="Microsoft Sans Serif"/>
                <a:cs typeface="Microsoft Sans Serif"/>
              </a:rPr>
              <a:t>section</a:t>
            </a:r>
            <a:r>
              <a:rPr sz="2200" i="0" spc="7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85" dirty="0">
                <a:solidFill>
                  <a:srgbClr val="000000"/>
                </a:solidFill>
                <a:latin typeface="Microsoft Sans Serif"/>
                <a:cs typeface="Microsoft Sans Serif"/>
              </a:rPr>
              <a:t>bgez</a:t>
            </a:r>
            <a:r>
              <a:rPr sz="2200" i="0" spc="3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175" dirty="0">
                <a:solidFill>
                  <a:srgbClr val="000000"/>
                </a:solidFill>
                <a:latin typeface="Microsoft Sans Serif"/>
                <a:cs typeface="Microsoft Sans Serif"/>
              </a:rPr>
              <a:t>=</a:t>
            </a:r>
            <a:r>
              <a:rPr sz="2200" i="0" spc="2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b="1" i="0" spc="-155" dirty="0">
                <a:solidFill>
                  <a:srgbClr val="000000"/>
                </a:solidFill>
                <a:latin typeface="Arial"/>
                <a:cs typeface="Arial"/>
              </a:rPr>
              <a:t>b</a:t>
            </a:r>
            <a:r>
              <a:rPr sz="2200" i="0" spc="-155" dirty="0">
                <a:solidFill>
                  <a:srgbClr val="000000"/>
                </a:solidFill>
                <a:latin typeface="Microsoft Sans Serif"/>
                <a:cs typeface="Microsoft Sans Serif"/>
              </a:rPr>
              <a:t>ranch</a:t>
            </a:r>
            <a:r>
              <a:rPr sz="2200" i="0" spc="45" dirty="0">
                <a:solidFill>
                  <a:srgbClr val="000000"/>
                </a:solidFill>
                <a:latin typeface="Microsoft Sans Serif"/>
                <a:cs typeface="Microsoft Sans Serif"/>
              </a:rPr>
              <a:t> if</a:t>
            </a:r>
            <a:r>
              <a:rPr sz="2200" i="0" spc="114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b="1" i="0" spc="-70" dirty="0">
                <a:solidFill>
                  <a:srgbClr val="000000"/>
                </a:solidFill>
                <a:latin typeface="Arial"/>
                <a:cs typeface="Arial"/>
              </a:rPr>
              <a:t>g</a:t>
            </a:r>
            <a:r>
              <a:rPr sz="2200" i="0" spc="-70" dirty="0">
                <a:solidFill>
                  <a:srgbClr val="000000"/>
                </a:solidFill>
                <a:latin typeface="Microsoft Sans Serif"/>
                <a:cs typeface="Microsoft Sans Serif"/>
              </a:rPr>
              <a:t>reater</a:t>
            </a:r>
            <a:r>
              <a:rPr sz="2200" i="0" spc="2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65" dirty="0">
                <a:solidFill>
                  <a:srgbClr val="000000"/>
                </a:solidFill>
                <a:latin typeface="Microsoft Sans Serif"/>
                <a:cs typeface="Microsoft Sans Serif"/>
              </a:rPr>
              <a:t>or</a:t>
            </a:r>
            <a:r>
              <a:rPr sz="2200" i="0" spc="4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b="1" i="0" spc="-10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sz="2200" i="0" spc="-100" dirty="0">
                <a:solidFill>
                  <a:srgbClr val="000000"/>
                </a:solidFill>
                <a:latin typeface="Microsoft Sans Serif"/>
                <a:cs typeface="Microsoft Sans Serif"/>
              </a:rPr>
              <a:t>qual</a:t>
            </a:r>
            <a:r>
              <a:rPr sz="2200" i="0" spc="2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i="0" spc="-75" dirty="0">
                <a:solidFill>
                  <a:srgbClr val="000000"/>
                </a:solidFill>
                <a:latin typeface="Microsoft Sans Serif"/>
                <a:cs typeface="Microsoft Sans Serif"/>
              </a:rPr>
              <a:t>to</a:t>
            </a:r>
            <a:r>
              <a:rPr sz="2200" i="0" spc="3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b="1" i="0" spc="-90" dirty="0">
                <a:solidFill>
                  <a:srgbClr val="000000"/>
                </a:solidFill>
                <a:latin typeface="Arial"/>
                <a:cs typeface="Arial"/>
              </a:rPr>
              <a:t>z</a:t>
            </a:r>
            <a:r>
              <a:rPr sz="2200" i="0" spc="-90" dirty="0">
                <a:solidFill>
                  <a:srgbClr val="000000"/>
                </a:solidFill>
                <a:latin typeface="Microsoft Sans Serif"/>
                <a:cs typeface="Microsoft Sans Serif"/>
              </a:rPr>
              <a:t>ero</a:t>
            </a:r>
            <a:endParaRPr sz="22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96132" y="3632961"/>
            <a:ext cx="48641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85" dirty="0">
                <a:latin typeface="Microsoft Sans Serif"/>
                <a:cs typeface="Microsoft Sans Serif"/>
              </a:rPr>
              <a:t>bgez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20" dirty="0">
                <a:latin typeface="Microsoft Sans Serif"/>
                <a:cs typeface="Microsoft Sans Serif"/>
              </a:rPr>
              <a:t>$v0,else</a:t>
            </a:r>
            <a:r>
              <a:rPr sz="2200" spc="55" dirty="0">
                <a:latin typeface="Microsoft Sans Serif"/>
                <a:cs typeface="Microsoft Sans Serif"/>
              </a:rPr>
              <a:t> </a:t>
            </a:r>
            <a:r>
              <a:rPr sz="2200" b="1" i="1" spc="240" dirty="0">
                <a:latin typeface="Arial"/>
                <a:cs typeface="Arial"/>
              </a:rPr>
              <a:t>#</a:t>
            </a:r>
            <a:r>
              <a:rPr sz="2200" b="1" i="1" spc="-15" dirty="0">
                <a:latin typeface="Arial"/>
                <a:cs typeface="Arial"/>
              </a:rPr>
              <a:t> </a:t>
            </a:r>
            <a:r>
              <a:rPr sz="2200" b="1" i="1" spc="-200" dirty="0">
                <a:latin typeface="Arial"/>
                <a:cs typeface="Arial"/>
              </a:rPr>
              <a:t>if-else</a:t>
            </a:r>
            <a:r>
              <a:rPr sz="2200" b="1" i="1" spc="-25" dirty="0">
                <a:latin typeface="Arial"/>
                <a:cs typeface="Arial"/>
              </a:rPr>
              <a:t> </a:t>
            </a:r>
            <a:r>
              <a:rPr sz="2200" b="1" i="1" spc="-220" dirty="0">
                <a:latin typeface="Arial"/>
                <a:cs typeface="Arial"/>
              </a:rPr>
              <a:t>equivalent</a:t>
            </a:r>
            <a:r>
              <a:rPr sz="2200" b="1" i="1" spc="-30" dirty="0">
                <a:latin typeface="Arial"/>
                <a:cs typeface="Arial"/>
              </a:rPr>
              <a:t> </a:t>
            </a:r>
            <a:r>
              <a:rPr sz="2200" b="1" i="1" spc="-250" dirty="0">
                <a:latin typeface="Arial"/>
                <a:cs typeface="Arial"/>
              </a:rPr>
              <a:t>statement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2000" y="758951"/>
            <a:ext cx="8597265" cy="1805939"/>
            <a:chOff x="762000" y="758951"/>
            <a:chExt cx="8597265" cy="1805939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000" y="758951"/>
              <a:ext cx="8596884" cy="12573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2000" y="1307591"/>
              <a:ext cx="2807207" cy="125730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52627" y="339597"/>
            <a:ext cx="10085705" cy="2090420"/>
          </a:xfrm>
          <a:prstGeom prst="rect">
            <a:avLst/>
          </a:prstGeom>
        </p:spPr>
        <p:txBody>
          <a:bodyPr vert="horz" wrap="square" lIns="0" tIns="176530" rIns="0" bIns="0" rtlCol="0">
            <a:spAutoFit/>
          </a:bodyPr>
          <a:lstStyle/>
          <a:p>
            <a:pPr marL="262890" marR="2113915">
              <a:lnSpc>
                <a:spcPct val="76100"/>
              </a:lnSpc>
              <a:spcBef>
                <a:spcPts val="1390"/>
              </a:spcBef>
            </a:pPr>
            <a:r>
              <a:rPr spc="-695" dirty="0"/>
              <a:t>E</a:t>
            </a:r>
            <a:r>
              <a:rPr spc="-505" dirty="0"/>
              <a:t>XA</a:t>
            </a:r>
            <a:r>
              <a:rPr spc="-360" dirty="0"/>
              <a:t>M</a:t>
            </a:r>
            <a:r>
              <a:rPr spc="-540" dirty="0"/>
              <a:t>P</a:t>
            </a:r>
            <a:r>
              <a:rPr spc="-755" dirty="0"/>
              <a:t>L</a:t>
            </a:r>
            <a:r>
              <a:rPr spc="-780" dirty="0"/>
              <a:t>E</a:t>
            </a:r>
            <a:r>
              <a:rPr spc="-150" dirty="0"/>
              <a:t> </a:t>
            </a:r>
            <a:r>
              <a:rPr spc="-540" dirty="0"/>
              <a:t>P</a:t>
            </a:r>
            <a:r>
              <a:rPr spc="-620" dirty="0"/>
              <a:t>R</a:t>
            </a:r>
            <a:r>
              <a:rPr spc="-735" dirty="0"/>
              <a:t>O</a:t>
            </a:r>
            <a:r>
              <a:rPr spc="-595" dirty="0"/>
              <a:t>G</a:t>
            </a:r>
            <a:r>
              <a:rPr spc="-550" dirty="0"/>
              <a:t>R</a:t>
            </a:r>
            <a:r>
              <a:rPr spc="-505" dirty="0"/>
              <a:t>A</a:t>
            </a:r>
            <a:r>
              <a:rPr spc="-450" dirty="0"/>
              <a:t>M</a:t>
            </a:r>
            <a:r>
              <a:rPr spc="-135" dirty="0"/>
              <a:t> </a:t>
            </a:r>
            <a:r>
              <a:rPr spc="-484" dirty="0"/>
              <a:t>S</a:t>
            </a:r>
            <a:r>
              <a:rPr spc="-795" dirty="0"/>
              <a:t>T</a:t>
            </a:r>
            <a:r>
              <a:rPr spc="-695" dirty="0"/>
              <a:t>E</a:t>
            </a:r>
            <a:r>
              <a:rPr spc="-625" dirty="0"/>
              <a:t>P</a:t>
            </a:r>
            <a:r>
              <a:rPr spc="-160" dirty="0"/>
              <a:t> </a:t>
            </a:r>
            <a:r>
              <a:rPr spc="-434" dirty="0"/>
              <a:t>B</a:t>
            </a:r>
            <a:r>
              <a:rPr spc="-650" dirty="0"/>
              <a:t>Y</a:t>
            </a:r>
            <a:r>
              <a:rPr spc="-175" dirty="0"/>
              <a:t> </a:t>
            </a:r>
            <a:r>
              <a:rPr spc="-484" dirty="0"/>
              <a:t>S</a:t>
            </a:r>
            <a:r>
              <a:rPr spc="-795" dirty="0"/>
              <a:t>T</a:t>
            </a:r>
            <a:r>
              <a:rPr spc="-695" dirty="0"/>
              <a:t>E</a:t>
            </a:r>
            <a:r>
              <a:rPr spc="-425" dirty="0"/>
              <a:t>P  </a:t>
            </a:r>
            <a:r>
              <a:rPr sz="4750" b="0" i="1" spc="-969" dirty="0">
                <a:latin typeface="Trebuchet MS"/>
                <a:cs typeface="Trebuchet MS"/>
              </a:rPr>
              <a:t>TRANSLATION</a:t>
            </a:r>
            <a:r>
              <a:rPr sz="4750" b="0" i="1" spc="-850" dirty="0">
                <a:latin typeface="Trebuchet MS"/>
                <a:cs typeface="Trebuchet MS"/>
              </a:rPr>
              <a:t> </a:t>
            </a:r>
            <a:r>
              <a:rPr sz="4750" b="0" i="1" spc="-1045" dirty="0">
                <a:latin typeface="Trebuchet MS"/>
                <a:cs typeface="Trebuchet MS"/>
              </a:rPr>
              <a:t>OF</a:t>
            </a:r>
            <a:r>
              <a:rPr sz="4750" b="0" i="1" spc="-795" dirty="0">
                <a:latin typeface="Trebuchet MS"/>
                <a:cs typeface="Trebuchet MS"/>
              </a:rPr>
              <a:t> </a:t>
            </a:r>
            <a:r>
              <a:rPr sz="4750" b="0" i="1" spc="-1050" dirty="0">
                <a:latin typeface="Trebuchet MS"/>
                <a:cs typeface="Trebuchet MS"/>
              </a:rPr>
              <a:t>AN</a:t>
            </a:r>
            <a:r>
              <a:rPr sz="4750" b="0" i="1" spc="-790" dirty="0">
                <a:latin typeface="Trebuchet MS"/>
                <a:cs typeface="Trebuchet MS"/>
              </a:rPr>
              <a:t> </a:t>
            </a:r>
            <a:r>
              <a:rPr sz="4750" b="0" i="1" spc="-625" dirty="0">
                <a:latin typeface="Trebuchet MS"/>
                <a:cs typeface="Trebuchet MS"/>
              </a:rPr>
              <a:t>IF</a:t>
            </a:r>
            <a:r>
              <a:rPr sz="4750" b="0" i="1" spc="-425" dirty="0">
                <a:latin typeface="Trebuchet MS"/>
                <a:cs typeface="Trebuchet MS"/>
              </a:rPr>
              <a:t> </a:t>
            </a:r>
            <a:r>
              <a:rPr sz="4750" b="0" i="1" spc="-1135" dirty="0">
                <a:latin typeface="Trebuchet MS"/>
                <a:cs typeface="Trebuchet MS"/>
              </a:rPr>
              <a:t>THEN</a:t>
            </a:r>
            <a:r>
              <a:rPr sz="4750" b="0" i="1" spc="-1005" dirty="0">
                <a:latin typeface="Trebuchet MS"/>
                <a:cs typeface="Trebuchet MS"/>
              </a:rPr>
              <a:t> </a:t>
            </a:r>
            <a:r>
              <a:rPr sz="4750" b="0" i="1" spc="-930" dirty="0">
                <a:latin typeface="Trebuchet MS"/>
                <a:cs typeface="Trebuchet MS"/>
              </a:rPr>
              <a:t>ELSE</a:t>
            </a:r>
            <a:r>
              <a:rPr sz="4750" b="0" i="1" spc="-910" dirty="0">
                <a:latin typeface="Trebuchet MS"/>
                <a:cs typeface="Trebuchet MS"/>
              </a:rPr>
              <a:t> </a:t>
            </a:r>
            <a:r>
              <a:rPr sz="4750" b="0" i="1" spc="-1075" dirty="0">
                <a:latin typeface="Trebuchet MS"/>
                <a:cs typeface="Trebuchet MS"/>
              </a:rPr>
              <a:t>CONTROL </a:t>
            </a:r>
            <a:r>
              <a:rPr sz="4750" b="0" i="1" spc="-1420" dirty="0">
                <a:latin typeface="Trebuchet MS"/>
                <a:cs typeface="Trebuchet MS"/>
              </a:rPr>
              <a:t> </a:t>
            </a:r>
            <a:r>
              <a:rPr sz="4750" b="0" i="1" spc="-1080" dirty="0">
                <a:latin typeface="Trebuchet MS"/>
                <a:cs typeface="Trebuchet MS"/>
              </a:rPr>
              <a:t>STRUCTURE</a:t>
            </a:r>
            <a:endParaRPr sz="4750">
              <a:latin typeface="Trebuchet MS"/>
              <a:cs typeface="Trebuchet MS"/>
            </a:endParaRPr>
          </a:p>
          <a:p>
            <a:pPr marL="12700">
              <a:lnSpc>
                <a:spcPts val="2170"/>
              </a:lnSpc>
            </a:pPr>
            <a:r>
              <a:rPr sz="2200" spc="-235" dirty="0">
                <a:solidFill>
                  <a:srgbClr val="000000"/>
                </a:solidFill>
                <a:latin typeface="Arial"/>
                <a:cs typeface="Arial"/>
              </a:rPr>
              <a:t>Step</a:t>
            </a:r>
            <a:r>
              <a:rPr sz="22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200" spc="-80" dirty="0">
                <a:solidFill>
                  <a:srgbClr val="000000"/>
                </a:solidFill>
                <a:latin typeface="Arial"/>
                <a:cs typeface="Arial"/>
              </a:rPr>
              <a:t>5:</a:t>
            </a:r>
            <a:r>
              <a:rPr sz="2200" b="0" spc="-80" dirty="0">
                <a:solidFill>
                  <a:srgbClr val="000000"/>
                </a:solidFill>
                <a:latin typeface="Microsoft Sans Serif"/>
                <a:cs typeface="Microsoft Sans Serif"/>
              </a:rPr>
              <a:t>logical</a:t>
            </a:r>
            <a:r>
              <a:rPr sz="2200" b="0" spc="4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b="0" spc="-110" dirty="0">
                <a:solidFill>
                  <a:srgbClr val="000000"/>
                </a:solidFill>
                <a:latin typeface="Microsoft Sans Serif"/>
                <a:cs typeface="Microsoft Sans Serif"/>
              </a:rPr>
              <a:t>shifting</a:t>
            </a:r>
            <a:r>
              <a:rPr sz="2200" b="0" spc="6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b="0" spc="-5" dirty="0">
                <a:solidFill>
                  <a:srgbClr val="000000"/>
                </a:solidFill>
                <a:latin typeface="Microsoft Sans Serif"/>
                <a:cs typeface="Microsoft Sans Serif"/>
              </a:rPr>
              <a:t>of</a:t>
            </a:r>
            <a:r>
              <a:rPr sz="2200" b="0" spc="9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b="0" spc="-165" dirty="0">
                <a:solidFill>
                  <a:srgbClr val="000000"/>
                </a:solidFill>
                <a:latin typeface="Microsoft Sans Serif"/>
                <a:cs typeface="Microsoft Sans Serif"/>
              </a:rPr>
              <a:t>values</a:t>
            </a:r>
            <a:r>
              <a:rPr sz="2200" b="0" spc="5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b="0" spc="-185" dirty="0">
                <a:solidFill>
                  <a:srgbClr val="000000"/>
                </a:solidFill>
                <a:latin typeface="Microsoft Sans Serif"/>
                <a:cs typeface="Microsoft Sans Serif"/>
              </a:rPr>
              <a:t>using</a:t>
            </a:r>
            <a:r>
              <a:rPr sz="2200" b="0" spc="5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b="0" spc="-110" dirty="0">
                <a:solidFill>
                  <a:srgbClr val="000000"/>
                </a:solidFill>
                <a:latin typeface="Microsoft Sans Serif"/>
                <a:cs typeface="Microsoft Sans Serif"/>
              </a:rPr>
              <a:t>shift</a:t>
            </a:r>
            <a:r>
              <a:rPr sz="2200" b="0" spc="4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b="0" spc="-65" dirty="0">
                <a:solidFill>
                  <a:srgbClr val="000000"/>
                </a:solidFill>
                <a:latin typeface="Microsoft Sans Serif"/>
                <a:cs typeface="Microsoft Sans Serif"/>
              </a:rPr>
              <a:t>right</a:t>
            </a:r>
            <a:r>
              <a:rPr sz="2200" b="0" spc="6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b="0" spc="-80" dirty="0">
                <a:solidFill>
                  <a:srgbClr val="000000"/>
                </a:solidFill>
                <a:latin typeface="Microsoft Sans Serif"/>
                <a:cs typeface="Microsoft Sans Serif"/>
              </a:rPr>
              <a:t>logical,</a:t>
            </a:r>
            <a:r>
              <a:rPr sz="2200" b="0" spc="6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b="0" spc="-80" dirty="0">
                <a:solidFill>
                  <a:srgbClr val="000000"/>
                </a:solidFill>
                <a:latin typeface="Microsoft Sans Serif"/>
                <a:cs typeface="Microsoft Sans Serif"/>
              </a:rPr>
              <a:t>printing</a:t>
            </a:r>
            <a:r>
              <a:rPr sz="2200" b="0" spc="5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b="0" spc="-135" dirty="0">
                <a:solidFill>
                  <a:srgbClr val="000000"/>
                </a:solidFill>
                <a:latin typeface="Microsoft Sans Serif"/>
                <a:cs typeface="Microsoft Sans Serif"/>
              </a:rPr>
              <a:t>the</a:t>
            </a:r>
            <a:r>
              <a:rPr sz="2200" b="0" spc="3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b="0" spc="-125" dirty="0">
                <a:solidFill>
                  <a:srgbClr val="000000"/>
                </a:solidFill>
                <a:latin typeface="Microsoft Sans Serif"/>
                <a:cs typeface="Microsoft Sans Serif"/>
              </a:rPr>
              <a:t>value</a:t>
            </a:r>
            <a:r>
              <a:rPr sz="2200" b="0" spc="5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b="0" spc="-5" dirty="0">
                <a:solidFill>
                  <a:srgbClr val="000000"/>
                </a:solidFill>
                <a:latin typeface="Microsoft Sans Serif"/>
                <a:cs typeface="Microsoft Sans Serif"/>
              </a:rPr>
              <a:t>of</a:t>
            </a:r>
            <a:r>
              <a:rPr sz="2200" b="0" spc="14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b="0" spc="-95" dirty="0">
                <a:solidFill>
                  <a:srgbClr val="000000"/>
                </a:solidFill>
                <a:latin typeface="Microsoft Sans Serif"/>
                <a:cs typeface="Microsoft Sans Serif"/>
              </a:rPr>
              <a:t>rshift</a:t>
            </a:r>
            <a:r>
              <a:rPr sz="2200" b="0" spc="6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b="0" spc="-50" dirty="0">
                <a:solidFill>
                  <a:srgbClr val="000000"/>
                </a:solidFill>
                <a:latin typeface="Microsoft Sans Serif"/>
                <a:cs typeface="Microsoft Sans Serif"/>
              </a:rPr>
              <a:t>variable</a:t>
            </a:r>
            <a:endParaRPr sz="22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96132" y="3021355"/>
            <a:ext cx="4695190" cy="19583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5100"/>
              </a:lnSpc>
              <a:spcBef>
                <a:spcPts val="100"/>
              </a:spcBef>
            </a:pPr>
            <a:r>
              <a:rPr sz="2200" spc="-120" dirty="0">
                <a:latin typeface="Microsoft Sans Serif"/>
                <a:cs typeface="Microsoft Sans Serif"/>
              </a:rPr>
              <a:t>srl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55" dirty="0">
                <a:latin typeface="Microsoft Sans Serif"/>
                <a:cs typeface="Microsoft Sans Serif"/>
              </a:rPr>
              <a:t>$t2,$v0,2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240" dirty="0">
                <a:latin typeface="Microsoft Sans Serif"/>
                <a:cs typeface="Microsoft Sans Serif"/>
              </a:rPr>
              <a:t>#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shift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right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75" dirty="0">
                <a:latin typeface="Microsoft Sans Serif"/>
                <a:cs typeface="Microsoft Sans Serif"/>
              </a:rPr>
              <a:t>logical</a:t>
            </a:r>
            <a:r>
              <a:rPr sz="2200" spc="55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by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15" dirty="0">
                <a:latin typeface="Microsoft Sans Serif"/>
                <a:cs typeface="Microsoft Sans Serif"/>
              </a:rPr>
              <a:t>2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bits </a:t>
            </a:r>
            <a:r>
              <a:rPr sz="2200" spc="-570" dirty="0">
                <a:latin typeface="Microsoft Sans Serif"/>
                <a:cs typeface="Microsoft Sans Serif"/>
              </a:rPr>
              <a:t> </a:t>
            </a:r>
            <a:r>
              <a:rPr sz="2200" spc="-20" dirty="0">
                <a:latin typeface="Microsoft Sans Serif"/>
                <a:cs typeface="Microsoft Sans Serif"/>
              </a:rPr>
              <a:t>la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75" dirty="0">
                <a:latin typeface="Microsoft Sans Serif"/>
                <a:cs typeface="Microsoft Sans Serif"/>
              </a:rPr>
              <a:t>$a0,rshift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240" dirty="0">
                <a:latin typeface="Microsoft Sans Serif"/>
                <a:cs typeface="Microsoft Sans Serif"/>
              </a:rPr>
              <a:t>#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print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25" dirty="0">
                <a:latin typeface="Microsoft Sans Serif"/>
                <a:cs typeface="Microsoft Sans Serif"/>
              </a:rPr>
              <a:t>value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of</a:t>
            </a:r>
            <a:r>
              <a:rPr sz="2200" spc="100" dirty="0">
                <a:latin typeface="Microsoft Sans Serif"/>
                <a:cs typeface="Microsoft Sans Serif"/>
              </a:rPr>
              <a:t> </a:t>
            </a:r>
            <a:r>
              <a:rPr sz="2200" spc="-95" dirty="0">
                <a:latin typeface="Microsoft Sans Serif"/>
                <a:cs typeface="Microsoft Sans Serif"/>
              </a:rPr>
              <a:t>rshift</a:t>
            </a:r>
            <a:endParaRPr sz="2200">
              <a:latin typeface="Microsoft Sans Serif"/>
              <a:cs typeface="Microsoft Sans Serif"/>
            </a:endParaRPr>
          </a:p>
          <a:p>
            <a:pPr marL="12700" marR="3828415">
              <a:lnSpc>
                <a:spcPct val="143200"/>
              </a:lnSpc>
            </a:pPr>
            <a:r>
              <a:rPr sz="2200" spc="-25" dirty="0">
                <a:latin typeface="Microsoft Sans Serif"/>
                <a:cs typeface="Microsoft Sans Serif"/>
              </a:rPr>
              <a:t>li</a:t>
            </a:r>
            <a:r>
              <a:rPr sz="2200" spc="-45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$v0,4 </a:t>
            </a:r>
            <a:r>
              <a:rPr sz="2200" spc="-570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syscall</a:t>
            </a:r>
            <a:endParaRPr sz="2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2000" y="758951"/>
            <a:ext cx="8597265" cy="1805939"/>
            <a:chOff x="762000" y="758951"/>
            <a:chExt cx="8597265" cy="1805939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000" y="758951"/>
              <a:ext cx="8596884" cy="12573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2000" y="1307591"/>
              <a:ext cx="2807207" cy="125730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03172" y="339597"/>
            <a:ext cx="7726680" cy="1814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735"/>
              </a:lnSpc>
              <a:spcBef>
                <a:spcPts val="100"/>
              </a:spcBef>
            </a:pPr>
            <a:r>
              <a:rPr spc="-695" dirty="0"/>
              <a:t>E</a:t>
            </a:r>
            <a:r>
              <a:rPr spc="-505" dirty="0"/>
              <a:t>XA</a:t>
            </a:r>
            <a:r>
              <a:rPr spc="-360" dirty="0"/>
              <a:t>M</a:t>
            </a:r>
            <a:r>
              <a:rPr spc="-540" dirty="0"/>
              <a:t>P</a:t>
            </a:r>
            <a:r>
              <a:rPr spc="-755" dirty="0"/>
              <a:t>L</a:t>
            </a:r>
            <a:r>
              <a:rPr spc="-780" dirty="0"/>
              <a:t>E</a:t>
            </a:r>
            <a:r>
              <a:rPr spc="-150" dirty="0"/>
              <a:t> </a:t>
            </a:r>
            <a:r>
              <a:rPr spc="-540" dirty="0"/>
              <a:t>P</a:t>
            </a:r>
            <a:r>
              <a:rPr spc="-620" dirty="0"/>
              <a:t>R</a:t>
            </a:r>
            <a:r>
              <a:rPr spc="-735" dirty="0"/>
              <a:t>O</a:t>
            </a:r>
            <a:r>
              <a:rPr spc="-595" dirty="0"/>
              <a:t>G</a:t>
            </a:r>
            <a:r>
              <a:rPr spc="-550" dirty="0"/>
              <a:t>R</a:t>
            </a:r>
            <a:r>
              <a:rPr spc="-505" dirty="0"/>
              <a:t>A</a:t>
            </a:r>
            <a:r>
              <a:rPr spc="-450" dirty="0"/>
              <a:t>M</a:t>
            </a:r>
            <a:r>
              <a:rPr spc="-135" dirty="0"/>
              <a:t> </a:t>
            </a:r>
            <a:r>
              <a:rPr spc="-484" dirty="0"/>
              <a:t>S</a:t>
            </a:r>
            <a:r>
              <a:rPr spc="-795" dirty="0"/>
              <a:t>T</a:t>
            </a:r>
            <a:r>
              <a:rPr spc="-695" dirty="0"/>
              <a:t>E</a:t>
            </a:r>
            <a:r>
              <a:rPr spc="-625" dirty="0"/>
              <a:t>P</a:t>
            </a:r>
            <a:r>
              <a:rPr spc="-160" dirty="0"/>
              <a:t> </a:t>
            </a:r>
            <a:r>
              <a:rPr spc="-434" dirty="0"/>
              <a:t>B</a:t>
            </a:r>
            <a:r>
              <a:rPr spc="-650" dirty="0"/>
              <a:t>Y</a:t>
            </a:r>
            <a:r>
              <a:rPr spc="-175" dirty="0"/>
              <a:t> </a:t>
            </a:r>
            <a:r>
              <a:rPr spc="-484" dirty="0"/>
              <a:t>S</a:t>
            </a:r>
            <a:r>
              <a:rPr spc="-795" dirty="0"/>
              <a:t>T</a:t>
            </a:r>
            <a:r>
              <a:rPr spc="-695" dirty="0"/>
              <a:t>E</a:t>
            </a:r>
            <a:r>
              <a:rPr spc="-625" dirty="0"/>
              <a:t>P</a:t>
            </a:r>
          </a:p>
          <a:p>
            <a:pPr marL="12700" marR="5080">
              <a:lnSpc>
                <a:spcPct val="75800"/>
              </a:lnSpc>
              <a:spcBef>
                <a:spcPts val="715"/>
              </a:spcBef>
            </a:pPr>
            <a:r>
              <a:rPr sz="4750" b="0" i="1" spc="-969" dirty="0">
                <a:latin typeface="Trebuchet MS"/>
                <a:cs typeface="Trebuchet MS"/>
              </a:rPr>
              <a:t>TRANSLATION</a:t>
            </a:r>
            <a:r>
              <a:rPr sz="4750" b="0" i="1" spc="-850" dirty="0">
                <a:latin typeface="Trebuchet MS"/>
                <a:cs typeface="Trebuchet MS"/>
              </a:rPr>
              <a:t> </a:t>
            </a:r>
            <a:r>
              <a:rPr sz="4750" b="0" i="1" spc="-1045" dirty="0">
                <a:latin typeface="Trebuchet MS"/>
                <a:cs typeface="Trebuchet MS"/>
              </a:rPr>
              <a:t>OF</a:t>
            </a:r>
            <a:r>
              <a:rPr sz="4750" b="0" i="1" spc="-795" dirty="0">
                <a:latin typeface="Trebuchet MS"/>
                <a:cs typeface="Trebuchet MS"/>
              </a:rPr>
              <a:t> </a:t>
            </a:r>
            <a:r>
              <a:rPr sz="4750" b="0" i="1" spc="-1050" dirty="0">
                <a:latin typeface="Trebuchet MS"/>
                <a:cs typeface="Trebuchet MS"/>
              </a:rPr>
              <a:t>AN</a:t>
            </a:r>
            <a:r>
              <a:rPr sz="4750" b="0" i="1" spc="-790" dirty="0">
                <a:latin typeface="Trebuchet MS"/>
                <a:cs typeface="Trebuchet MS"/>
              </a:rPr>
              <a:t> </a:t>
            </a:r>
            <a:r>
              <a:rPr sz="4750" b="0" i="1" spc="-625" dirty="0">
                <a:latin typeface="Trebuchet MS"/>
                <a:cs typeface="Trebuchet MS"/>
              </a:rPr>
              <a:t>IF</a:t>
            </a:r>
            <a:r>
              <a:rPr sz="4750" b="0" i="1" spc="-425" dirty="0">
                <a:latin typeface="Trebuchet MS"/>
                <a:cs typeface="Trebuchet MS"/>
              </a:rPr>
              <a:t> </a:t>
            </a:r>
            <a:r>
              <a:rPr sz="4750" b="0" i="1" spc="-1135" dirty="0">
                <a:latin typeface="Trebuchet MS"/>
                <a:cs typeface="Trebuchet MS"/>
              </a:rPr>
              <a:t>THEN</a:t>
            </a:r>
            <a:r>
              <a:rPr sz="4750" b="0" i="1" spc="-1005" dirty="0">
                <a:latin typeface="Trebuchet MS"/>
                <a:cs typeface="Trebuchet MS"/>
              </a:rPr>
              <a:t> </a:t>
            </a:r>
            <a:r>
              <a:rPr sz="4750" b="0" i="1" spc="-930" dirty="0">
                <a:latin typeface="Trebuchet MS"/>
                <a:cs typeface="Trebuchet MS"/>
              </a:rPr>
              <a:t>ELSE</a:t>
            </a:r>
            <a:r>
              <a:rPr sz="4750" b="0" i="1" spc="-910" dirty="0">
                <a:latin typeface="Trebuchet MS"/>
                <a:cs typeface="Trebuchet MS"/>
              </a:rPr>
              <a:t> </a:t>
            </a:r>
            <a:r>
              <a:rPr sz="4750" b="0" i="1" spc="-1075" dirty="0">
                <a:latin typeface="Trebuchet MS"/>
                <a:cs typeface="Trebuchet MS"/>
              </a:rPr>
              <a:t>CONTROL </a:t>
            </a:r>
            <a:r>
              <a:rPr sz="4750" b="0" i="1" spc="-1420" dirty="0">
                <a:latin typeface="Trebuchet MS"/>
                <a:cs typeface="Trebuchet MS"/>
              </a:rPr>
              <a:t> </a:t>
            </a:r>
            <a:r>
              <a:rPr sz="4750" b="0" i="1" spc="-1080" dirty="0">
                <a:latin typeface="Trebuchet MS"/>
                <a:cs typeface="Trebuchet MS"/>
              </a:rPr>
              <a:t>STRUCTURE</a:t>
            </a:r>
            <a:endParaRPr sz="475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2627" y="2305304"/>
            <a:ext cx="10172700" cy="327469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390"/>
              </a:spcBef>
            </a:pPr>
            <a:r>
              <a:rPr sz="2200" b="1" spc="-235" dirty="0">
                <a:latin typeface="Arial"/>
                <a:cs typeface="Arial"/>
              </a:rPr>
              <a:t>Step</a:t>
            </a:r>
            <a:r>
              <a:rPr sz="2200" b="1" spc="-30" dirty="0">
                <a:latin typeface="Arial"/>
                <a:cs typeface="Arial"/>
              </a:rPr>
              <a:t> </a:t>
            </a:r>
            <a:r>
              <a:rPr sz="2200" b="1" spc="-114" dirty="0">
                <a:latin typeface="Arial"/>
                <a:cs typeface="Arial"/>
              </a:rPr>
              <a:t>6:</a:t>
            </a:r>
            <a:r>
              <a:rPr sz="2200" b="1" spc="-25" dirty="0">
                <a:latin typeface="Arial"/>
                <a:cs typeface="Arial"/>
              </a:rPr>
              <a:t> </a:t>
            </a:r>
            <a:r>
              <a:rPr sz="2200" spc="-204" dirty="0">
                <a:latin typeface="Microsoft Sans Serif"/>
                <a:cs typeface="Microsoft Sans Serif"/>
              </a:rPr>
              <a:t>move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25" dirty="0">
                <a:latin typeface="Microsoft Sans Serif"/>
                <a:cs typeface="Microsoft Sans Serif"/>
              </a:rPr>
              <a:t>value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of</a:t>
            </a:r>
            <a:r>
              <a:rPr sz="2200" spc="105" dirty="0">
                <a:latin typeface="Microsoft Sans Serif"/>
                <a:cs typeface="Microsoft Sans Serif"/>
              </a:rPr>
              <a:t> </a:t>
            </a:r>
            <a:r>
              <a:rPr sz="2200" spc="-15" dirty="0">
                <a:latin typeface="Microsoft Sans Serif"/>
                <a:cs typeface="Microsoft Sans Serif"/>
              </a:rPr>
              <a:t>t2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75" dirty="0">
                <a:latin typeface="Microsoft Sans Serif"/>
                <a:cs typeface="Microsoft Sans Serif"/>
              </a:rPr>
              <a:t>to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5" dirty="0">
                <a:latin typeface="Microsoft Sans Serif"/>
                <a:cs typeface="Microsoft Sans Serif"/>
              </a:rPr>
              <a:t>a0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00" dirty="0">
                <a:latin typeface="Microsoft Sans Serif"/>
                <a:cs typeface="Microsoft Sans Serif"/>
              </a:rPr>
              <a:t>and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print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25" dirty="0">
                <a:latin typeface="Microsoft Sans Serif"/>
                <a:cs typeface="Microsoft Sans Serif"/>
              </a:rPr>
              <a:t>value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after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right</a:t>
            </a:r>
            <a:r>
              <a:rPr sz="2200" spc="55" dirty="0">
                <a:latin typeface="Microsoft Sans Serif"/>
                <a:cs typeface="Microsoft Sans Serif"/>
              </a:rPr>
              <a:t> </a:t>
            </a:r>
            <a:r>
              <a:rPr sz="2200" spc="-114" dirty="0">
                <a:latin typeface="Microsoft Sans Serif"/>
                <a:cs typeface="Microsoft Sans Serif"/>
              </a:rPr>
              <a:t>shift.</a:t>
            </a:r>
            <a:r>
              <a:rPr sz="2200" spc="55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And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70" dirty="0">
                <a:latin typeface="Microsoft Sans Serif"/>
                <a:cs typeface="Microsoft Sans Serif"/>
              </a:rPr>
              <a:t>jump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75" dirty="0">
                <a:latin typeface="Microsoft Sans Serif"/>
                <a:cs typeface="Microsoft Sans Serif"/>
              </a:rPr>
              <a:t>to</a:t>
            </a:r>
            <a:r>
              <a:rPr sz="2200" spc="65" dirty="0">
                <a:latin typeface="Microsoft Sans Serif"/>
                <a:cs typeface="Microsoft Sans Serif"/>
              </a:rPr>
              <a:t> </a:t>
            </a:r>
            <a:r>
              <a:rPr sz="2200" b="1" spc="-180" dirty="0">
                <a:latin typeface="Arial"/>
                <a:cs typeface="Arial"/>
              </a:rPr>
              <a:t>end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spc="-20" dirty="0">
                <a:latin typeface="Microsoft Sans Serif"/>
                <a:cs typeface="Microsoft Sans Serif"/>
              </a:rPr>
              <a:t>for </a:t>
            </a:r>
            <a:r>
              <a:rPr sz="2200" spc="-565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termination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of</a:t>
            </a:r>
            <a:r>
              <a:rPr sz="2200" spc="100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program</a:t>
            </a:r>
            <a:endParaRPr sz="2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2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900">
              <a:latin typeface="Microsoft Sans Serif"/>
              <a:cs typeface="Microsoft Sans Serif"/>
            </a:endParaRPr>
          </a:p>
          <a:p>
            <a:pPr marL="2755900">
              <a:lnSpc>
                <a:spcPct val="100000"/>
              </a:lnSpc>
            </a:pPr>
            <a:r>
              <a:rPr sz="2200" spc="-235" dirty="0">
                <a:latin typeface="Microsoft Sans Serif"/>
                <a:cs typeface="Microsoft Sans Serif"/>
              </a:rPr>
              <a:t>mo</a:t>
            </a:r>
            <a:r>
              <a:rPr sz="2200" spc="-215" dirty="0">
                <a:latin typeface="Microsoft Sans Serif"/>
                <a:cs typeface="Microsoft Sans Serif"/>
              </a:rPr>
              <a:t>v</a:t>
            </a:r>
            <a:r>
              <a:rPr sz="2200" spc="-130" dirty="0">
                <a:latin typeface="Microsoft Sans Serif"/>
                <a:cs typeface="Microsoft Sans Serif"/>
              </a:rPr>
              <a:t>e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30" dirty="0">
                <a:latin typeface="Microsoft Sans Serif"/>
                <a:cs typeface="Microsoft Sans Serif"/>
              </a:rPr>
              <a:t>$a0,$t2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b="1" i="1" spc="240" dirty="0">
                <a:latin typeface="Arial"/>
                <a:cs typeface="Arial"/>
              </a:rPr>
              <a:t>#</a:t>
            </a:r>
            <a:r>
              <a:rPr sz="2200" b="1" i="1" spc="-20" dirty="0">
                <a:latin typeface="Arial"/>
                <a:cs typeface="Arial"/>
              </a:rPr>
              <a:t> </a:t>
            </a:r>
            <a:r>
              <a:rPr sz="2200" b="1" i="1" spc="-229" dirty="0">
                <a:latin typeface="Arial"/>
                <a:cs typeface="Arial"/>
              </a:rPr>
              <a:t>print</a:t>
            </a:r>
            <a:r>
              <a:rPr sz="2200" b="1" i="1" spc="-30" dirty="0">
                <a:latin typeface="Arial"/>
                <a:cs typeface="Arial"/>
              </a:rPr>
              <a:t> </a:t>
            </a:r>
            <a:r>
              <a:rPr sz="2200" b="1" i="1" spc="-215" dirty="0">
                <a:latin typeface="Arial"/>
                <a:cs typeface="Arial"/>
              </a:rPr>
              <a:t>v</a:t>
            </a:r>
            <a:r>
              <a:rPr sz="2200" b="1" i="1" spc="-200" dirty="0">
                <a:latin typeface="Arial"/>
                <a:cs typeface="Arial"/>
              </a:rPr>
              <a:t>alue</a:t>
            </a:r>
            <a:r>
              <a:rPr sz="2200" b="1" i="1" spc="-30" dirty="0">
                <a:latin typeface="Arial"/>
                <a:cs typeface="Arial"/>
              </a:rPr>
              <a:t> </a:t>
            </a:r>
            <a:r>
              <a:rPr sz="2200" b="1" i="1" spc="-170" dirty="0">
                <a:latin typeface="Arial"/>
                <a:cs typeface="Arial"/>
              </a:rPr>
              <a:t>a</a:t>
            </a:r>
            <a:r>
              <a:rPr sz="2200" b="1" i="1" spc="-155" dirty="0">
                <a:latin typeface="Arial"/>
                <a:cs typeface="Arial"/>
              </a:rPr>
              <a:t>fter</a:t>
            </a:r>
            <a:r>
              <a:rPr sz="2200" b="1" i="1" spc="-35" dirty="0">
                <a:latin typeface="Arial"/>
                <a:cs typeface="Arial"/>
              </a:rPr>
              <a:t> </a:t>
            </a:r>
            <a:r>
              <a:rPr sz="2200" b="1" i="1" spc="-229" dirty="0">
                <a:latin typeface="Arial"/>
                <a:cs typeface="Arial"/>
              </a:rPr>
              <a:t>right</a:t>
            </a:r>
            <a:r>
              <a:rPr sz="2200" b="1" i="1" spc="-15" dirty="0">
                <a:latin typeface="Arial"/>
                <a:cs typeface="Arial"/>
              </a:rPr>
              <a:t> </a:t>
            </a:r>
            <a:r>
              <a:rPr sz="2200" b="1" i="1" spc="-280" dirty="0">
                <a:latin typeface="Arial"/>
                <a:cs typeface="Arial"/>
              </a:rPr>
              <a:t>shift</a:t>
            </a:r>
            <a:endParaRPr sz="2200">
              <a:latin typeface="Arial"/>
              <a:cs typeface="Arial"/>
            </a:endParaRPr>
          </a:p>
          <a:p>
            <a:pPr marL="2755900">
              <a:lnSpc>
                <a:spcPct val="100000"/>
              </a:lnSpc>
              <a:spcBef>
                <a:spcPts val="1190"/>
              </a:spcBef>
            </a:pPr>
            <a:r>
              <a:rPr sz="2200" spc="-25" dirty="0">
                <a:latin typeface="Microsoft Sans Serif"/>
                <a:cs typeface="Microsoft Sans Serif"/>
              </a:rPr>
              <a:t>li</a:t>
            </a:r>
            <a:r>
              <a:rPr sz="2200" spc="-5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$v0,1</a:t>
            </a:r>
            <a:endParaRPr sz="2200">
              <a:latin typeface="Microsoft Sans Serif"/>
              <a:cs typeface="Microsoft Sans Serif"/>
            </a:endParaRPr>
          </a:p>
          <a:p>
            <a:pPr marL="2755900">
              <a:lnSpc>
                <a:spcPct val="100000"/>
              </a:lnSpc>
              <a:spcBef>
                <a:spcPts val="1140"/>
              </a:spcBef>
            </a:pPr>
            <a:r>
              <a:rPr sz="2200" spc="-150" dirty="0">
                <a:latin typeface="Microsoft Sans Serif"/>
                <a:cs typeface="Microsoft Sans Serif"/>
              </a:rPr>
              <a:t>syscall</a:t>
            </a:r>
            <a:endParaRPr sz="2200">
              <a:latin typeface="Microsoft Sans Serif"/>
              <a:cs typeface="Microsoft Sans Serif"/>
            </a:endParaRPr>
          </a:p>
          <a:p>
            <a:pPr marL="2755900">
              <a:lnSpc>
                <a:spcPct val="100000"/>
              </a:lnSpc>
              <a:spcBef>
                <a:spcPts val="1635"/>
              </a:spcBef>
            </a:pPr>
            <a:r>
              <a:rPr sz="2200" spc="-15" dirty="0">
                <a:latin typeface="Microsoft Sans Serif"/>
                <a:cs typeface="Microsoft Sans Serif"/>
              </a:rPr>
              <a:t>b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end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b="1" i="1" spc="240" dirty="0">
                <a:latin typeface="Arial"/>
                <a:cs typeface="Arial"/>
              </a:rPr>
              <a:t>#</a:t>
            </a:r>
            <a:r>
              <a:rPr sz="2200" b="1" i="1" spc="-15" dirty="0">
                <a:latin typeface="Arial"/>
                <a:cs typeface="Arial"/>
              </a:rPr>
              <a:t> </a:t>
            </a:r>
            <a:r>
              <a:rPr sz="2200" b="1" i="1" spc="-290" dirty="0">
                <a:latin typeface="Arial"/>
                <a:cs typeface="Arial"/>
              </a:rPr>
              <a:t>branch</a:t>
            </a:r>
            <a:r>
              <a:rPr sz="2200" b="1" i="1" spc="-20" dirty="0">
                <a:latin typeface="Arial"/>
                <a:cs typeface="Arial"/>
              </a:rPr>
              <a:t> </a:t>
            </a:r>
            <a:r>
              <a:rPr sz="2200" b="1" i="1" spc="-215" dirty="0">
                <a:latin typeface="Arial"/>
                <a:cs typeface="Arial"/>
              </a:rPr>
              <a:t>to</a:t>
            </a:r>
            <a:r>
              <a:rPr sz="2200" b="1" i="1" spc="-20" dirty="0">
                <a:latin typeface="Arial"/>
                <a:cs typeface="Arial"/>
              </a:rPr>
              <a:t> </a:t>
            </a:r>
            <a:r>
              <a:rPr sz="2200" b="1" i="1" spc="-250" dirty="0">
                <a:latin typeface="Arial"/>
                <a:cs typeface="Arial"/>
              </a:rPr>
              <a:t>statement</a:t>
            </a:r>
            <a:r>
              <a:rPr sz="2200" b="1" i="1" spc="-35" dirty="0">
                <a:latin typeface="Arial"/>
                <a:cs typeface="Arial"/>
              </a:rPr>
              <a:t> </a:t>
            </a:r>
            <a:r>
              <a:rPr sz="2200" b="1" i="1" spc="-120" dirty="0">
                <a:latin typeface="Arial"/>
                <a:cs typeface="Arial"/>
              </a:rPr>
              <a:t>at</a:t>
            </a:r>
            <a:r>
              <a:rPr sz="2200" b="1" i="1" spc="-30" dirty="0">
                <a:latin typeface="Arial"/>
                <a:cs typeface="Arial"/>
              </a:rPr>
              <a:t> </a:t>
            </a:r>
            <a:r>
              <a:rPr sz="2200" b="1" i="1" spc="-295" dirty="0">
                <a:latin typeface="Arial"/>
                <a:cs typeface="Arial"/>
              </a:rPr>
              <a:t>end</a:t>
            </a:r>
            <a:r>
              <a:rPr sz="2200" b="1" i="1" spc="-25" dirty="0">
                <a:latin typeface="Arial"/>
                <a:cs typeface="Arial"/>
              </a:rPr>
              <a:t> </a:t>
            </a:r>
            <a:r>
              <a:rPr sz="2200" b="1" i="1" spc="-260" dirty="0">
                <a:latin typeface="Arial"/>
                <a:cs typeface="Arial"/>
              </a:rPr>
              <a:t>unconditionally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2000" y="758951"/>
            <a:ext cx="8597265" cy="1805939"/>
            <a:chOff x="762000" y="758951"/>
            <a:chExt cx="8597265" cy="1805939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000" y="758951"/>
              <a:ext cx="8596884" cy="12573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2000" y="1307591"/>
              <a:ext cx="2807207" cy="125730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735"/>
              </a:lnSpc>
              <a:spcBef>
                <a:spcPts val="100"/>
              </a:spcBef>
            </a:pPr>
            <a:r>
              <a:rPr spc="-695" dirty="0"/>
              <a:t>E</a:t>
            </a:r>
            <a:r>
              <a:rPr spc="-505" dirty="0"/>
              <a:t>XA</a:t>
            </a:r>
            <a:r>
              <a:rPr spc="-360" dirty="0"/>
              <a:t>M</a:t>
            </a:r>
            <a:r>
              <a:rPr spc="-540" dirty="0"/>
              <a:t>P</a:t>
            </a:r>
            <a:r>
              <a:rPr spc="-755" dirty="0"/>
              <a:t>L</a:t>
            </a:r>
            <a:r>
              <a:rPr spc="-780" dirty="0"/>
              <a:t>E</a:t>
            </a:r>
            <a:r>
              <a:rPr spc="-150" dirty="0"/>
              <a:t> </a:t>
            </a:r>
            <a:r>
              <a:rPr spc="-540" dirty="0"/>
              <a:t>P</a:t>
            </a:r>
            <a:r>
              <a:rPr spc="-620" dirty="0"/>
              <a:t>R</a:t>
            </a:r>
            <a:r>
              <a:rPr spc="-735" dirty="0"/>
              <a:t>O</a:t>
            </a:r>
            <a:r>
              <a:rPr spc="-595" dirty="0"/>
              <a:t>G</a:t>
            </a:r>
            <a:r>
              <a:rPr spc="-550" dirty="0"/>
              <a:t>R</a:t>
            </a:r>
            <a:r>
              <a:rPr spc="-505" dirty="0"/>
              <a:t>A</a:t>
            </a:r>
            <a:r>
              <a:rPr spc="-450" dirty="0"/>
              <a:t>M</a:t>
            </a:r>
            <a:r>
              <a:rPr spc="-135" dirty="0"/>
              <a:t> </a:t>
            </a:r>
            <a:r>
              <a:rPr spc="-484" dirty="0"/>
              <a:t>S</a:t>
            </a:r>
            <a:r>
              <a:rPr spc="-795" dirty="0"/>
              <a:t>T</a:t>
            </a:r>
            <a:r>
              <a:rPr spc="-695" dirty="0"/>
              <a:t>E</a:t>
            </a:r>
            <a:r>
              <a:rPr spc="-625" dirty="0"/>
              <a:t>P</a:t>
            </a:r>
            <a:r>
              <a:rPr spc="-160" dirty="0"/>
              <a:t> </a:t>
            </a:r>
            <a:r>
              <a:rPr spc="-434" dirty="0"/>
              <a:t>B</a:t>
            </a:r>
            <a:r>
              <a:rPr spc="-650" dirty="0"/>
              <a:t>Y</a:t>
            </a:r>
            <a:r>
              <a:rPr spc="-175" dirty="0"/>
              <a:t> </a:t>
            </a:r>
            <a:r>
              <a:rPr spc="-484" dirty="0"/>
              <a:t>S</a:t>
            </a:r>
            <a:r>
              <a:rPr spc="-795" dirty="0"/>
              <a:t>T</a:t>
            </a:r>
            <a:r>
              <a:rPr spc="-695" dirty="0"/>
              <a:t>E</a:t>
            </a:r>
            <a:r>
              <a:rPr spc="-625" dirty="0"/>
              <a:t>P</a:t>
            </a:r>
          </a:p>
          <a:p>
            <a:pPr marL="12700" marR="5080">
              <a:lnSpc>
                <a:spcPct val="75800"/>
              </a:lnSpc>
              <a:spcBef>
                <a:spcPts val="715"/>
              </a:spcBef>
            </a:pPr>
            <a:r>
              <a:rPr sz="4750" b="0" i="1" spc="-969" dirty="0">
                <a:latin typeface="Trebuchet MS"/>
                <a:cs typeface="Trebuchet MS"/>
              </a:rPr>
              <a:t>TRANSLATION</a:t>
            </a:r>
            <a:r>
              <a:rPr sz="4750" b="0" i="1" spc="-850" dirty="0">
                <a:latin typeface="Trebuchet MS"/>
                <a:cs typeface="Trebuchet MS"/>
              </a:rPr>
              <a:t> </a:t>
            </a:r>
            <a:r>
              <a:rPr sz="4750" b="0" i="1" spc="-1045" dirty="0">
                <a:latin typeface="Trebuchet MS"/>
                <a:cs typeface="Trebuchet MS"/>
              </a:rPr>
              <a:t>OF</a:t>
            </a:r>
            <a:r>
              <a:rPr sz="4750" b="0" i="1" spc="-795" dirty="0">
                <a:latin typeface="Trebuchet MS"/>
                <a:cs typeface="Trebuchet MS"/>
              </a:rPr>
              <a:t> </a:t>
            </a:r>
            <a:r>
              <a:rPr sz="4750" b="0" i="1" spc="-1050" dirty="0">
                <a:latin typeface="Trebuchet MS"/>
                <a:cs typeface="Trebuchet MS"/>
              </a:rPr>
              <a:t>AN</a:t>
            </a:r>
            <a:r>
              <a:rPr sz="4750" b="0" i="1" spc="-790" dirty="0">
                <a:latin typeface="Trebuchet MS"/>
                <a:cs typeface="Trebuchet MS"/>
              </a:rPr>
              <a:t> </a:t>
            </a:r>
            <a:r>
              <a:rPr sz="4750" b="0" i="1" spc="-625" dirty="0">
                <a:latin typeface="Trebuchet MS"/>
                <a:cs typeface="Trebuchet MS"/>
              </a:rPr>
              <a:t>IF</a:t>
            </a:r>
            <a:r>
              <a:rPr sz="4750" b="0" i="1" spc="-425" dirty="0">
                <a:latin typeface="Trebuchet MS"/>
                <a:cs typeface="Trebuchet MS"/>
              </a:rPr>
              <a:t> </a:t>
            </a:r>
            <a:r>
              <a:rPr sz="4750" b="0" i="1" spc="-1135" dirty="0">
                <a:latin typeface="Trebuchet MS"/>
                <a:cs typeface="Trebuchet MS"/>
              </a:rPr>
              <a:t>THEN</a:t>
            </a:r>
            <a:r>
              <a:rPr sz="4750" b="0" i="1" spc="-1005" dirty="0">
                <a:latin typeface="Trebuchet MS"/>
                <a:cs typeface="Trebuchet MS"/>
              </a:rPr>
              <a:t> </a:t>
            </a:r>
            <a:r>
              <a:rPr sz="4750" b="0" i="1" spc="-930" dirty="0">
                <a:latin typeface="Trebuchet MS"/>
                <a:cs typeface="Trebuchet MS"/>
              </a:rPr>
              <a:t>ELSE</a:t>
            </a:r>
            <a:r>
              <a:rPr sz="4750" b="0" i="1" spc="-910" dirty="0">
                <a:latin typeface="Trebuchet MS"/>
                <a:cs typeface="Trebuchet MS"/>
              </a:rPr>
              <a:t> </a:t>
            </a:r>
            <a:r>
              <a:rPr sz="4750" b="0" i="1" spc="-1075" dirty="0">
                <a:latin typeface="Trebuchet MS"/>
                <a:cs typeface="Trebuchet MS"/>
              </a:rPr>
              <a:t>CONTROL </a:t>
            </a:r>
            <a:r>
              <a:rPr sz="4750" b="0" i="1" spc="-1420" dirty="0">
                <a:latin typeface="Trebuchet MS"/>
                <a:cs typeface="Trebuchet MS"/>
              </a:rPr>
              <a:t> </a:t>
            </a:r>
            <a:r>
              <a:rPr sz="4750" b="0" i="1" spc="-1080" dirty="0">
                <a:latin typeface="Trebuchet MS"/>
                <a:cs typeface="Trebuchet MS"/>
              </a:rPr>
              <a:t>STRUCTURE</a:t>
            </a:r>
            <a:endParaRPr sz="475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390"/>
              </a:spcBef>
            </a:pPr>
            <a:r>
              <a:rPr b="1" spc="-235" dirty="0">
                <a:latin typeface="Arial"/>
                <a:cs typeface="Arial"/>
              </a:rPr>
              <a:t>Step</a:t>
            </a:r>
            <a:r>
              <a:rPr b="1" spc="-30" dirty="0">
                <a:latin typeface="Arial"/>
                <a:cs typeface="Arial"/>
              </a:rPr>
              <a:t> </a:t>
            </a:r>
            <a:r>
              <a:rPr b="1" spc="-114" dirty="0">
                <a:latin typeface="Arial"/>
                <a:cs typeface="Arial"/>
              </a:rPr>
              <a:t>7:</a:t>
            </a:r>
            <a:r>
              <a:rPr b="1" spc="-25" dirty="0">
                <a:latin typeface="Arial"/>
                <a:cs typeface="Arial"/>
              </a:rPr>
              <a:t> </a:t>
            </a:r>
            <a:r>
              <a:rPr spc="-135" dirty="0"/>
              <a:t>the</a:t>
            </a:r>
            <a:r>
              <a:rPr spc="30" dirty="0"/>
              <a:t> </a:t>
            </a:r>
            <a:r>
              <a:rPr spc="-165" dirty="0"/>
              <a:t>else</a:t>
            </a:r>
            <a:r>
              <a:rPr spc="45" dirty="0"/>
              <a:t> </a:t>
            </a:r>
            <a:r>
              <a:rPr spc="-145" dirty="0"/>
              <a:t>statement</a:t>
            </a:r>
            <a:r>
              <a:rPr spc="30" dirty="0"/>
              <a:t> </a:t>
            </a:r>
            <a:r>
              <a:rPr spc="-130" dirty="0"/>
              <a:t>code</a:t>
            </a:r>
            <a:r>
              <a:rPr spc="35" dirty="0"/>
              <a:t> </a:t>
            </a:r>
            <a:r>
              <a:rPr spc="-20" dirty="0"/>
              <a:t>for</a:t>
            </a:r>
            <a:r>
              <a:rPr spc="45" dirty="0"/>
              <a:t> </a:t>
            </a:r>
            <a:r>
              <a:rPr spc="-110" dirty="0"/>
              <a:t>shifting</a:t>
            </a:r>
            <a:r>
              <a:rPr spc="65" dirty="0"/>
              <a:t> </a:t>
            </a:r>
            <a:r>
              <a:rPr spc="-15" dirty="0"/>
              <a:t>left</a:t>
            </a:r>
            <a:r>
              <a:rPr spc="50" dirty="0"/>
              <a:t> </a:t>
            </a:r>
            <a:r>
              <a:rPr spc="-75" dirty="0"/>
              <a:t>logical</a:t>
            </a:r>
            <a:r>
              <a:rPr spc="45" dirty="0"/>
              <a:t> </a:t>
            </a:r>
            <a:r>
              <a:rPr spc="-195" dirty="0"/>
              <a:t>as</a:t>
            </a:r>
            <a:r>
              <a:rPr spc="40" dirty="0"/>
              <a:t> </a:t>
            </a:r>
            <a:r>
              <a:rPr spc="-150" dirty="0"/>
              <a:t>we</a:t>
            </a:r>
            <a:r>
              <a:rPr spc="25" dirty="0"/>
              <a:t> </a:t>
            </a:r>
            <a:r>
              <a:rPr spc="-110" dirty="0"/>
              <a:t>previously</a:t>
            </a:r>
            <a:r>
              <a:rPr spc="55" dirty="0"/>
              <a:t> </a:t>
            </a:r>
            <a:r>
              <a:rPr spc="-15" dirty="0"/>
              <a:t>did</a:t>
            </a:r>
            <a:r>
              <a:rPr spc="40" dirty="0"/>
              <a:t> </a:t>
            </a:r>
            <a:r>
              <a:rPr spc="-20" dirty="0"/>
              <a:t>for</a:t>
            </a:r>
            <a:r>
              <a:rPr spc="45" dirty="0"/>
              <a:t> </a:t>
            </a:r>
            <a:r>
              <a:rPr spc="-135" dirty="0"/>
              <a:t>the</a:t>
            </a:r>
            <a:r>
              <a:rPr spc="30" dirty="0"/>
              <a:t> </a:t>
            </a:r>
            <a:r>
              <a:rPr spc="-70" dirty="0"/>
              <a:t>right</a:t>
            </a:r>
            <a:r>
              <a:rPr spc="40" dirty="0"/>
              <a:t> </a:t>
            </a:r>
            <a:r>
              <a:rPr spc="-110" dirty="0"/>
              <a:t>shift </a:t>
            </a:r>
            <a:r>
              <a:rPr spc="-570" dirty="0"/>
              <a:t> </a:t>
            </a:r>
            <a:r>
              <a:rPr spc="-75" dirty="0"/>
              <a:t>logical</a:t>
            </a:r>
          </a:p>
          <a:p>
            <a:pPr>
              <a:lnSpc>
                <a:spcPct val="100000"/>
              </a:lnSpc>
            </a:pPr>
            <a:endParaRPr sz="2400"/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900"/>
          </a:p>
          <a:p>
            <a:pPr marL="2755900">
              <a:lnSpc>
                <a:spcPct val="100000"/>
              </a:lnSpc>
            </a:pPr>
            <a:r>
              <a:rPr spc="-155" dirty="0"/>
              <a:t>else:</a:t>
            </a:r>
          </a:p>
          <a:p>
            <a:pPr marL="2755900">
              <a:lnSpc>
                <a:spcPct val="100000"/>
              </a:lnSpc>
              <a:spcBef>
                <a:spcPts val="1190"/>
              </a:spcBef>
            </a:pPr>
            <a:r>
              <a:rPr spc="-140" dirty="0"/>
              <a:t>sll</a:t>
            </a:r>
            <a:r>
              <a:rPr spc="45" dirty="0"/>
              <a:t> </a:t>
            </a:r>
            <a:r>
              <a:rPr spc="-55" dirty="0"/>
              <a:t>$t2,$v0,2</a:t>
            </a:r>
            <a:r>
              <a:rPr spc="35" dirty="0"/>
              <a:t> </a:t>
            </a:r>
            <a:r>
              <a:rPr b="1" i="1" spc="240" dirty="0">
                <a:latin typeface="Arial"/>
                <a:cs typeface="Arial"/>
              </a:rPr>
              <a:t>#</a:t>
            </a:r>
            <a:r>
              <a:rPr b="1" i="1" spc="-20" dirty="0">
                <a:latin typeface="Arial"/>
                <a:cs typeface="Arial"/>
              </a:rPr>
              <a:t> </a:t>
            </a:r>
            <a:r>
              <a:rPr b="1" i="1" spc="-280" dirty="0">
                <a:latin typeface="Arial"/>
                <a:cs typeface="Arial"/>
              </a:rPr>
              <a:t>shift</a:t>
            </a:r>
            <a:r>
              <a:rPr b="1" i="1" spc="-15" dirty="0">
                <a:latin typeface="Arial"/>
                <a:cs typeface="Arial"/>
              </a:rPr>
              <a:t> </a:t>
            </a:r>
            <a:r>
              <a:rPr b="1" i="1" spc="-175" dirty="0">
                <a:latin typeface="Arial"/>
                <a:cs typeface="Arial"/>
              </a:rPr>
              <a:t>le</a:t>
            </a:r>
            <a:r>
              <a:rPr b="1" i="1" spc="-135" dirty="0">
                <a:latin typeface="Arial"/>
                <a:cs typeface="Arial"/>
              </a:rPr>
              <a:t>f</a:t>
            </a:r>
            <a:r>
              <a:rPr b="1" i="1" spc="-120" dirty="0">
                <a:latin typeface="Arial"/>
                <a:cs typeface="Arial"/>
              </a:rPr>
              <a:t>t</a:t>
            </a:r>
            <a:r>
              <a:rPr b="1" i="1" spc="-30" dirty="0">
                <a:latin typeface="Arial"/>
                <a:cs typeface="Arial"/>
              </a:rPr>
              <a:t> </a:t>
            </a:r>
            <a:r>
              <a:rPr b="1" i="1" spc="-220" dirty="0">
                <a:latin typeface="Arial"/>
                <a:cs typeface="Arial"/>
              </a:rPr>
              <a:t>logic</a:t>
            </a:r>
            <a:r>
              <a:rPr b="1" i="1" spc="-254" dirty="0">
                <a:latin typeface="Arial"/>
                <a:cs typeface="Arial"/>
              </a:rPr>
              <a:t>a</a:t>
            </a:r>
            <a:r>
              <a:rPr b="1" i="1" spc="-155" dirty="0">
                <a:latin typeface="Arial"/>
                <a:cs typeface="Arial"/>
              </a:rPr>
              <a:t>l</a:t>
            </a:r>
          </a:p>
          <a:p>
            <a:pPr marL="2755900">
              <a:lnSpc>
                <a:spcPct val="100000"/>
              </a:lnSpc>
              <a:spcBef>
                <a:spcPts val="1140"/>
              </a:spcBef>
            </a:pPr>
            <a:r>
              <a:rPr spc="-15" dirty="0"/>
              <a:t>l</a:t>
            </a:r>
            <a:r>
              <a:rPr spc="-25" dirty="0"/>
              <a:t>a</a:t>
            </a:r>
            <a:r>
              <a:rPr spc="35" dirty="0"/>
              <a:t> </a:t>
            </a:r>
            <a:r>
              <a:rPr spc="-75" dirty="0"/>
              <a:t>$a0,lshift</a:t>
            </a:r>
            <a:r>
              <a:rPr spc="60" dirty="0"/>
              <a:t> </a:t>
            </a:r>
            <a:r>
              <a:rPr b="1" i="1" spc="240" dirty="0">
                <a:latin typeface="Arial"/>
                <a:cs typeface="Arial"/>
              </a:rPr>
              <a:t>#</a:t>
            </a:r>
            <a:r>
              <a:rPr b="1" i="1" spc="-20" dirty="0">
                <a:latin typeface="Arial"/>
                <a:cs typeface="Arial"/>
              </a:rPr>
              <a:t> </a:t>
            </a:r>
            <a:r>
              <a:rPr b="1" i="1" spc="-229" dirty="0">
                <a:latin typeface="Arial"/>
                <a:cs typeface="Arial"/>
              </a:rPr>
              <a:t>print</a:t>
            </a:r>
            <a:r>
              <a:rPr b="1" i="1" spc="-30" dirty="0">
                <a:latin typeface="Arial"/>
                <a:cs typeface="Arial"/>
              </a:rPr>
              <a:t> </a:t>
            </a:r>
            <a:r>
              <a:rPr b="1" i="1" spc="-215" dirty="0">
                <a:latin typeface="Arial"/>
                <a:cs typeface="Arial"/>
              </a:rPr>
              <a:t>v</a:t>
            </a:r>
            <a:r>
              <a:rPr b="1" i="1" spc="-200" dirty="0">
                <a:latin typeface="Arial"/>
                <a:cs typeface="Arial"/>
              </a:rPr>
              <a:t>alue</a:t>
            </a:r>
            <a:r>
              <a:rPr b="1" i="1" spc="-30" dirty="0">
                <a:latin typeface="Arial"/>
                <a:cs typeface="Arial"/>
              </a:rPr>
              <a:t> </a:t>
            </a:r>
            <a:r>
              <a:rPr b="1" i="1" spc="-290" dirty="0">
                <a:latin typeface="Arial"/>
                <a:cs typeface="Arial"/>
              </a:rPr>
              <a:t>o</a:t>
            </a:r>
            <a:r>
              <a:rPr b="1" i="1" spc="-165" dirty="0">
                <a:latin typeface="Arial"/>
                <a:cs typeface="Arial"/>
              </a:rPr>
              <a:t>f</a:t>
            </a:r>
            <a:r>
              <a:rPr b="1" i="1" spc="225" dirty="0">
                <a:latin typeface="Arial"/>
                <a:cs typeface="Arial"/>
              </a:rPr>
              <a:t> </a:t>
            </a:r>
            <a:r>
              <a:rPr b="1" i="1" spc="-260" dirty="0">
                <a:latin typeface="Arial"/>
                <a:cs typeface="Arial"/>
              </a:rPr>
              <a:t>lshift</a:t>
            </a:r>
          </a:p>
          <a:p>
            <a:pPr marL="2755900">
              <a:lnSpc>
                <a:spcPct val="100000"/>
              </a:lnSpc>
              <a:spcBef>
                <a:spcPts val="1140"/>
              </a:spcBef>
            </a:pPr>
            <a:r>
              <a:rPr spc="-25" dirty="0"/>
              <a:t>li</a:t>
            </a:r>
            <a:r>
              <a:rPr spc="-10" dirty="0"/>
              <a:t> </a:t>
            </a:r>
            <a:r>
              <a:rPr spc="-65" dirty="0"/>
              <a:t>$v0,4</a:t>
            </a:r>
          </a:p>
          <a:p>
            <a:pPr marL="2755900">
              <a:lnSpc>
                <a:spcPct val="100000"/>
              </a:lnSpc>
              <a:spcBef>
                <a:spcPts val="1130"/>
              </a:spcBef>
            </a:pPr>
            <a:r>
              <a:rPr spc="-150" dirty="0"/>
              <a:t>syscall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2000" y="758951"/>
            <a:ext cx="8597265" cy="1805939"/>
            <a:chOff x="762000" y="758951"/>
            <a:chExt cx="8597265" cy="1805939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000" y="758951"/>
              <a:ext cx="8596884" cy="12573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2000" y="1307591"/>
              <a:ext cx="2807207" cy="125730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52627" y="339597"/>
            <a:ext cx="7977505" cy="2162175"/>
          </a:xfrm>
          <a:prstGeom prst="rect">
            <a:avLst/>
          </a:prstGeom>
        </p:spPr>
        <p:txBody>
          <a:bodyPr vert="horz" wrap="square" lIns="0" tIns="176530" rIns="0" bIns="0" rtlCol="0">
            <a:spAutoFit/>
          </a:bodyPr>
          <a:lstStyle/>
          <a:p>
            <a:pPr marL="262890" marR="5080">
              <a:lnSpc>
                <a:spcPct val="76100"/>
              </a:lnSpc>
              <a:spcBef>
                <a:spcPts val="1390"/>
              </a:spcBef>
            </a:pPr>
            <a:r>
              <a:rPr spc="-695" dirty="0"/>
              <a:t>E</a:t>
            </a:r>
            <a:r>
              <a:rPr spc="-505" dirty="0"/>
              <a:t>XA</a:t>
            </a:r>
            <a:r>
              <a:rPr spc="-360" dirty="0"/>
              <a:t>M</a:t>
            </a:r>
            <a:r>
              <a:rPr spc="-540" dirty="0"/>
              <a:t>P</a:t>
            </a:r>
            <a:r>
              <a:rPr spc="-755" dirty="0"/>
              <a:t>L</a:t>
            </a:r>
            <a:r>
              <a:rPr spc="-780" dirty="0"/>
              <a:t>E</a:t>
            </a:r>
            <a:r>
              <a:rPr spc="-150" dirty="0"/>
              <a:t> </a:t>
            </a:r>
            <a:r>
              <a:rPr spc="-540" dirty="0"/>
              <a:t>P</a:t>
            </a:r>
            <a:r>
              <a:rPr spc="-620" dirty="0"/>
              <a:t>R</a:t>
            </a:r>
            <a:r>
              <a:rPr spc="-735" dirty="0"/>
              <a:t>O</a:t>
            </a:r>
            <a:r>
              <a:rPr spc="-595" dirty="0"/>
              <a:t>G</a:t>
            </a:r>
            <a:r>
              <a:rPr spc="-550" dirty="0"/>
              <a:t>R</a:t>
            </a:r>
            <a:r>
              <a:rPr spc="-505" dirty="0"/>
              <a:t>A</a:t>
            </a:r>
            <a:r>
              <a:rPr spc="-450" dirty="0"/>
              <a:t>M</a:t>
            </a:r>
            <a:r>
              <a:rPr spc="-135" dirty="0"/>
              <a:t> </a:t>
            </a:r>
            <a:r>
              <a:rPr spc="-484" dirty="0"/>
              <a:t>S</a:t>
            </a:r>
            <a:r>
              <a:rPr spc="-795" dirty="0"/>
              <a:t>T</a:t>
            </a:r>
            <a:r>
              <a:rPr spc="-695" dirty="0"/>
              <a:t>E</a:t>
            </a:r>
            <a:r>
              <a:rPr spc="-625" dirty="0"/>
              <a:t>P</a:t>
            </a:r>
            <a:r>
              <a:rPr spc="-160" dirty="0"/>
              <a:t> </a:t>
            </a:r>
            <a:r>
              <a:rPr spc="-434" dirty="0"/>
              <a:t>B</a:t>
            </a:r>
            <a:r>
              <a:rPr spc="-650" dirty="0"/>
              <a:t>Y</a:t>
            </a:r>
            <a:r>
              <a:rPr spc="-175" dirty="0"/>
              <a:t> </a:t>
            </a:r>
            <a:r>
              <a:rPr spc="-484" dirty="0"/>
              <a:t>S</a:t>
            </a:r>
            <a:r>
              <a:rPr spc="-795" dirty="0"/>
              <a:t>T</a:t>
            </a:r>
            <a:r>
              <a:rPr spc="-695" dirty="0"/>
              <a:t>E</a:t>
            </a:r>
            <a:r>
              <a:rPr spc="-425" dirty="0"/>
              <a:t>P  </a:t>
            </a:r>
            <a:r>
              <a:rPr sz="4750" b="0" i="1" spc="-969" dirty="0">
                <a:latin typeface="Trebuchet MS"/>
                <a:cs typeface="Trebuchet MS"/>
              </a:rPr>
              <a:t>TRANSLATION</a:t>
            </a:r>
            <a:r>
              <a:rPr sz="4750" b="0" i="1" spc="-965" dirty="0">
                <a:latin typeface="Trebuchet MS"/>
                <a:cs typeface="Trebuchet MS"/>
              </a:rPr>
              <a:t> </a:t>
            </a:r>
            <a:r>
              <a:rPr sz="4750" b="0" i="1" spc="-1045" dirty="0">
                <a:latin typeface="Trebuchet MS"/>
                <a:cs typeface="Trebuchet MS"/>
              </a:rPr>
              <a:t>OF</a:t>
            </a:r>
            <a:r>
              <a:rPr sz="4750" b="0" i="1" spc="-1040" dirty="0">
                <a:latin typeface="Trebuchet MS"/>
                <a:cs typeface="Trebuchet MS"/>
              </a:rPr>
              <a:t> </a:t>
            </a:r>
            <a:r>
              <a:rPr sz="4750" b="0" i="1" spc="-1050" dirty="0">
                <a:latin typeface="Trebuchet MS"/>
                <a:cs typeface="Trebuchet MS"/>
              </a:rPr>
              <a:t>AN</a:t>
            </a:r>
            <a:r>
              <a:rPr sz="4750" b="0" i="1" spc="-1045" dirty="0">
                <a:latin typeface="Trebuchet MS"/>
                <a:cs typeface="Trebuchet MS"/>
              </a:rPr>
              <a:t> </a:t>
            </a:r>
            <a:r>
              <a:rPr sz="4750" b="0" i="1" spc="-625" dirty="0">
                <a:latin typeface="Trebuchet MS"/>
                <a:cs typeface="Trebuchet MS"/>
              </a:rPr>
              <a:t>IF </a:t>
            </a:r>
            <a:r>
              <a:rPr sz="4750" b="0" i="1" spc="-1135" dirty="0">
                <a:latin typeface="Trebuchet MS"/>
                <a:cs typeface="Trebuchet MS"/>
              </a:rPr>
              <a:t>THEN</a:t>
            </a:r>
            <a:r>
              <a:rPr sz="4750" b="0" i="1" spc="-1130" dirty="0">
                <a:latin typeface="Trebuchet MS"/>
                <a:cs typeface="Trebuchet MS"/>
              </a:rPr>
              <a:t> </a:t>
            </a:r>
            <a:r>
              <a:rPr sz="4750" b="0" i="1" spc="-930" dirty="0">
                <a:latin typeface="Trebuchet MS"/>
                <a:cs typeface="Trebuchet MS"/>
              </a:rPr>
              <a:t>ELSE</a:t>
            </a:r>
            <a:r>
              <a:rPr sz="4750" b="0" i="1" spc="-925" dirty="0">
                <a:latin typeface="Trebuchet MS"/>
                <a:cs typeface="Trebuchet MS"/>
              </a:rPr>
              <a:t> </a:t>
            </a:r>
            <a:r>
              <a:rPr sz="4750" b="0" i="1" spc="-1075" dirty="0">
                <a:latin typeface="Trebuchet MS"/>
                <a:cs typeface="Trebuchet MS"/>
              </a:rPr>
              <a:t>CONTROL </a:t>
            </a:r>
            <a:r>
              <a:rPr sz="4750" b="0" i="1" spc="-1425" dirty="0">
                <a:latin typeface="Trebuchet MS"/>
                <a:cs typeface="Trebuchet MS"/>
              </a:rPr>
              <a:t> </a:t>
            </a:r>
            <a:r>
              <a:rPr sz="4750" b="0" i="1" spc="-1080" dirty="0">
                <a:latin typeface="Trebuchet MS"/>
                <a:cs typeface="Trebuchet MS"/>
              </a:rPr>
              <a:t>STRUCTURE</a:t>
            </a:r>
            <a:endParaRPr sz="47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200" spc="-250" dirty="0">
                <a:solidFill>
                  <a:srgbClr val="000000"/>
                </a:solidFill>
                <a:latin typeface="Arial"/>
                <a:cs typeface="Arial"/>
              </a:rPr>
              <a:t>St</a:t>
            </a:r>
            <a:r>
              <a:rPr sz="2200" spc="-27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sz="2200" spc="-180" dirty="0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sz="22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200" spc="-114" dirty="0">
                <a:solidFill>
                  <a:srgbClr val="000000"/>
                </a:solidFill>
                <a:latin typeface="Arial"/>
                <a:cs typeface="Arial"/>
              </a:rPr>
              <a:t>8:</a:t>
            </a:r>
            <a:r>
              <a:rPr sz="22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200" b="0" spc="-80" dirty="0">
                <a:solidFill>
                  <a:srgbClr val="000000"/>
                </a:solidFill>
                <a:latin typeface="Microsoft Sans Serif"/>
                <a:cs typeface="Microsoft Sans Serif"/>
              </a:rPr>
              <a:t>printing</a:t>
            </a:r>
            <a:r>
              <a:rPr sz="2200" b="0" spc="6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b="0" spc="-135" dirty="0">
                <a:solidFill>
                  <a:srgbClr val="000000"/>
                </a:solidFill>
                <a:latin typeface="Microsoft Sans Serif"/>
                <a:cs typeface="Microsoft Sans Serif"/>
              </a:rPr>
              <a:t>the</a:t>
            </a:r>
            <a:r>
              <a:rPr sz="2200" b="0" spc="2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b="0" spc="-50" dirty="0">
                <a:solidFill>
                  <a:srgbClr val="000000"/>
                </a:solidFill>
                <a:latin typeface="Microsoft Sans Serif"/>
                <a:cs typeface="Microsoft Sans Serif"/>
              </a:rPr>
              <a:t>l</a:t>
            </a:r>
            <a:r>
              <a:rPr sz="2200" b="0" spc="-100" dirty="0">
                <a:solidFill>
                  <a:srgbClr val="000000"/>
                </a:solidFill>
                <a:latin typeface="Microsoft Sans Serif"/>
                <a:cs typeface="Microsoft Sans Serif"/>
              </a:rPr>
              <a:t>e</a:t>
            </a:r>
            <a:r>
              <a:rPr sz="2200" b="0" spc="50" dirty="0">
                <a:solidFill>
                  <a:srgbClr val="000000"/>
                </a:solidFill>
                <a:latin typeface="Microsoft Sans Serif"/>
                <a:cs typeface="Microsoft Sans Serif"/>
              </a:rPr>
              <a:t>ft</a:t>
            </a:r>
            <a:r>
              <a:rPr sz="2200" b="0" spc="3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b="0" spc="-105" dirty="0">
                <a:solidFill>
                  <a:srgbClr val="000000"/>
                </a:solidFill>
                <a:latin typeface="Microsoft Sans Serif"/>
                <a:cs typeface="Microsoft Sans Serif"/>
              </a:rPr>
              <a:t>shift</a:t>
            </a:r>
            <a:r>
              <a:rPr sz="2200" b="0" spc="-155" dirty="0">
                <a:solidFill>
                  <a:srgbClr val="000000"/>
                </a:solidFill>
                <a:latin typeface="Microsoft Sans Serif"/>
                <a:cs typeface="Microsoft Sans Serif"/>
              </a:rPr>
              <a:t>e</a:t>
            </a:r>
            <a:r>
              <a:rPr sz="2200" b="0" spc="-15" dirty="0">
                <a:solidFill>
                  <a:srgbClr val="000000"/>
                </a:solidFill>
                <a:latin typeface="Microsoft Sans Serif"/>
                <a:cs typeface="Microsoft Sans Serif"/>
              </a:rPr>
              <a:t>d</a:t>
            </a:r>
            <a:r>
              <a:rPr sz="2200" b="0" spc="5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b="0" spc="-195" dirty="0">
                <a:solidFill>
                  <a:srgbClr val="000000"/>
                </a:solidFill>
                <a:latin typeface="Microsoft Sans Serif"/>
                <a:cs typeface="Microsoft Sans Serif"/>
              </a:rPr>
              <a:t>v</a:t>
            </a:r>
            <a:r>
              <a:rPr sz="2200" b="0" spc="-105" dirty="0">
                <a:solidFill>
                  <a:srgbClr val="000000"/>
                </a:solidFill>
                <a:latin typeface="Microsoft Sans Serif"/>
                <a:cs typeface="Microsoft Sans Serif"/>
              </a:rPr>
              <a:t>alue</a:t>
            </a:r>
            <a:endParaRPr sz="22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96132" y="3093491"/>
            <a:ext cx="4556125" cy="1478280"/>
          </a:xfrm>
          <a:prstGeom prst="rect">
            <a:avLst/>
          </a:prstGeom>
        </p:spPr>
        <p:txBody>
          <a:bodyPr vert="horz" wrap="square" lIns="0" tIns="163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85"/>
              </a:spcBef>
            </a:pPr>
            <a:r>
              <a:rPr sz="2200" spc="-235" dirty="0">
                <a:latin typeface="Microsoft Sans Serif"/>
                <a:cs typeface="Microsoft Sans Serif"/>
              </a:rPr>
              <a:t>mo</a:t>
            </a:r>
            <a:r>
              <a:rPr sz="2200" spc="-215" dirty="0">
                <a:latin typeface="Microsoft Sans Serif"/>
                <a:cs typeface="Microsoft Sans Serif"/>
              </a:rPr>
              <a:t>v</a:t>
            </a:r>
            <a:r>
              <a:rPr sz="2200" spc="-130" dirty="0">
                <a:latin typeface="Microsoft Sans Serif"/>
                <a:cs typeface="Microsoft Sans Serif"/>
              </a:rPr>
              <a:t>e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30" dirty="0">
                <a:latin typeface="Microsoft Sans Serif"/>
                <a:cs typeface="Microsoft Sans Serif"/>
              </a:rPr>
              <a:t>$a0,$t2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b="1" i="1" spc="240" dirty="0">
                <a:latin typeface="Arial"/>
                <a:cs typeface="Arial"/>
              </a:rPr>
              <a:t>#</a:t>
            </a:r>
            <a:r>
              <a:rPr sz="2200" b="1" i="1" spc="-20" dirty="0">
                <a:latin typeface="Arial"/>
                <a:cs typeface="Arial"/>
              </a:rPr>
              <a:t> </a:t>
            </a:r>
            <a:r>
              <a:rPr sz="2200" b="1" i="1" spc="-229" dirty="0">
                <a:latin typeface="Arial"/>
                <a:cs typeface="Arial"/>
              </a:rPr>
              <a:t>print</a:t>
            </a:r>
            <a:r>
              <a:rPr sz="2200" b="1" i="1" spc="-30" dirty="0">
                <a:latin typeface="Arial"/>
                <a:cs typeface="Arial"/>
              </a:rPr>
              <a:t> </a:t>
            </a:r>
            <a:r>
              <a:rPr sz="2200" b="1" i="1" spc="-215" dirty="0">
                <a:latin typeface="Arial"/>
                <a:cs typeface="Arial"/>
              </a:rPr>
              <a:t>v</a:t>
            </a:r>
            <a:r>
              <a:rPr sz="2200" b="1" i="1" spc="-200" dirty="0">
                <a:latin typeface="Arial"/>
                <a:cs typeface="Arial"/>
              </a:rPr>
              <a:t>alue</a:t>
            </a:r>
            <a:r>
              <a:rPr sz="2200" b="1" i="1" spc="-30" dirty="0">
                <a:latin typeface="Arial"/>
                <a:cs typeface="Arial"/>
              </a:rPr>
              <a:t> </a:t>
            </a:r>
            <a:r>
              <a:rPr sz="2200" b="1" i="1" spc="-170" dirty="0">
                <a:latin typeface="Arial"/>
                <a:cs typeface="Arial"/>
              </a:rPr>
              <a:t>a</a:t>
            </a:r>
            <a:r>
              <a:rPr sz="2200" b="1" i="1" spc="-155" dirty="0">
                <a:latin typeface="Arial"/>
                <a:cs typeface="Arial"/>
              </a:rPr>
              <a:t>fter</a:t>
            </a:r>
            <a:r>
              <a:rPr sz="2200" b="1" i="1" spc="-35" dirty="0">
                <a:latin typeface="Arial"/>
                <a:cs typeface="Arial"/>
              </a:rPr>
              <a:t> </a:t>
            </a:r>
            <a:r>
              <a:rPr sz="2200" b="1" i="1" spc="-175" dirty="0">
                <a:latin typeface="Arial"/>
                <a:cs typeface="Arial"/>
              </a:rPr>
              <a:t>le</a:t>
            </a:r>
            <a:r>
              <a:rPr sz="2200" b="1" i="1" spc="-135" dirty="0">
                <a:latin typeface="Arial"/>
                <a:cs typeface="Arial"/>
              </a:rPr>
              <a:t>f</a:t>
            </a:r>
            <a:r>
              <a:rPr sz="2200" b="1" i="1" spc="-120" dirty="0">
                <a:latin typeface="Arial"/>
                <a:cs typeface="Arial"/>
              </a:rPr>
              <a:t>t</a:t>
            </a:r>
            <a:r>
              <a:rPr sz="2200" b="1" i="1" spc="-30" dirty="0">
                <a:latin typeface="Arial"/>
                <a:cs typeface="Arial"/>
              </a:rPr>
              <a:t> </a:t>
            </a:r>
            <a:r>
              <a:rPr sz="2200" b="1" i="1" spc="-280" dirty="0">
                <a:latin typeface="Arial"/>
                <a:cs typeface="Arial"/>
              </a:rPr>
              <a:t>shift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sz="2200" spc="-25" dirty="0">
                <a:latin typeface="Microsoft Sans Serif"/>
                <a:cs typeface="Microsoft Sans Serif"/>
              </a:rPr>
              <a:t>li</a:t>
            </a:r>
            <a:r>
              <a:rPr sz="2200" spc="-5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$v0,1</a:t>
            </a:r>
            <a:endParaRPr sz="22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2200" spc="-150" dirty="0">
                <a:latin typeface="Microsoft Sans Serif"/>
                <a:cs typeface="Microsoft Sans Serif"/>
              </a:rPr>
              <a:t>syscall</a:t>
            </a:r>
            <a:endParaRPr sz="2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2000" y="758951"/>
            <a:ext cx="8597265" cy="1805939"/>
            <a:chOff x="762000" y="758951"/>
            <a:chExt cx="8597265" cy="1805939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000" y="758951"/>
              <a:ext cx="8596884" cy="12573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2000" y="1307591"/>
              <a:ext cx="2807207" cy="125730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52627" y="339597"/>
            <a:ext cx="7977505" cy="2170430"/>
          </a:xfrm>
          <a:prstGeom prst="rect">
            <a:avLst/>
          </a:prstGeom>
        </p:spPr>
        <p:txBody>
          <a:bodyPr vert="horz" wrap="square" lIns="0" tIns="176530" rIns="0" bIns="0" rtlCol="0">
            <a:spAutoFit/>
          </a:bodyPr>
          <a:lstStyle/>
          <a:p>
            <a:pPr marL="262890" marR="5080">
              <a:lnSpc>
                <a:spcPct val="76100"/>
              </a:lnSpc>
              <a:spcBef>
                <a:spcPts val="1390"/>
              </a:spcBef>
            </a:pPr>
            <a:r>
              <a:rPr spc="-695" dirty="0"/>
              <a:t>E</a:t>
            </a:r>
            <a:r>
              <a:rPr spc="-505" dirty="0"/>
              <a:t>XA</a:t>
            </a:r>
            <a:r>
              <a:rPr spc="-360" dirty="0"/>
              <a:t>M</a:t>
            </a:r>
            <a:r>
              <a:rPr spc="-540" dirty="0"/>
              <a:t>P</a:t>
            </a:r>
            <a:r>
              <a:rPr spc="-755" dirty="0"/>
              <a:t>L</a:t>
            </a:r>
            <a:r>
              <a:rPr spc="-780" dirty="0"/>
              <a:t>E</a:t>
            </a:r>
            <a:r>
              <a:rPr spc="-150" dirty="0"/>
              <a:t> </a:t>
            </a:r>
            <a:r>
              <a:rPr spc="-540" dirty="0"/>
              <a:t>P</a:t>
            </a:r>
            <a:r>
              <a:rPr spc="-620" dirty="0"/>
              <a:t>R</a:t>
            </a:r>
            <a:r>
              <a:rPr spc="-735" dirty="0"/>
              <a:t>O</a:t>
            </a:r>
            <a:r>
              <a:rPr spc="-595" dirty="0"/>
              <a:t>G</a:t>
            </a:r>
            <a:r>
              <a:rPr spc="-550" dirty="0"/>
              <a:t>R</a:t>
            </a:r>
            <a:r>
              <a:rPr spc="-505" dirty="0"/>
              <a:t>A</a:t>
            </a:r>
            <a:r>
              <a:rPr spc="-450" dirty="0"/>
              <a:t>M</a:t>
            </a:r>
            <a:r>
              <a:rPr spc="-135" dirty="0"/>
              <a:t> </a:t>
            </a:r>
            <a:r>
              <a:rPr spc="-484" dirty="0"/>
              <a:t>S</a:t>
            </a:r>
            <a:r>
              <a:rPr spc="-795" dirty="0"/>
              <a:t>T</a:t>
            </a:r>
            <a:r>
              <a:rPr spc="-695" dirty="0"/>
              <a:t>E</a:t>
            </a:r>
            <a:r>
              <a:rPr spc="-625" dirty="0"/>
              <a:t>P</a:t>
            </a:r>
            <a:r>
              <a:rPr spc="-160" dirty="0"/>
              <a:t> </a:t>
            </a:r>
            <a:r>
              <a:rPr spc="-434" dirty="0"/>
              <a:t>B</a:t>
            </a:r>
            <a:r>
              <a:rPr spc="-650" dirty="0"/>
              <a:t>Y</a:t>
            </a:r>
            <a:r>
              <a:rPr spc="-175" dirty="0"/>
              <a:t> </a:t>
            </a:r>
            <a:r>
              <a:rPr spc="-484" dirty="0"/>
              <a:t>S</a:t>
            </a:r>
            <a:r>
              <a:rPr spc="-795" dirty="0"/>
              <a:t>T</a:t>
            </a:r>
            <a:r>
              <a:rPr spc="-695" dirty="0"/>
              <a:t>E</a:t>
            </a:r>
            <a:r>
              <a:rPr spc="-425" dirty="0"/>
              <a:t>P  </a:t>
            </a:r>
            <a:r>
              <a:rPr sz="4750" b="0" i="1" spc="-969" dirty="0">
                <a:latin typeface="Trebuchet MS"/>
                <a:cs typeface="Trebuchet MS"/>
              </a:rPr>
              <a:t>TRANSLATION</a:t>
            </a:r>
            <a:r>
              <a:rPr sz="4750" b="0" i="1" spc="-965" dirty="0">
                <a:latin typeface="Trebuchet MS"/>
                <a:cs typeface="Trebuchet MS"/>
              </a:rPr>
              <a:t> </a:t>
            </a:r>
            <a:r>
              <a:rPr sz="4750" b="0" i="1" spc="-1045" dirty="0">
                <a:latin typeface="Trebuchet MS"/>
                <a:cs typeface="Trebuchet MS"/>
              </a:rPr>
              <a:t>OF</a:t>
            </a:r>
            <a:r>
              <a:rPr sz="4750" b="0" i="1" spc="-1040" dirty="0">
                <a:latin typeface="Trebuchet MS"/>
                <a:cs typeface="Trebuchet MS"/>
              </a:rPr>
              <a:t> </a:t>
            </a:r>
            <a:r>
              <a:rPr sz="4750" b="0" i="1" spc="-1050" dirty="0">
                <a:latin typeface="Trebuchet MS"/>
                <a:cs typeface="Trebuchet MS"/>
              </a:rPr>
              <a:t>AN</a:t>
            </a:r>
            <a:r>
              <a:rPr sz="4750" b="0" i="1" spc="-1045" dirty="0">
                <a:latin typeface="Trebuchet MS"/>
                <a:cs typeface="Trebuchet MS"/>
              </a:rPr>
              <a:t> </a:t>
            </a:r>
            <a:r>
              <a:rPr sz="4750" b="0" i="1" spc="-625" dirty="0">
                <a:latin typeface="Trebuchet MS"/>
                <a:cs typeface="Trebuchet MS"/>
              </a:rPr>
              <a:t>IF </a:t>
            </a:r>
            <a:r>
              <a:rPr sz="4750" b="0" i="1" spc="-1135" dirty="0">
                <a:latin typeface="Trebuchet MS"/>
                <a:cs typeface="Trebuchet MS"/>
              </a:rPr>
              <a:t>THEN</a:t>
            </a:r>
            <a:r>
              <a:rPr sz="4750" b="0" i="1" spc="-1130" dirty="0">
                <a:latin typeface="Trebuchet MS"/>
                <a:cs typeface="Trebuchet MS"/>
              </a:rPr>
              <a:t> </a:t>
            </a:r>
            <a:r>
              <a:rPr sz="4750" b="0" i="1" spc="-930" dirty="0">
                <a:latin typeface="Trebuchet MS"/>
                <a:cs typeface="Trebuchet MS"/>
              </a:rPr>
              <a:t>ELSE</a:t>
            </a:r>
            <a:r>
              <a:rPr sz="4750" b="0" i="1" spc="-925" dirty="0">
                <a:latin typeface="Trebuchet MS"/>
                <a:cs typeface="Trebuchet MS"/>
              </a:rPr>
              <a:t> </a:t>
            </a:r>
            <a:r>
              <a:rPr sz="4750" b="0" i="1" spc="-1075" dirty="0">
                <a:latin typeface="Trebuchet MS"/>
                <a:cs typeface="Trebuchet MS"/>
              </a:rPr>
              <a:t>CONTROL </a:t>
            </a:r>
            <a:r>
              <a:rPr sz="4750" b="0" i="1" spc="-1425" dirty="0">
                <a:latin typeface="Trebuchet MS"/>
                <a:cs typeface="Trebuchet MS"/>
              </a:rPr>
              <a:t> </a:t>
            </a:r>
            <a:r>
              <a:rPr sz="4750" b="0" i="1" spc="-1080" dirty="0">
                <a:latin typeface="Trebuchet MS"/>
                <a:cs typeface="Trebuchet MS"/>
              </a:rPr>
              <a:t>STRUCTURE</a:t>
            </a:r>
            <a:endParaRPr sz="47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2200" spc="-250" dirty="0">
                <a:solidFill>
                  <a:srgbClr val="000000"/>
                </a:solidFill>
                <a:latin typeface="Arial"/>
                <a:cs typeface="Arial"/>
              </a:rPr>
              <a:t>St</a:t>
            </a:r>
            <a:r>
              <a:rPr sz="2200" spc="-27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sz="2200" spc="-180" dirty="0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sz="22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200" spc="-114" dirty="0">
                <a:solidFill>
                  <a:srgbClr val="000000"/>
                </a:solidFill>
                <a:latin typeface="Arial"/>
                <a:cs typeface="Arial"/>
              </a:rPr>
              <a:t>8:</a:t>
            </a:r>
            <a:r>
              <a:rPr sz="22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200" b="0" spc="-250" dirty="0">
                <a:solidFill>
                  <a:srgbClr val="000000"/>
                </a:solidFill>
                <a:latin typeface="Microsoft Sans Serif"/>
                <a:cs typeface="Microsoft Sans Serif"/>
              </a:rPr>
              <a:t>P</a:t>
            </a:r>
            <a:r>
              <a:rPr sz="2200" b="0" spc="-170" dirty="0">
                <a:solidFill>
                  <a:srgbClr val="000000"/>
                </a:solidFill>
                <a:latin typeface="Microsoft Sans Serif"/>
                <a:cs typeface="Microsoft Sans Serif"/>
              </a:rPr>
              <a:t>r</a:t>
            </a:r>
            <a:r>
              <a:rPr sz="2200" b="0" spc="-55" dirty="0">
                <a:solidFill>
                  <a:srgbClr val="000000"/>
                </a:solidFill>
                <a:latin typeface="Microsoft Sans Serif"/>
                <a:cs typeface="Microsoft Sans Serif"/>
              </a:rPr>
              <a:t>ogr</a:t>
            </a:r>
            <a:r>
              <a:rPr sz="2200" b="0" spc="-190" dirty="0">
                <a:solidFill>
                  <a:srgbClr val="000000"/>
                </a:solidFill>
                <a:latin typeface="Microsoft Sans Serif"/>
                <a:cs typeface="Microsoft Sans Serif"/>
              </a:rPr>
              <a:t>am</a:t>
            </a:r>
            <a:r>
              <a:rPr sz="2200" b="0" spc="3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200" b="0" spc="-50" dirty="0">
                <a:solidFill>
                  <a:srgbClr val="000000"/>
                </a:solidFill>
                <a:latin typeface="Microsoft Sans Serif"/>
                <a:cs typeface="Microsoft Sans Serif"/>
              </a:rPr>
              <a:t>t</a:t>
            </a:r>
            <a:r>
              <a:rPr sz="2200" b="0" spc="-90" dirty="0">
                <a:solidFill>
                  <a:srgbClr val="000000"/>
                </a:solidFill>
                <a:latin typeface="Microsoft Sans Serif"/>
                <a:cs typeface="Microsoft Sans Serif"/>
              </a:rPr>
              <a:t>e</a:t>
            </a:r>
            <a:r>
              <a:rPr sz="2200" b="0" spc="40" dirty="0">
                <a:solidFill>
                  <a:srgbClr val="000000"/>
                </a:solidFill>
                <a:latin typeface="Microsoft Sans Serif"/>
                <a:cs typeface="Microsoft Sans Serif"/>
              </a:rPr>
              <a:t>r</a:t>
            </a:r>
            <a:r>
              <a:rPr sz="2200" b="0" spc="-140" dirty="0">
                <a:solidFill>
                  <a:srgbClr val="000000"/>
                </a:solidFill>
                <a:latin typeface="Microsoft Sans Serif"/>
                <a:cs typeface="Microsoft Sans Serif"/>
              </a:rPr>
              <a:t>mination</a:t>
            </a:r>
            <a:endParaRPr sz="22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96132" y="3102470"/>
            <a:ext cx="3923029" cy="997585"/>
          </a:xfrm>
          <a:prstGeom prst="rect">
            <a:avLst/>
          </a:prstGeom>
        </p:spPr>
        <p:txBody>
          <a:bodyPr vert="horz" wrap="square" lIns="0" tIns="163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85"/>
              </a:spcBef>
            </a:pPr>
            <a:r>
              <a:rPr sz="2200" spc="-135" dirty="0">
                <a:latin typeface="Microsoft Sans Serif"/>
                <a:cs typeface="Microsoft Sans Serif"/>
              </a:rPr>
              <a:t>end: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30" dirty="0">
                <a:latin typeface="Microsoft Sans Serif"/>
                <a:cs typeface="Microsoft Sans Serif"/>
              </a:rPr>
              <a:t>l</a:t>
            </a:r>
            <a:r>
              <a:rPr sz="2200" spc="-25" dirty="0">
                <a:latin typeface="Microsoft Sans Serif"/>
                <a:cs typeface="Microsoft Sans Serif"/>
              </a:rPr>
              <a:t>i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55" dirty="0">
                <a:latin typeface="Microsoft Sans Serif"/>
                <a:cs typeface="Microsoft Sans Serif"/>
              </a:rPr>
              <a:t>$v0,10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b="1" i="1" spc="240" dirty="0">
                <a:latin typeface="Arial"/>
                <a:cs typeface="Arial"/>
              </a:rPr>
              <a:t>#</a:t>
            </a:r>
            <a:r>
              <a:rPr sz="2200" b="1" i="1" spc="-20" dirty="0">
                <a:latin typeface="Arial"/>
                <a:cs typeface="Arial"/>
              </a:rPr>
              <a:t> </a:t>
            </a:r>
            <a:r>
              <a:rPr sz="2200" b="1" i="1" spc="-235" dirty="0">
                <a:latin typeface="Arial"/>
                <a:cs typeface="Arial"/>
              </a:rPr>
              <a:t>termin</a:t>
            </a:r>
            <a:r>
              <a:rPr sz="2200" b="1" i="1" spc="-204" dirty="0">
                <a:latin typeface="Arial"/>
                <a:cs typeface="Arial"/>
              </a:rPr>
              <a:t>a</a:t>
            </a:r>
            <a:r>
              <a:rPr sz="2200" b="1" i="1" spc="-145" dirty="0">
                <a:latin typeface="Arial"/>
                <a:cs typeface="Arial"/>
              </a:rPr>
              <a:t>te</a:t>
            </a:r>
            <a:r>
              <a:rPr sz="2200" b="1" i="1" spc="-35" dirty="0">
                <a:latin typeface="Arial"/>
                <a:cs typeface="Arial"/>
              </a:rPr>
              <a:t> </a:t>
            </a:r>
            <a:r>
              <a:rPr sz="2200" b="1" i="1" spc="-285" dirty="0">
                <a:latin typeface="Arial"/>
                <a:cs typeface="Arial"/>
              </a:rPr>
              <a:t>p</a:t>
            </a:r>
            <a:r>
              <a:rPr sz="2200" b="1" i="1" spc="-160" dirty="0">
                <a:latin typeface="Arial"/>
                <a:cs typeface="Arial"/>
              </a:rPr>
              <a:t>r</a:t>
            </a:r>
            <a:r>
              <a:rPr sz="2200" b="1" i="1" spc="-295" dirty="0">
                <a:latin typeface="Arial"/>
                <a:cs typeface="Arial"/>
              </a:rPr>
              <a:t>o</a:t>
            </a:r>
            <a:r>
              <a:rPr sz="2200" b="1" i="1" spc="-290" dirty="0">
                <a:latin typeface="Arial"/>
                <a:cs typeface="Arial"/>
              </a:rPr>
              <a:t>g</a:t>
            </a:r>
            <a:r>
              <a:rPr sz="2200" b="1" i="1" spc="-155" dirty="0">
                <a:latin typeface="Arial"/>
                <a:cs typeface="Arial"/>
              </a:rPr>
              <a:t>r</a:t>
            </a:r>
            <a:r>
              <a:rPr sz="2200" b="1" i="1" spc="-310" dirty="0">
                <a:latin typeface="Arial"/>
                <a:cs typeface="Arial"/>
              </a:rPr>
              <a:t>am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2200" spc="-150" dirty="0">
                <a:latin typeface="Microsoft Sans Serif"/>
                <a:cs typeface="Microsoft Sans Serif"/>
              </a:rPr>
              <a:t>syscall</a:t>
            </a:r>
            <a:endParaRPr sz="2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97528" y="2907538"/>
            <a:ext cx="4043679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spc="-570" dirty="0"/>
              <a:t>A</a:t>
            </a:r>
            <a:r>
              <a:rPr sz="5000" spc="-540" dirty="0"/>
              <a:t>N</a:t>
            </a:r>
            <a:r>
              <a:rPr sz="5000" spc="-720" dirty="0"/>
              <a:t>Y</a:t>
            </a:r>
            <a:r>
              <a:rPr sz="5000" spc="-220" dirty="0"/>
              <a:t> </a:t>
            </a:r>
            <a:r>
              <a:rPr sz="5000" spc="-850" dirty="0"/>
              <a:t>Q</a:t>
            </a:r>
            <a:r>
              <a:rPr sz="5000" spc="-795" dirty="0"/>
              <a:t>U</a:t>
            </a:r>
            <a:r>
              <a:rPr sz="5000" spc="-775" dirty="0"/>
              <a:t>E</a:t>
            </a:r>
            <a:r>
              <a:rPr sz="5000" spc="-550" dirty="0"/>
              <a:t>S</a:t>
            </a:r>
            <a:r>
              <a:rPr sz="5000" spc="-885" dirty="0"/>
              <a:t>T</a:t>
            </a:r>
            <a:r>
              <a:rPr sz="5000" spc="50" dirty="0"/>
              <a:t>I</a:t>
            </a:r>
            <a:r>
              <a:rPr sz="5000" spc="-819" dirty="0"/>
              <a:t>O</a:t>
            </a:r>
            <a:r>
              <a:rPr sz="5000" spc="-540" dirty="0"/>
              <a:t>N</a:t>
            </a:r>
            <a:r>
              <a:rPr sz="5000" spc="-550" dirty="0"/>
              <a:t>S</a:t>
            </a:r>
            <a:r>
              <a:rPr sz="5000" spc="-105" dirty="0"/>
              <a:t>?</a:t>
            </a:r>
            <a:endParaRPr sz="5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839470"/>
            <a:ext cx="1433830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spc="-1000" dirty="0"/>
              <a:t>T</a:t>
            </a:r>
            <a:r>
              <a:rPr sz="5000" spc="-570" dirty="0"/>
              <a:t>A</a:t>
            </a:r>
            <a:r>
              <a:rPr sz="5000" spc="-550" dirty="0"/>
              <a:t>S</a:t>
            </a:r>
            <a:r>
              <a:rPr sz="5000" spc="-595" dirty="0"/>
              <a:t>K</a:t>
            </a:r>
            <a:r>
              <a:rPr sz="5000" spc="-635" dirty="0"/>
              <a:t>S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944067" y="1496313"/>
            <a:ext cx="10011410" cy="66230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390"/>
              </a:spcBef>
            </a:pPr>
            <a:r>
              <a:rPr sz="2200" spc="-25" dirty="0">
                <a:latin typeface="Microsoft Sans Serif"/>
                <a:cs typeface="Microsoft Sans Serif"/>
              </a:rPr>
              <a:t>Write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15" dirty="0">
                <a:latin typeface="Microsoft Sans Serif"/>
                <a:cs typeface="Microsoft Sans Serif"/>
              </a:rPr>
              <a:t>a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program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45" dirty="0">
                <a:latin typeface="Microsoft Sans Serif"/>
                <a:cs typeface="Microsoft Sans Serif"/>
              </a:rPr>
              <a:t>in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254" dirty="0">
                <a:latin typeface="Microsoft Sans Serif"/>
                <a:cs typeface="Microsoft Sans Serif"/>
              </a:rPr>
              <a:t>MIPS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60" dirty="0">
                <a:latin typeface="Microsoft Sans Serif"/>
                <a:cs typeface="Microsoft Sans Serif"/>
              </a:rPr>
              <a:t>assembly</a:t>
            </a:r>
            <a:r>
              <a:rPr sz="2200" spc="55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language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-80" dirty="0">
                <a:latin typeface="Microsoft Sans Serif"/>
                <a:cs typeface="Microsoft Sans Serif"/>
              </a:rPr>
              <a:t>that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45" dirty="0">
                <a:latin typeface="Microsoft Sans Serif"/>
                <a:cs typeface="Microsoft Sans Serif"/>
              </a:rPr>
              <a:t>takes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120" dirty="0">
                <a:latin typeface="Microsoft Sans Serif"/>
                <a:cs typeface="Microsoft Sans Serif"/>
              </a:rPr>
              <a:t>input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from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190" dirty="0">
                <a:latin typeface="Microsoft Sans Serif"/>
                <a:cs typeface="Microsoft Sans Serif"/>
              </a:rPr>
              <a:t>user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00" dirty="0">
                <a:latin typeface="Microsoft Sans Serif"/>
                <a:cs typeface="Microsoft Sans Serif"/>
              </a:rPr>
              <a:t>and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print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whether </a:t>
            </a:r>
            <a:r>
              <a:rPr sz="2200" spc="-56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20" dirty="0">
                <a:latin typeface="Microsoft Sans Serif"/>
                <a:cs typeface="Microsoft Sans Serif"/>
              </a:rPr>
              <a:t>input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200" dirty="0">
                <a:latin typeface="Microsoft Sans Serif"/>
                <a:cs typeface="Microsoft Sans Serif"/>
              </a:rPr>
              <a:t>is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45" dirty="0">
                <a:latin typeface="Microsoft Sans Serif"/>
                <a:cs typeface="Microsoft Sans Serif"/>
              </a:rPr>
              <a:t>greater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or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225" dirty="0">
                <a:latin typeface="Microsoft Sans Serif"/>
                <a:cs typeface="Microsoft Sans Serif"/>
              </a:rPr>
              <a:t>less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than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5" dirty="0">
                <a:latin typeface="Microsoft Sans Serif"/>
                <a:cs typeface="Microsoft Sans Serif"/>
              </a:rPr>
              <a:t>10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00" dirty="0">
                <a:latin typeface="Microsoft Sans Serif"/>
                <a:cs typeface="Microsoft Sans Serif"/>
              </a:rPr>
              <a:t>and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also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shift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120" dirty="0">
                <a:latin typeface="Microsoft Sans Serif"/>
                <a:cs typeface="Microsoft Sans Serif"/>
              </a:rPr>
              <a:t>input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5" dirty="0">
                <a:latin typeface="Microsoft Sans Serif"/>
                <a:cs typeface="Microsoft Sans Serif"/>
              </a:rPr>
              <a:t>left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00" dirty="0">
                <a:latin typeface="Microsoft Sans Serif"/>
                <a:cs typeface="Microsoft Sans Serif"/>
              </a:rPr>
              <a:t>and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right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5" dirty="0">
                <a:latin typeface="Microsoft Sans Serif"/>
                <a:cs typeface="Microsoft Sans Serif"/>
              </a:rPr>
              <a:t>4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14" dirty="0">
                <a:latin typeface="Microsoft Sans Serif"/>
                <a:cs typeface="Microsoft Sans Serif"/>
              </a:rPr>
              <a:t>bits.</a:t>
            </a:r>
            <a:endParaRPr sz="2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3172" y="839470"/>
            <a:ext cx="277939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b="1" spc="-819" dirty="0">
                <a:solidFill>
                  <a:srgbClr val="0D0D0D"/>
                </a:solidFill>
                <a:latin typeface="Trebuchet MS"/>
                <a:cs typeface="Trebuchet MS"/>
              </a:rPr>
              <a:t>O</a:t>
            </a:r>
            <a:r>
              <a:rPr sz="5000" b="1" spc="-484" dirty="0">
                <a:solidFill>
                  <a:srgbClr val="0D0D0D"/>
                </a:solidFill>
                <a:latin typeface="Trebuchet MS"/>
                <a:cs typeface="Trebuchet MS"/>
              </a:rPr>
              <a:t>B</a:t>
            </a:r>
            <a:r>
              <a:rPr sz="5000" b="1" spc="-800" dirty="0">
                <a:solidFill>
                  <a:srgbClr val="0D0D0D"/>
                </a:solidFill>
                <a:latin typeface="Trebuchet MS"/>
                <a:cs typeface="Trebuchet MS"/>
              </a:rPr>
              <a:t>J</a:t>
            </a:r>
            <a:r>
              <a:rPr sz="5000" b="1" spc="-775" dirty="0">
                <a:solidFill>
                  <a:srgbClr val="0D0D0D"/>
                </a:solidFill>
                <a:latin typeface="Trebuchet MS"/>
                <a:cs typeface="Trebuchet MS"/>
              </a:rPr>
              <a:t>EC</a:t>
            </a:r>
            <a:r>
              <a:rPr sz="5000" b="1" spc="-885" dirty="0">
                <a:solidFill>
                  <a:srgbClr val="0D0D0D"/>
                </a:solidFill>
                <a:latin typeface="Trebuchet MS"/>
                <a:cs typeface="Trebuchet MS"/>
              </a:rPr>
              <a:t>T</a:t>
            </a:r>
            <a:r>
              <a:rPr sz="5000" b="1" spc="50" dirty="0">
                <a:solidFill>
                  <a:srgbClr val="0D0D0D"/>
                </a:solidFill>
                <a:latin typeface="Trebuchet MS"/>
                <a:cs typeface="Trebuchet MS"/>
              </a:rPr>
              <a:t>I</a:t>
            </a:r>
            <a:r>
              <a:rPr sz="5000" b="1" spc="-465" dirty="0">
                <a:solidFill>
                  <a:srgbClr val="0D0D0D"/>
                </a:solidFill>
                <a:latin typeface="Trebuchet MS"/>
                <a:cs typeface="Trebuchet MS"/>
              </a:rPr>
              <a:t>V</a:t>
            </a:r>
            <a:r>
              <a:rPr sz="5000" b="1" spc="-775" dirty="0">
                <a:solidFill>
                  <a:srgbClr val="0D0D0D"/>
                </a:solidFill>
                <a:latin typeface="Trebuchet MS"/>
                <a:cs typeface="Trebuchet MS"/>
              </a:rPr>
              <a:t>E</a:t>
            </a:r>
            <a:r>
              <a:rPr sz="5000" b="1" spc="-635" dirty="0">
                <a:solidFill>
                  <a:srgbClr val="0D0D0D"/>
                </a:solidFill>
                <a:latin typeface="Trebuchet MS"/>
                <a:cs typeface="Trebuchet MS"/>
              </a:rPr>
              <a:t>S</a:t>
            </a:r>
            <a:endParaRPr sz="5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8892" y="2270886"/>
            <a:ext cx="8790305" cy="66230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390"/>
              </a:spcBef>
            </a:pPr>
            <a:r>
              <a:rPr sz="2200" spc="-145" dirty="0">
                <a:latin typeface="Microsoft Sans Serif"/>
                <a:cs typeface="Microsoft Sans Serif"/>
              </a:rPr>
              <a:t>Study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190" dirty="0">
                <a:latin typeface="Microsoft Sans Serif"/>
                <a:cs typeface="Microsoft Sans Serif"/>
              </a:rPr>
              <a:t>how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75" dirty="0">
                <a:latin typeface="Microsoft Sans Serif"/>
                <a:cs typeface="Microsoft Sans Serif"/>
              </a:rPr>
              <a:t>to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implement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translation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of</a:t>
            </a:r>
            <a:r>
              <a:rPr sz="2200" spc="105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an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70" dirty="0">
                <a:latin typeface="Microsoft Sans Serif"/>
                <a:cs typeface="Microsoft Sans Serif"/>
              </a:rPr>
              <a:t>“if</a:t>
            </a:r>
            <a:r>
              <a:rPr sz="2200" spc="120" dirty="0">
                <a:latin typeface="Microsoft Sans Serif"/>
                <a:cs typeface="Microsoft Sans Serif"/>
              </a:rPr>
              <a:t> </a:t>
            </a:r>
            <a:r>
              <a:rPr sz="2200" spc="-165" dirty="0">
                <a:latin typeface="Microsoft Sans Serif"/>
                <a:cs typeface="Microsoft Sans Serif"/>
              </a:rPr>
              <a:t>then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else”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25" dirty="0">
                <a:latin typeface="Microsoft Sans Serif"/>
                <a:cs typeface="Microsoft Sans Serif"/>
              </a:rPr>
              <a:t>control</a:t>
            </a:r>
            <a:r>
              <a:rPr sz="2200" spc="55" dirty="0">
                <a:latin typeface="Microsoft Sans Serif"/>
                <a:cs typeface="Microsoft Sans Serif"/>
              </a:rPr>
              <a:t> </a:t>
            </a:r>
            <a:r>
              <a:rPr sz="2200" spc="-145" dirty="0">
                <a:latin typeface="Microsoft Sans Serif"/>
                <a:cs typeface="Microsoft Sans Serif"/>
              </a:rPr>
              <a:t>structure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-145" dirty="0">
                <a:latin typeface="Microsoft Sans Serif"/>
                <a:cs typeface="Microsoft Sans Serif"/>
              </a:rPr>
              <a:t>in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254" dirty="0">
                <a:latin typeface="Microsoft Sans Serif"/>
                <a:cs typeface="Microsoft Sans Serif"/>
              </a:rPr>
              <a:t>MIPS </a:t>
            </a:r>
            <a:r>
              <a:rPr sz="2200" spc="-570" dirty="0">
                <a:latin typeface="Microsoft Sans Serif"/>
                <a:cs typeface="Microsoft Sans Serif"/>
              </a:rPr>
              <a:t> </a:t>
            </a:r>
            <a:r>
              <a:rPr sz="2200" spc="-160" dirty="0">
                <a:latin typeface="Microsoft Sans Serif"/>
                <a:cs typeface="Microsoft Sans Serif"/>
              </a:rPr>
              <a:t>assembly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language.</a:t>
            </a:r>
            <a:endParaRPr sz="2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839470"/>
            <a:ext cx="327088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spc="-640" dirty="0"/>
              <a:t>EXPLANATION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1057147" y="2270886"/>
            <a:ext cx="9493250" cy="204787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04139" marR="301625">
              <a:lnSpc>
                <a:spcPts val="2380"/>
              </a:lnSpc>
              <a:spcBef>
                <a:spcPts val="390"/>
              </a:spcBef>
            </a:pPr>
            <a:r>
              <a:rPr sz="2200" spc="-150" dirty="0">
                <a:latin typeface="Microsoft Sans Serif"/>
                <a:cs typeface="Microsoft Sans Serif"/>
              </a:rPr>
              <a:t>Translation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of</a:t>
            </a:r>
            <a:r>
              <a:rPr sz="2200" spc="95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an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“IF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320" dirty="0">
                <a:latin typeface="Microsoft Sans Serif"/>
                <a:cs typeface="Microsoft Sans Serif"/>
              </a:rPr>
              <a:t>THEN</a:t>
            </a:r>
            <a:r>
              <a:rPr sz="2200" spc="-229" dirty="0">
                <a:latin typeface="Microsoft Sans Serif"/>
                <a:cs typeface="Microsoft Sans Serif"/>
              </a:rPr>
              <a:t> </a:t>
            </a:r>
            <a:r>
              <a:rPr sz="2200" spc="-335" dirty="0">
                <a:latin typeface="Microsoft Sans Serif"/>
                <a:cs typeface="Microsoft Sans Serif"/>
              </a:rPr>
              <a:t>ELSE”</a:t>
            </a:r>
            <a:r>
              <a:rPr sz="2200" spc="-195" dirty="0">
                <a:latin typeface="Microsoft Sans Serif"/>
                <a:cs typeface="Microsoft Sans Serif"/>
              </a:rPr>
              <a:t> </a:t>
            </a:r>
            <a:r>
              <a:rPr sz="2200" spc="-125" dirty="0">
                <a:latin typeface="Microsoft Sans Serif"/>
                <a:cs typeface="Microsoft Sans Serif"/>
              </a:rPr>
              <a:t>Control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45" dirty="0">
                <a:latin typeface="Microsoft Sans Serif"/>
                <a:cs typeface="Microsoft Sans Serif"/>
              </a:rPr>
              <a:t>Structure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260" dirty="0">
                <a:latin typeface="Microsoft Sans Serif"/>
                <a:cs typeface="Microsoft Sans Serif"/>
              </a:rPr>
              <a:t>The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30" dirty="0">
                <a:latin typeface="Microsoft Sans Serif"/>
                <a:cs typeface="Microsoft Sans Serif"/>
              </a:rPr>
              <a:t>“If</a:t>
            </a:r>
            <a:r>
              <a:rPr sz="2200" spc="110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(condition)</a:t>
            </a:r>
            <a:r>
              <a:rPr sz="2200" spc="65" dirty="0">
                <a:latin typeface="Microsoft Sans Serif"/>
                <a:cs typeface="Microsoft Sans Serif"/>
              </a:rPr>
              <a:t> </a:t>
            </a:r>
            <a:r>
              <a:rPr sz="2200" spc="-165" dirty="0">
                <a:latin typeface="Microsoft Sans Serif"/>
                <a:cs typeface="Microsoft Sans Serif"/>
              </a:rPr>
              <a:t>then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do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{this </a:t>
            </a:r>
            <a:r>
              <a:rPr sz="2200" spc="-130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block </a:t>
            </a:r>
            <a:r>
              <a:rPr sz="2200" spc="-5" dirty="0">
                <a:latin typeface="Microsoft Sans Serif"/>
                <a:cs typeface="Microsoft Sans Serif"/>
              </a:rPr>
              <a:t>of </a:t>
            </a:r>
            <a:r>
              <a:rPr sz="2200" spc="-105" dirty="0">
                <a:latin typeface="Microsoft Sans Serif"/>
                <a:cs typeface="Microsoft Sans Serif"/>
              </a:rPr>
              <a:t>code} </a:t>
            </a:r>
            <a:r>
              <a:rPr sz="2200" spc="-160" dirty="0">
                <a:latin typeface="Microsoft Sans Serif"/>
                <a:cs typeface="Microsoft Sans Serif"/>
              </a:rPr>
              <a:t>else</a:t>
            </a:r>
            <a:r>
              <a:rPr sz="2200" spc="-155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do </a:t>
            </a:r>
            <a:r>
              <a:rPr sz="2200" spc="-65" dirty="0">
                <a:latin typeface="Microsoft Sans Serif"/>
                <a:cs typeface="Microsoft Sans Serif"/>
              </a:rPr>
              <a:t>{that </a:t>
            </a:r>
            <a:r>
              <a:rPr sz="2200" spc="-105" dirty="0">
                <a:latin typeface="Microsoft Sans Serif"/>
                <a:cs typeface="Microsoft Sans Serif"/>
              </a:rPr>
              <a:t>block </a:t>
            </a:r>
            <a:r>
              <a:rPr sz="2200" spc="-5" dirty="0">
                <a:latin typeface="Microsoft Sans Serif"/>
                <a:cs typeface="Microsoft Sans Serif"/>
              </a:rPr>
              <a:t>of </a:t>
            </a:r>
            <a:r>
              <a:rPr sz="2200" spc="-70" dirty="0">
                <a:latin typeface="Microsoft Sans Serif"/>
                <a:cs typeface="Microsoft Sans Serif"/>
              </a:rPr>
              <a:t>code}” </a:t>
            </a:r>
            <a:r>
              <a:rPr sz="2200" spc="-125" dirty="0">
                <a:latin typeface="Microsoft Sans Serif"/>
                <a:cs typeface="Microsoft Sans Serif"/>
              </a:rPr>
              <a:t>control</a:t>
            </a:r>
            <a:r>
              <a:rPr sz="2200" spc="-120" dirty="0">
                <a:latin typeface="Microsoft Sans Serif"/>
                <a:cs typeface="Microsoft Sans Serif"/>
              </a:rPr>
              <a:t> </a:t>
            </a:r>
            <a:r>
              <a:rPr sz="2200" spc="-145" dirty="0">
                <a:latin typeface="Microsoft Sans Serif"/>
                <a:cs typeface="Microsoft Sans Serif"/>
              </a:rPr>
              <a:t>structure</a:t>
            </a:r>
            <a:r>
              <a:rPr sz="2200" spc="-140" dirty="0">
                <a:latin typeface="Microsoft Sans Serif"/>
                <a:cs typeface="Microsoft Sans Serif"/>
              </a:rPr>
              <a:t> </a:t>
            </a:r>
            <a:r>
              <a:rPr sz="2200" spc="-200" dirty="0">
                <a:latin typeface="Microsoft Sans Serif"/>
                <a:cs typeface="Microsoft Sans Serif"/>
              </a:rPr>
              <a:t>is</a:t>
            </a:r>
            <a:r>
              <a:rPr sz="2200" spc="-195" dirty="0">
                <a:latin typeface="Microsoft Sans Serif"/>
                <a:cs typeface="Microsoft Sans Serif"/>
              </a:rPr>
              <a:t> </a:t>
            </a:r>
            <a:r>
              <a:rPr sz="2200" spc="-35" dirty="0">
                <a:latin typeface="Microsoft Sans Serif"/>
                <a:cs typeface="Microsoft Sans Serif"/>
              </a:rPr>
              <a:t>probably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-130" dirty="0">
                <a:latin typeface="Microsoft Sans Serif"/>
                <a:cs typeface="Microsoft Sans Serif"/>
              </a:rPr>
              <a:t> </a:t>
            </a:r>
            <a:r>
              <a:rPr sz="2200" spc="-225" dirty="0">
                <a:latin typeface="Microsoft Sans Serif"/>
                <a:cs typeface="Microsoft Sans Serif"/>
              </a:rPr>
              <a:t>most </a:t>
            </a:r>
            <a:r>
              <a:rPr sz="2200" spc="-570" dirty="0">
                <a:latin typeface="Microsoft Sans Serif"/>
                <a:cs typeface="Microsoft Sans Serif"/>
              </a:rPr>
              <a:t> </a:t>
            </a:r>
            <a:r>
              <a:rPr sz="2200" spc="-55" dirty="0">
                <a:latin typeface="Microsoft Sans Serif"/>
                <a:cs typeface="Microsoft Sans Serif"/>
              </a:rPr>
              <a:t>widely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95" dirty="0">
                <a:latin typeface="Microsoft Sans Serif"/>
                <a:cs typeface="Microsoft Sans Serif"/>
              </a:rPr>
              <a:t>used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25" dirty="0">
                <a:latin typeface="Microsoft Sans Serif"/>
                <a:cs typeface="Microsoft Sans Serif"/>
              </a:rPr>
              <a:t>b</a:t>
            </a:r>
            <a:r>
              <a:rPr sz="2200" spc="-5" dirty="0">
                <a:latin typeface="Microsoft Sans Serif"/>
                <a:cs typeface="Microsoft Sans Serif"/>
              </a:rPr>
              <a:t>y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p</a:t>
            </a:r>
            <a:r>
              <a:rPr sz="2200" spc="-55" dirty="0">
                <a:latin typeface="Microsoft Sans Serif"/>
                <a:cs typeface="Microsoft Sans Serif"/>
              </a:rPr>
              <a:t>rogr</a:t>
            </a:r>
            <a:r>
              <a:rPr sz="2200" spc="-215" dirty="0">
                <a:latin typeface="Microsoft Sans Serif"/>
                <a:cs typeface="Microsoft Sans Serif"/>
              </a:rPr>
              <a:t>ammer</a:t>
            </a:r>
            <a:r>
              <a:rPr sz="2200" spc="-195" dirty="0">
                <a:latin typeface="Microsoft Sans Serif"/>
                <a:cs typeface="Microsoft Sans Serif"/>
              </a:rPr>
              <a:t>s</a:t>
            </a:r>
            <a:r>
              <a:rPr sz="2200" spc="-130" dirty="0">
                <a:latin typeface="Microsoft Sans Serif"/>
                <a:cs typeface="Microsoft Sans Serif"/>
              </a:rPr>
              <a:t>.</a:t>
            </a:r>
            <a:endParaRPr sz="2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300">
              <a:latin typeface="Microsoft Sans Serif"/>
              <a:cs typeface="Microsoft Sans Serif"/>
            </a:endParaRPr>
          </a:p>
          <a:p>
            <a:pPr marL="12700" marR="5080">
              <a:lnSpc>
                <a:spcPts val="2380"/>
              </a:lnSpc>
            </a:pPr>
            <a:r>
              <a:rPr sz="2200" b="1" spc="-250" dirty="0">
                <a:latin typeface="Arial"/>
                <a:cs typeface="Arial"/>
              </a:rPr>
              <a:t>Let</a:t>
            </a:r>
            <a:r>
              <a:rPr sz="2200" b="1" spc="-30" dirty="0">
                <a:latin typeface="Arial"/>
                <a:cs typeface="Arial"/>
              </a:rPr>
              <a:t> </a:t>
            </a:r>
            <a:r>
              <a:rPr sz="2200" b="1" spc="-235" dirty="0">
                <a:latin typeface="Arial"/>
                <a:cs typeface="Arial"/>
              </a:rPr>
              <a:t>us</a:t>
            </a:r>
            <a:r>
              <a:rPr sz="2200" b="1" spc="-20" dirty="0">
                <a:latin typeface="Arial"/>
                <a:cs typeface="Arial"/>
              </a:rPr>
              <a:t> </a:t>
            </a:r>
            <a:r>
              <a:rPr sz="2200" b="1" spc="-210" dirty="0">
                <a:latin typeface="Arial"/>
                <a:cs typeface="Arial"/>
              </a:rPr>
              <a:t>suppose</a:t>
            </a:r>
            <a:r>
              <a:rPr sz="2200" b="1" spc="-20" dirty="0">
                <a:latin typeface="Arial"/>
                <a:cs typeface="Arial"/>
              </a:rPr>
              <a:t> </a:t>
            </a:r>
            <a:r>
              <a:rPr sz="2200" b="1" spc="-130" dirty="0">
                <a:latin typeface="Arial"/>
                <a:cs typeface="Arial"/>
              </a:rPr>
              <a:t>that</a:t>
            </a:r>
            <a:r>
              <a:rPr sz="2200" b="1" spc="-20" dirty="0">
                <a:latin typeface="Arial"/>
                <a:cs typeface="Arial"/>
              </a:rPr>
              <a:t> </a:t>
            </a:r>
            <a:r>
              <a:rPr sz="2200" b="1" spc="-65" dirty="0">
                <a:latin typeface="Arial"/>
                <a:cs typeface="Arial"/>
              </a:rPr>
              <a:t>a</a:t>
            </a:r>
            <a:r>
              <a:rPr sz="2200" b="1" spc="-25" dirty="0">
                <a:latin typeface="Arial"/>
                <a:cs typeface="Arial"/>
              </a:rPr>
              <a:t> </a:t>
            </a:r>
            <a:r>
              <a:rPr sz="2200" b="1" spc="-175" dirty="0">
                <a:latin typeface="Arial"/>
                <a:cs typeface="Arial"/>
              </a:rPr>
              <a:t>programmer</a:t>
            </a:r>
            <a:r>
              <a:rPr sz="2200" b="1" spc="-30" dirty="0">
                <a:latin typeface="Arial"/>
                <a:cs typeface="Arial"/>
              </a:rPr>
              <a:t> </a:t>
            </a:r>
            <a:r>
              <a:rPr sz="2200" b="1" spc="-75" dirty="0">
                <a:latin typeface="Arial"/>
                <a:cs typeface="Arial"/>
              </a:rPr>
              <a:t>initially</a:t>
            </a:r>
            <a:r>
              <a:rPr sz="2200" b="1" spc="-20" dirty="0">
                <a:latin typeface="Arial"/>
                <a:cs typeface="Arial"/>
              </a:rPr>
              <a:t> </a:t>
            </a:r>
            <a:r>
              <a:rPr sz="2200" b="1" spc="-160" dirty="0">
                <a:latin typeface="Arial"/>
                <a:cs typeface="Arial"/>
              </a:rPr>
              <a:t>developed</a:t>
            </a:r>
            <a:r>
              <a:rPr sz="2200" b="1" spc="-45" dirty="0">
                <a:latin typeface="Arial"/>
                <a:cs typeface="Arial"/>
              </a:rPr>
              <a:t> </a:t>
            </a:r>
            <a:r>
              <a:rPr sz="2200" b="1" spc="-125" dirty="0">
                <a:latin typeface="Arial"/>
                <a:cs typeface="Arial"/>
              </a:rPr>
              <a:t>an</a:t>
            </a:r>
            <a:r>
              <a:rPr sz="2200" b="1" spc="-20" dirty="0">
                <a:latin typeface="Arial"/>
                <a:cs typeface="Arial"/>
              </a:rPr>
              <a:t> </a:t>
            </a:r>
            <a:r>
              <a:rPr sz="2200" b="1" spc="-140" dirty="0">
                <a:latin typeface="Arial"/>
                <a:cs typeface="Arial"/>
              </a:rPr>
              <a:t>algorithm</a:t>
            </a:r>
            <a:r>
              <a:rPr sz="2200" b="1" spc="-20" dirty="0">
                <a:latin typeface="Arial"/>
                <a:cs typeface="Arial"/>
              </a:rPr>
              <a:t> </a:t>
            </a:r>
            <a:r>
              <a:rPr sz="2200" b="1" spc="-155" dirty="0">
                <a:latin typeface="Arial"/>
                <a:cs typeface="Arial"/>
              </a:rPr>
              <a:t>containing</a:t>
            </a:r>
            <a:r>
              <a:rPr sz="2200" b="1" spc="-20" dirty="0">
                <a:latin typeface="Arial"/>
                <a:cs typeface="Arial"/>
              </a:rPr>
              <a:t> </a:t>
            </a:r>
            <a:r>
              <a:rPr sz="2200" b="1" spc="-175" dirty="0">
                <a:latin typeface="Arial"/>
                <a:cs typeface="Arial"/>
              </a:rPr>
              <a:t>the </a:t>
            </a:r>
            <a:r>
              <a:rPr sz="2200" b="1" spc="-600" dirty="0">
                <a:latin typeface="Arial"/>
                <a:cs typeface="Arial"/>
              </a:rPr>
              <a:t> </a:t>
            </a:r>
            <a:r>
              <a:rPr sz="2200" b="1" spc="-80" dirty="0">
                <a:latin typeface="Arial"/>
                <a:cs typeface="Arial"/>
              </a:rPr>
              <a:t>f</a:t>
            </a:r>
            <a:r>
              <a:rPr sz="2200" b="1" spc="-100" dirty="0">
                <a:latin typeface="Arial"/>
                <a:cs typeface="Arial"/>
              </a:rPr>
              <a:t>ol</a:t>
            </a:r>
            <a:r>
              <a:rPr sz="2200" b="1" spc="-60" dirty="0">
                <a:latin typeface="Arial"/>
                <a:cs typeface="Arial"/>
              </a:rPr>
              <a:t>l</a:t>
            </a:r>
            <a:r>
              <a:rPr sz="2200" b="1" spc="-229" dirty="0">
                <a:latin typeface="Arial"/>
                <a:cs typeface="Arial"/>
              </a:rPr>
              <a:t>o</a:t>
            </a:r>
            <a:r>
              <a:rPr sz="2200" b="1" spc="-10" dirty="0">
                <a:latin typeface="Arial"/>
                <a:cs typeface="Arial"/>
              </a:rPr>
              <a:t>w</a:t>
            </a:r>
            <a:r>
              <a:rPr sz="2200" b="1" dirty="0">
                <a:latin typeface="Arial"/>
                <a:cs typeface="Arial"/>
              </a:rPr>
              <a:t>i</a:t>
            </a:r>
            <a:r>
              <a:rPr sz="2200" b="1" spc="-185" dirty="0">
                <a:latin typeface="Arial"/>
                <a:cs typeface="Arial"/>
              </a:rPr>
              <a:t>ng</a:t>
            </a:r>
            <a:r>
              <a:rPr sz="2200" b="1" spc="-30" dirty="0">
                <a:latin typeface="Arial"/>
                <a:cs typeface="Arial"/>
              </a:rPr>
              <a:t> </a:t>
            </a:r>
            <a:r>
              <a:rPr sz="2200" b="1" spc="-200" dirty="0">
                <a:latin typeface="Arial"/>
                <a:cs typeface="Arial"/>
              </a:rPr>
              <a:t>pseudo</a:t>
            </a:r>
            <a:r>
              <a:rPr sz="2200" b="1" spc="-40" dirty="0">
                <a:latin typeface="Arial"/>
                <a:cs typeface="Arial"/>
              </a:rPr>
              <a:t> </a:t>
            </a:r>
            <a:r>
              <a:rPr sz="2200" b="1" spc="-185" dirty="0">
                <a:latin typeface="Arial"/>
                <a:cs typeface="Arial"/>
              </a:rPr>
              <a:t>code.</a:t>
            </a:r>
            <a:endParaRPr sz="22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37808" y="4688287"/>
            <a:ext cx="2863187" cy="171019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839470"/>
            <a:ext cx="327088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spc="-640" dirty="0"/>
              <a:t>EXPLANATION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1148892" y="2270886"/>
            <a:ext cx="9279255" cy="199199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46990">
              <a:lnSpc>
                <a:spcPts val="2380"/>
              </a:lnSpc>
              <a:spcBef>
                <a:spcPts val="390"/>
              </a:spcBef>
            </a:pPr>
            <a:r>
              <a:rPr sz="2200" spc="-135" dirty="0">
                <a:latin typeface="Microsoft Sans Serif"/>
                <a:cs typeface="Microsoft Sans Serif"/>
              </a:rPr>
              <a:t>When the time</a:t>
            </a:r>
            <a:r>
              <a:rPr sz="2200" spc="-130" dirty="0">
                <a:latin typeface="Microsoft Sans Serif"/>
                <a:cs typeface="Microsoft Sans Serif"/>
              </a:rPr>
              <a:t> </a:t>
            </a:r>
            <a:r>
              <a:rPr sz="2200" spc="-250" dirty="0">
                <a:latin typeface="Microsoft Sans Serif"/>
                <a:cs typeface="Microsoft Sans Serif"/>
              </a:rPr>
              <a:t>comes</a:t>
            </a:r>
            <a:r>
              <a:rPr sz="2200" spc="-245" dirty="0">
                <a:latin typeface="Microsoft Sans Serif"/>
                <a:cs typeface="Microsoft Sans Serif"/>
              </a:rPr>
              <a:t> </a:t>
            </a:r>
            <a:r>
              <a:rPr sz="2200" spc="-75" dirty="0">
                <a:latin typeface="Microsoft Sans Serif"/>
                <a:cs typeface="Microsoft Sans Serif"/>
              </a:rPr>
              <a:t>to </a:t>
            </a:r>
            <a:r>
              <a:rPr sz="2200" spc="-95" dirty="0">
                <a:latin typeface="Microsoft Sans Serif"/>
                <a:cs typeface="Microsoft Sans Serif"/>
              </a:rPr>
              <a:t>translate </a:t>
            </a:r>
            <a:r>
              <a:rPr sz="2200" spc="-170" dirty="0">
                <a:latin typeface="Microsoft Sans Serif"/>
                <a:cs typeface="Microsoft Sans Serif"/>
              </a:rPr>
              <a:t>this</a:t>
            </a:r>
            <a:r>
              <a:rPr sz="2200" spc="-165" dirty="0">
                <a:latin typeface="Microsoft Sans Serif"/>
                <a:cs typeface="Microsoft Sans Serif"/>
              </a:rPr>
              <a:t> </a:t>
            </a:r>
            <a:r>
              <a:rPr sz="2200" spc="-155" dirty="0">
                <a:latin typeface="Microsoft Sans Serif"/>
                <a:cs typeface="Microsoft Sans Serif"/>
              </a:rPr>
              <a:t>pseudo</a:t>
            </a:r>
            <a:r>
              <a:rPr sz="2200" spc="-150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code </a:t>
            </a:r>
            <a:r>
              <a:rPr sz="2200" spc="-70" dirty="0">
                <a:latin typeface="Microsoft Sans Serif"/>
                <a:cs typeface="Microsoft Sans Serif"/>
              </a:rPr>
              <a:t>to </a:t>
            </a:r>
            <a:r>
              <a:rPr sz="2200" spc="-254" dirty="0">
                <a:latin typeface="Microsoft Sans Serif"/>
                <a:cs typeface="Microsoft Sans Serif"/>
              </a:rPr>
              <a:t>MIPS</a:t>
            </a:r>
            <a:r>
              <a:rPr sz="2200" spc="-250" dirty="0">
                <a:latin typeface="Microsoft Sans Serif"/>
                <a:cs typeface="Microsoft Sans Serif"/>
              </a:rPr>
              <a:t> </a:t>
            </a:r>
            <a:r>
              <a:rPr sz="2200" spc="-160" dirty="0">
                <a:latin typeface="Microsoft Sans Serif"/>
                <a:cs typeface="Microsoft Sans Serif"/>
              </a:rPr>
              <a:t>assembly</a:t>
            </a:r>
            <a:r>
              <a:rPr sz="2200" spc="-155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language </a:t>
            </a:r>
            <a:r>
              <a:rPr sz="2200" spc="-135" dirty="0">
                <a:latin typeface="Microsoft Sans Serif"/>
                <a:cs typeface="Microsoft Sans Serif"/>
              </a:rPr>
              <a:t>the </a:t>
            </a:r>
            <a:r>
              <a:rPr sz="2200" spc="-570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re</a:t>
            </a:r>
            <a:r>
              <a:rPr sz="2200" spc="-210" dirty="0">
                <a:latin typeface="Microsoft Sans Serif"/>
                <a:cs typeface="Microsoft Sans Serif"/>
              </a:rPr>
              <a:t>sults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could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30" dirty="0">
                <a:latin typeface="Microsoft Sans Serif"/>
                <a:cs typeface="Microsoft Sans Serif"/>
              </a:rPr>
              <a:t>appear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95" dirty="0">
                <a:latin typeface="Microsoft Sans Serif"/>
                <a:cs typeface="Microsoft Sans Serif"/>
              </a:rPr>
              <a:t>as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370" dirty="0">
                <a:latin typeface="Microsoft Sans Serif"/>
                <a:cs typeface="Microsoft Sans Serif"/>
              </a:rPr>
              <a:t>s</a:t>
            </a:r>
            <a:r>
              <a:rPr sz="2200" spc="-195" dirty="0">
                <a:latin typeface="Microsoft Sans Serif"/>
                <a:cs typeface="Microsoft Sans Serif"/>
              </a:rPr>
              <a:t>h</a:t>
            </a:r>
            <a:r>
              <a:rPr sz="2200" spc="-250" dirty="0">
                <a:latin typeface="Microsoft Sans Serif"/>
                <a:cs typeface="Microsoft Sans Serif"/>
              </a:rPr>
              <a:t>o</a:t>
            </a:r>
            <a:r>
              <a:rPr sz="2200" spc="-195" dirty="0">
                <a:latin typeface="Microsoft Sans Serif"/>
                <a:cs typeface="Microsoft Sans Serif"/>
              </a:rPr>
              <a:t>wn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b</a:t>
            </a:r>
            <a:r>
              <a:rPr sz="2200" spc="-65" dirty="0">
                <a:latin typeface="Microsoft Sans Serif"/>
                <a:cs typeface="Microsoft Sans Serif"/>
              </a:rPr>
              <a:t>e</a:t>
            </a:r>
            <a:r>
              <a:rPr sz="2200" spc="-50" dirty="0">
                <a:latin typeface="Microsoft Sans Serif"/>
                <a:cs typeface="Microsoft Sans Serif"/>
              </a:rPr>
              <a:t>l</a:t>
            </a:r>
            <a:r>
              <a:rPr sz="2200" spc="-165" dirty="0">
                <a:latin typeface="Microsoft Sans Serif"/>
                <a:cs typeface="Microsoft Sans Serif"/>
              </a:rPr>
              <a:t>o</a:t>
            </a:r>
            <a:r>
              <a:rPr sz="2200" spc="-260" dirty="0">
                <a:latin typeface="Microsoft Sans Serif"/>
                <a:cs typeface="Microsoft Sans Serif"/>
              </a:rPr>
              <a:t>w</a:t>
            </a:r>
            <a:r>
              <a:rPr sz="2200" spc="-130" dirty="0">
                <a:latin typeface="Microsoft Sans Serif"/>
                <a:cs typeface="Microsoft Sans Serif"/>
              </a:rPr>
              <a:t>.</a:t>
            </a:r>
            <a:endParaRPr sz="2200">
              <a:latin typeface="Microsoft Sans Serif"/>
              <a:cs typeface="Microsoft Sans Serif"/>
            </a:endParaRPr>
          </a:p>
          <a:p>
            <a:pPr marL="12700">
              <a:lnSpc>
                <a:spcPts val="2510"/>
              </a:lnSpc>
              <a:spcBef>
                <a:spcPts val="1100"/>
              </a:spcBef>
            </a:pPr>
            <a:r>
              <a:rPr sz="2200" spc="-200" dirty="0">
                <a:latin typeface="Microsoft Sans Serif"/>
                <a:cs typeface="Microsoft Sans Serif"/>
              </a:rPr>
              <a:t>In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254" dirty="0">
                <a:latin typeface="Microsoft Sans Serif"/>
                <a:cs typeface="Microsoft Sans Serif"/>
              </a:rPr>
              <a:t>MIPS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160" dirty="0">
                <a:latin typeface="Microsoft Sans Serif"/>
                <a:cs typeface="Microsoft Sans Serif"/>
              </a:rPr>
              <a:t>assembly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14" dirty="0">
                <a:latin typeface="Microsoft Sans Serif"/>
                <a:cs typeface="Microsoft Sans Serif"/>
              </a:rPr>
              <a:t>language,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114" dirty="0">
                <a:latin typeface="Microsoft Sans Serif"/>
                <a:cs typeface="Microsoft Sans Serif"/>
              </a:rPr>
              <a:t>anything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95" dirty="0">
                <a:latin typeface="Microsoft Sans Serif"/>
                <a:cs typeface="Microsoft Sans Serif"/>
              </a:rPr>
              <a:t>on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5" dirty="0">
                <a:latin typeface="Microsoft Sans Serif"/>
                <a:cs typeface="Microsoft Sans Serif"/>
              </a:rPr>
              <a:t>a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14" dirty="0">
                <a:latin typeface="Microsoft Sans Serif"/>
                <a:cs typeface="Microsoft Sans Serif"/>
              </a:rPr>
              <a:t>line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80" dirty="0">
                <a:latin typeface="Microsoft Sans Serif"/>
                <a:cs typeface="Microsoft Sans Serif"/>
              </a:rPr>
              <a:t>following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number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70" dirty="0">
                <a:latin typeface="Microsoft Sans Serif"/>
                <a:cs typeface="Microsoft Sans Serif"/>
              </a:rPr>
              <a:t>sign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5" dirty="0">
                <a:latin typeface="Microsoft Sans Serif"/>
                <a:cs typeface="Microsoft Sans Serif"/>
              </a:rPr>
              <a:t>(#)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200" dirty="0">
                <a:latin typeface="Microsoft Sans Serif"/>
                <a:cs typeface="Microsoft Sans Serif"/>
              </a:rPr>
              <a:t>is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5" dirty="0">
                <a:latin typeface="Microsoft Sans Serif"/>
                <a:cs typeface="Microsoft Sans Serif"/>
              </a:rPr>
              <a:t>a</a:t>
            </a:r>
            <a:endParaRPr sz="2200">
              <a:latin typeface="Microsoft Sans Serif"/>
              <a:cs typeface="Microsoft Sans Serif"/>
            </a:endParaRPr>
          </a:p>
          <a:p>
            <a:pPr marL="12700">
              <a:lnSpc>
                <a:spcPts val="2510"/>
              </a:lnSpc>
            </a:pPr>
            <a:r>
              <a:rPr sz="2200" spc="-210" dirty="0">
                <a:latin typeface="Microsoft Sans Serif"/>
                <a:cs typeface="Microsoft Sans Serif"/>
              </a:rPr>
              <a:t>comment.</a:t>
            </a:r>
            <a:endParaRPr sz="2200">
              <a:latin typeface="Microsoft Sans Serif"/>
              <a:cs typeface="Microsoft Sans Serif"/>
            </a:endParaRPr>
          </a:p>
          <a:p>
            <a:pPr marL="186055" marR="5080" indent="-137160">
              <a:lnSpc>
                <a:spcPts val="1939"/>
              </a:lnSpc>
              <a:spcBef>
                <a:spcPts val="459"/>
              </a:spcBef>
            </a:pPr>
            <a:r>
              <a:rPr sz="1800" spc="-375" dirty="0">
                <a:solidFill>
                  <a:srgbClr val="1CACE3"/>
                </a:solidFill>
                <a:latin typeface="Microsoft Sans Serif"/>
                <a:cs typeface="Microsoft Sans Serif"/>
              </a:rPr>
              <a:t>🢝</a:t>
            </a:r>
            <a:r>
              <a:rPr sz="1800" spc="-320" dirty="0">
                <a:solidFill>
                  <a:srgbClr val="1CACE3"/>
                </a:solidFill>
                <a:latin typeface="Microsoft Sans Serif"/>
                <a:cs typeface="Microsoft Sans Serif"/>
              </a:rPr>
              <a:t> </a:t>
            </a:r>
            <a:r>
              <a:rPr sz="1800" spc="-90" dirty="0">
                <a:latin typeface="Microsoft Sans Serif"/>
                <a:cs typeface="Microsoft Sans Serif"/>
              </a:rPr>
              <a:t>Notice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55" dirty="0">
                <a:latin typeface="Microsoft Sans Serif"/>
                <a:cs typeface="Microsoft Sans Serif"/>
              </a:rPr>
              <a:t>how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110" dirty="0">
                <a:latin typeface="Microsoft Sans Serif"/>
                <a:cs typeface="Microsoft Sans Serif"/>
              </a:rPr>
              <a:t>the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95" dirty="0">
                <a:latin typeface="Microsoft Sans Serif"/>
                <a:cs typeface="Microsoft Sans Serif"/>
              </a:rPr>
              <a:t>comments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120" dirty="0">
                <a:latin typeface="Microsoft Sans Serif"/>
                <a:cs typeface="Microsoft Sans Serif"/>
              </a:rPr>
              <a:t>in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110" dirty="0">
                <a:latin typeface="Microsoft Sans Serif"/>
                <a:cs typeface="Microsoft Sans Serif"/>
              </a:rPr>
              <a:t>the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105" dirty="0">
                <a:latin typeface="Microsoft Sans Serif"/>
                <a:cs typeface="Microsoft Sans Serif"/>
              </a:rPr>
              <a:t>code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75" dirty="0">
                <a:latin typeface="Microsoft Sans Serif"/>
                <a:cs typeface="Microsoft Sans Serif"/>
              </a:rPr>
              <a:t>below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85" dirty="0">
                <a:latin typeface="Microsoft Sans Serif"/>
                <a:cs typeface="Microsoft Sans Serif"/>
              </a:rPr>
              <a:t>help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60" dirty="0">
                <a:latin typeface="Microsoft Sans Serif"/>
                <a:cs typeface="Microsoft Sans Serif"/>
              </a:rPr>
              <a:t>to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140" dirty="0">
                <a:latin typeface="Microsoft Sans Serif"/>
                <a:cs typeface="Microsoft Sans Serif"/>
              </a:rPr>
              <a:t>make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110" dirty="0">
                <a:latin typeface="Microsoft Sans Serif"/>
                <a:cs typeface="Microsoft Sans Serif"/>
              </a:rPr>
              <a:t>the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40" dirty="0">
                <a:latin typeface="Microsoft Sans Serif"/>
                <a:cs typeface="Microsoft Sans Serif"/>
              </a:rPr>
              <a:t>connection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spc="-75" dirty="0">
                <a:latin typeface="Microsoft Sans Serif"/>
                <a:cs typeface="Microsoft Sans Serif"/>
              </a:rPr>
              <a:t>back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spc="-60" dirty="0">
                <a:latin typeface="Microsoft Sans Serif"/>
                <a:cs typeface="Microsoft Sans Serif"/>
              </a:rPr>
              <a:t>to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110" dirty="0">
                <a:latin typeface="Microsoft Sans Serif"/>
                <a:cs typeface="Microsoft Sans Serif"/>
              </a:rPr>
              <a:t>the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50" dirty="0">
                <a:latin typeface="Microsoft Sans Serif"/>
                <a:cs typeface="Microsoft Sans Serif"/>
              </a:rPr>
              <a:t>original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25" dirty="0">
                <a:latin typeface="Microsoft Sans Serif"/>
                <a:cs typeface="Microsoft Sans Serif"/>
              </a:rPr>
              <a:t>pseudo </a:t>
            </a:r>
            <a:r>
              <a:rPr sz="1800" spc="-120" dirty="0">
                <a:latin typeface="Microsoft Sans Serif"/>
                <a:cs typeface="Microsoft Sans Serif"/>
              </a:rPr>
              <a:t> </a:t>
            </a:r>
            <a:r>
              <a:rPr sz="1800" spc="-110" dirty="0">
                <a:latin typeface="Microsoft Sans Serif"/>
                <a:cs typeface="Microsoft Sans Serif"/>
              </a:rPr>
              <a:t>code.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80488" y="4454652"/>
            <a:ext cx="7431023" cy="180351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839470"/>
            <a:ext cx="461200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spc="-550" dirty="0"/>
              <a:t>S</a:t>
            </a:r>
            <a:r>
              <a:rPr sz="5000" spc="-825" dirty="0"/>
              <a:t>H</a:t>
            </a:r>
            <a:r>
              <a:rPr sz="5000" spc="50" dirty="0"/>
              <a:t>I</a:t>
            </a:r>
            <a:r>
              <a:rPr sz="5000" spc="-960" dirty="0"/>
              <a:t>F</a:t>
            </a:r>
            <a:r>
              <a:rPr sz="5000" spc="-975" dirty="0"/>
              <a:t>T</a:t>
            </a:r>
            <a:r>
              <a:rPr sz="5000" spc="-215" dirty="0"/>
              <a:t> </a:t>
            </a:r>
            <a:r>
              <a:rPr sz="5000" spc="-855" dirty="0"/>
              <a:t>L</a:t>
            </a:r>
            <a:r>
              <a:rPr sz="5000" spc="-775" dirty="0"/>
              <a:t>E</a:t>
            </a:r>
            <a:r>
              <a:rPr sz="5000" spc="-960" dirty="0"/>
              <a:t>F</a:t>
            </a:r>
            <a:r>
              <a:rPr sz="5000" spc="-975" dirty="0"/>
              <a:t>T</a:t>
            </a:r>
            <a:r>
              <a:rPr sz="5000" spc="-215" dirty="0"/>
              <a:t> </a:t>
            </a:r>
            <a:r>
              <a:rPr sz="5000" spc="-819" dirty="0"/>
              <a:t>L</a:t>
            </a:r>
            <a:r>
              <a:rPr sz="5000" spc="-944" dirty="0"/>
              <a:t>O</a:t>
            </a:r>
            <a:r>
              <a:rPr sz="5000" spc="-660" dirty="0"/>
              <a:t>G</a:t>
            </a:r>
            <a:r>
              <a:rPr sz="5000" spc="50" dirty="0"/>
              <a:t>I</a:t>
            </a:r>
            <a:r>
              <a:rPr sz="5000" spc="-775" dirty="0"/>
              <a:t>C</a:t>
            </a:r>
            <a:r>
              <a:rPr sz="5000" spc="-570" dirty="0"/>
              <a:t>A</a:t>
            </a:r>
            <a:r>
              <a:rPr sz="5000" spc="-940" dirty="0"/>
              <a:t>L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1148892" y="2270886"/>
            <a:ext cx="9505950" cy="204787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163195">
              <a:lnSpc>
                <a:spcPts val="2380"/>
              </a:lnSpc>
              <a:spcBef>
                <a:spcPts val="390"/>
              </a:spcBef>
            </a:pPr>
            <a:r>
              <a:rPr sz="2200" spc="-145" dirty="0">
                <a:latin typeface="Microsoft Sans Serif"/>
                <a:cs typeface="Microsoft Sans Serif"/>
              </a:rPr>
              <a:t>A</a:t>
            </a:r>
            <a:r>
              <a:rPr sz="2200" spc="-140" dirty="0">
                <a:latin typeface="Microsoft Sans Serif"/>
                <a:cs typeface="Microsoft Sans Serif"/>
              </a:rPr>
              <a:t> </a:t>
            </a:r>
            <a:r>
              <a:rPr sz="2200" b="1" spc="-145" dirty="0">
                <a:latin typeface="Arial"/>
                <a:cs typeface="Arial"/>
              </a:rPr>
              <a:t>shift </a:t>
            </a:r>
            <a:r>
              <a:rPr sz="2200" b="1" spc="-105" dirty="0">
                <a:latin typeface="Arial"/>
                <a:cs typeface="Arial"/>
              </a:rPr>
              <a:t>left </a:t>
            </a:r>
            <a:r>
              <a:rPr sz="2200" b="1" spc="-130" dirty="0">
                <a:latin typeface="Arial"/>
                <a:cs typeface="Arial"/>
              </a:rPr>
              <a:t>logical </a:t>
            </a:r>
            <a:r>
              <a:rPr sz="2200" spc="-5" dirty="0">
                <a:latin typeface="Microsoft Sans Serif"/>
                <a:cs typeface="Microsoft Sans Serif"/>
              </a:rPr>
              <a:t>of </a:t>
            </a:r>
            <a:r>
              <a:rPr sz="2200" spc="-170" dirty="0">
                <a:latin typeface="Microsoft Sans Serif"/>
                <a:cs typeface="Microsoft Sans Serif"/>
              </a:rPr>
              <a:t>one</a:t>
            </a:r>
            <a:r>
              <a:rPr sz="2200" spc="-165" dirty="0">
                <a:latin typeface="Microsoft Sans Serif"/>
                <a:cs typeface="Microsoft Sans Serif"/>
              </a:rPr>
              <a:t> </a:t>
            </a:r>
            <a:r>
              <a:rPr sz="2200" spc="-120" dirty="0">
                <a:latin typeface="Microsoft Sans Serif"/>
                <a:cs typeface="Microsoft Sans Serif"/>
              </a:rPr>
              <a:t>position </a:t>
            </a:r>
            <a:r>
              <a:rPr sz="2200" spc="-235" dirty="0">
                <a:latin typeface="Microsoft Sans Serif"/>
                <a:cs typeface="Microsoft Sans Serif"/>
              </a:rPr>
              <a:t>moves</a:t>
            </a:r>
            <a:r>
              <a:rPr sz="2200" spc="-229" dirty="0">
                <a:latin typeface="Microsoft Sans Serif"/>
                <a:cs typeface="Microsoft Sans Serif"/>
              </a:rPr>
              <a:t> </a:t>
            </a:r>
            <a:r>
              <a:rPr sz="2200" spc="-145" dirty="0">
                <a:latin typeface="Microsoft Sans Serif"/>
                <a:cs typeface="Microsoft Sans Serif"/>
              </a:rPr>
              <a:t>each</a:t>
            </a:r>
            <a:r>
              <a:rPr sz="2200" spc="290" dirty="0">
                <a:latin typeface="Microsoft Sans Serif"/>
                <a:cs typeface="Microsoft Sans Serif"/>
              </a:rPr>
              <a:t> </a:t>
            </a:r>
            <a:r>
              <a:rPr sz="2200" spc="-20" dirty="0">
                <a:latin typeface="Microsoft Sans Serif"/>
                <a:cs typeface="Microsoft Sans Serif"/>
              </a:rPr>
              <a:t>bit </a:t>
            </a:r>
            <a:r>
              <a:rPr sz="2200" spc="-75" dirty="0">
                <a:latin typeface="Microsoft Sans Serif"/>
                <a:cs typeface="Microsoft Sans Serif"/>
              </a:rPr>
              <a:t>to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315" dirty="0">
                <a:latin typeface="Microsoft Sans Serif"/>
                <a:cs typeface="Microsoft Sans Serif"/>
              </a:rPr>
              <a:t> </a:t>
            </a:r>
            <a:r>
              <a:rPr sz="2200" spc="-15" dirty="0">
                <a:latin typeface="Microsoft Sans Serif"/>
                <a:cs typeface="Microsoft Sans Serif"/>
              </a:rPr>
              <a:t>left </a:t>
            </a:r>
            <a:r>
              <a:rPr sz="2200" spc="-65" dirty="0">
                <a:latin typeface="Microsoft Sans Serif"/>
                <a:cs typeface="Microsoft Sans Serif"/>
              </a:rPr>
              <a:t>by </a:t>
            </a:r>
            <a:r>
              <a:rPr sz="2200" spc="-165" dirty="0">
                <a:latin typeface="Microsoft Sans Serif"/>
                <a:cs typeface="Microsoft Sans Serif"/>
              </a:rPr>
              <a:t>one.</a:t>
            </a:r>
            <a:r>
              <a:rPr sz="2200" spc="254" dirty="0">
                <a:latin typeface="Microsoft Sans Serif"/>
                <a:cs typeface="Microsoft Sans Serif"/>
              </a:rPr>
              <a:t> </a:t>
            </a:r>
            <a:r>
              <a:rPr sz="2200" spc="-260" dirty="0">
                <a:latin typeface="Microsoft Sans Serif"/>
                <a:cs typeface="Microsoft Sans Serif"/>
              </a:rPr>
              <a:t>The</a:t>
            </a:r>
            <a:r>
              <a:rPr sz="2200" spc="65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low-order </a:t>
            </a:r>
            <a:r>
              <a:rPr sz="2200" spc="-60" dirty="0">
                <a:latin typeface="Microsoft Sans Serif"/>
                <a:cs typeface="Microsoft Sans Serif"/>
              </a:rPr>
              <a:t> </a:t>
            </a:r>
            <a:r>
              <a:rPr sz="2200" spc="-20" dirty="0">
                <a:latin typeface="Microsoft Sans Serif"/>
                <a:cs typeface="Microsoft Sans Serif"/>
              </a:rPr>
              <a:t>bit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(the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20" dirty="0">
                <a:latin typeface="Microsoft Sans Serif"/>
                <a:cs typeface="Microsoft Sans Serif"/>
              </a:rPr>
              <a:t>right-most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50" dirty="0">
                <a:latin typeface="Microsoft Sans Serif"/>
                <a:cs typeface="Microsoft Sans Serif"/>
              </a:rPr>
              <a:t>bit)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200" dirty="0">
                <a:latin typeface="Microsoft Sans Serif"/>
                <a:cs typeface="Microsoft Sans Serif"/>
              </a:rPr>
              <a:t>is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75" dirty="0">
                <a:latin typeface="Microsoft Sans Serif"/>
                <a:cs typeface="Microsoft Sans Serif"/>
              </a:rPr>
              <a:t>replaced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by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5" dirty="0">
                <a:latin typeface="Microsoft Sans Serif"/>
                <a:cs typeface="Microsoft Sans Serif"/>
              </a:rPr>
              <a:t>a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zero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20" dirty="0">
                <a:latin typeface="Microsoft Sans Serif"/>
                <a:cs typeface="Microsoft Sans Serif"/>
              </a:rPr>
              <a:t>bit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100" dirty="0">
                <a:latin typeface="Microsoft Sans Serif"/>
                <a:cs typeface="Microsoft Sans Serif"/>
              </a:rPr>
              <a:t>and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85" dirty="0">
                <a:latin typeface="Microsoft Sans Serif"/>
                <a:cs typeface="Microsoft Sans Serif"/>
              </a:rPr>
              <a:t>high-order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-20" dirty="0">
                <a:latin typeface="Microsoft Sans Serif"/>
                <a:cs typeface="Microsoft Sans Serif"/>
              </a:rPr>
              <a:t>bit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(the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left-most </a:t>
            </a:r>
            <a:r>
              <a:rPr sz="2200" spc="-565" dirty="0">
                <a:latin typeface="Microsoft Sans Serif"/>
                <a:cs typeface="Microsoft Sans Serif"/>
              </a:rPr>
              <a:t> </a:t>
            </a:r>
            <a:r>
              <a:rPr sz="2200" spc="-50" dirty="0">
                <a:latin typeface="Microsoft Sans Serif"/>
                <a:cs typeface="Microsoft Sans Serif"/>
              </a:rPr>
              <a:t>bit)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i</a:t>
            </a:r>
            <a:r>
              <a:rPr sz="2200" spc="-270" dirty="0">
                <a:latin typeface="Microsoft Sans Serif"/>
                <a:cs typeface="Microsoft Sans Serif"/>
              </a:rPr>
              <a:t>s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95" dirty="0">
                <a:latin typeface="Microsoft Sans Serif"/>
                <a:cs typeface="Microsoft Sans Serif"/>
              </a:rPr>
              <a:t>discarded.</a:t>
            </a:r>
            <a:endParaRPr sz="2200">
              <a:latin typeface="Microsoft Sans Serif"/>
              <a:cs typeface="Microsoft Sans Serif"/>
            </a:endParaRPr>
          </a:p>
          <a:p>
            <a:pPr marL="12700" marR="5080">
              <a:lnSpc>
                <a:spcPts val="2380"/>
              </a:lnSpc>
              <a:spcBef>
                <a:spcPts val="1395"/>
              </a:spcBef>
            </a:pPr>
            <a:r>
              <a:rPr sz="2200" spc="-105" dirty="0">
                <a:latin typeface="Microsoft Sans Serif"/>
                <a:cs typeface="Microsoft Sans Serif"/>
              </a:rPr>
              <a:t>Shifting</a:t>
            </a:r>
            <a:r>
              <a:rPr sz="2200" spc="-100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by </a:t>
            </a:r>
            <a:r>
              <a:rPr sz="2200" spc="-105" dirty="0">
                <a:latin typeface="Microsoft Sans Serif"/>
                <a:cs typeface="Microsoft Sans Serif"/>
              </a:rPr>
              <a:t>two </a:t>
            </a:r>
            <a:r>
              <a:rPr sz="2200" spc="-150" dirty="0">
                <a:latin typeface="Microsoft Sans Serif"/>
                <a:cs typeface="Microsoft Sans Serif"/>
              </a:rPr>
              <a:t>positions</a:t>
            </a:r>
            <a:r>
              <a:rPr sz="2200" spc="-145" dirty="0">
                <a:latin typeface="Microsoft Sans Serif"/>
                <a:cs typeface="Microsoft Sans Serif"/>
              </a:rPr>
              <a:t> </a:t>
            </a:r>
            <a:r>
              <a:rPr sz="2200" spc="-200" dirty="0">
                <a:latin typeface="Microsoft Sans Serif"/>
                <a:cs typeface="Microsoft Sans Serif"/>
              </a:rPr>
              <a:t>is</a:t>
            </a:r>
            <a:r>
              <a:rPr sz="2200" spc="-19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-130" dirty="0">
                <a:latin typeface="Microsoft Sans Serif"/>
                <a:cs typeface="Microsoft Sans Serif"/>
              </a:rPr>
              <a:t> </a:t>
            </a:r>
            <a:r>
              <a:rPr sz="2200" spc="-220" dirty="0">
                <a:latin typeface="Microsoft Sans Serif"/>
                <a:cs typeface="Microsoft Sans Serif"/>
              </a:rPr>
              <a:t>same</a:t>
            </a:r>
            <a:r>
              <a:rPr sz="2200" spc="-215" dirty="0">
                <a:latin typeface="Microsoft Sans Serif"/>
                <a:cs typeface="Microsoft Sans Serif"/>
              </a:rPr>
              <a:t> </a:t>
            </a:r>
            <a:r>
              <a:rPr sz="2200" spc="-190" dirty="0">
                <a:latin typeface="Microsoft Sans Serif"/>
                <a:cs typeface="Microsoft Sans Serif"/>
              </a:rPr>
              <a:t>as</a:t>
            </a:r>
            <a:r>
              <a:rPr sz="2200" spc="-185" dirty="0">
                <a:latin typeface="Microsoft Sans Serif"/>
                <a:cs typeface="Microsoft Sans Serif"/>
              </a:rPr>
              <a:t> </a:t>
            </a:r>
            <a:r>
              <a:rPr sz="2200" spc="-85" dirty="0">
                <a:latin typeface="Microsoft Sans Serif"/>
                <a:cs typeface="Microsoft Sans Serif"/>
              </a:rPr>
              <a:t>performing </a:t>
            </a:r>
            <a:r>
              <a:rPr sz="2200" spc="-15" dirty="0">
                <a:latin typeface="Microsoft Sans Serif"/>
                <a:cs typeface="Microsoft Sans Serif"/>
              </a:rPr>
              <a:t>a </a:t>
            </a:r>
            <a:r>
              <a:rPr sz="2200" spc="-120" dirty="0">
                <a:latin typeface="Microsoft Sans Serif"/>
                <a:cs typeface="Microsoft Sans Serif"/>
              </a:rPr>
              <a:t>one-position</a:t>
            </a:r>
            <a:r>
              <a:rPr sz="2200" spc="-114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shift</a:t>
            </a:r>
            <a:r>
              <a:rPr sz="2200" spc="-105" dirty="0">
                <a:latin typeface="Microsoft Sans Serif"/>
                <a:cs typeface="Microsoft Sans Serif"/>
              </a:rPr>
              <a:t> two </a:t>
            </a:r>
            <a:r>
              <a:rPr sz="2200" spc="-175" dirty="0">
                <a:latin typeface="Microsoft Sans Serif"/>
                <a:cs typeface="Microsoft Sans Serif"/>
              </a:rPr>
              <a:t>times. </a:t>
            </a:r>
            <a:r>
              <a:rPr sz="2200" spc="-170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Shifting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by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zero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positions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-145" dirty="0">
                <a:latin typeface="Microsoft Sans Serif"/>
                <a:cs typeface="Microsoft Sans Serif"/>
              </a:rPr>
              <a:t>leaves</a:t>
            </a:r>
            <a:r>
              <a:rPr sz="2200" spc="5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60" dirty="0">
                <a:latin typeface="Microsoft Sans Serif"/>
                <a:cs typeface="Microsoft Sans Serif"/>
              </a:rPr>
              <a:t>pattern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60" dirty="0">
                <a:latin typeface="Microsoft Sans Serif"/>
                <a:cs typeface="Microsoft Sans Serif"/>
              </a:rPr>
              <a:t>unchanged.</a:t>
            </a:r>
            <a:r>
              <a:rPr sz="2200" spc="75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Shifting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an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25" dirty="0">
                <a:latin typeface="Microsoft Sans Serif"/>
                <a:cs typeface="Microsoft Sans Serif"/>
              </a:rPr>
              <a:t>N-bit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60" dirty="0">
                <a:latin typeface="Microsoft Sans Serif"/>
                <a:cs typeface="Microsoft Sans Serif"/>
              </a:rPr>
              <a:t>pattern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5" dirty="0">
                <a:latin typeface="Microsoft Sans Serif"/>
                <a:cs typeface="Microsoft Sans Serif"/>
              </a:rPr>
              <a:t>left </a:t>
            </a:r>
            <a:r>
              <a:rPr sz="2200" spc="-570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by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25" dirty="0">
                <a:latin typeface="Microsoft Sans Serif"/>
                <a:cs typeface="Microsoft Sans Serif"/>
              </a:rPr>
              <a:t>N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or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60" dirty="0">
                <a:latin typeface="Microsoft Sans Serif"/>
                <a:cs typeface="Microsoft Sans Serif"/>
              </a:rPr>
              <a:t>more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positions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85" dirty="0">
                <a:latin typeface="Microsoft Sans Serif"/>
                <a:cs typeface="Microsoft Sans Serif"/>
              </a:rPr>
              <a:t>changes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20" dirty="0">
                <a:latin typeface="Microsoft Sans Serif"/>
                <a:cs typeface="Microsoft Sans Serif"/>
              </a:rPr>
              <a:t>all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of</a:t>
            </a:r>
            <a:r>
              <a:rPr sz="2200" spc="8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bits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75" dirty="0">
                <a:latin typeface="Microsoft Sans Serif"/>
                <a:cs typeface="Microsoft Sans Serif"/>
              </a:rPr>
              <a:t>to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20" dirty="0">
                <a:latin typeface="Microsoft Sans Serif"/>
                <a:cs typeface="Microsoft Sans Serif"/>
              </a:rPr>
              <a:t>zero.</a:t>
            </a:r>
            <a:endParaRPr sz="22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23744" y="5192348"/>
            <a:ext cx="7589520" cy="88231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839470"/>
            <a:ext cx="461200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spc="-550" dirty="0"/>
              <a:t>S</a:t>
            </a:r>
            <a:r>
              <a:rPr sz="5000" spc="-825" dirty="0"/>
              <a:t>H</a:t>
            </a:r>
            <a:r>
              <a:rPr sz="5000" spc="50" dirty="0"/>
              <a:t>I</a:t>
            </a:r>
            <a:r>
              <a:rPr sz="5000" spc="-960" dirty="0"/>
              <a:t>F</a:t>
            </a:r>
            <a:r>
              <a:rPr sz="5000" spc="-975" dirty="0"/>
              <a:t>T</a:t>
            </a:r>
            <a:r>
              <a:rPr sz="5000" spc="-215" dirty="0"/>
              <a:t> </a:t>
            </a:r>
            <a:r>
              <a:rPr sz="5000" spc="-855" dirty="0"/>
              <a:t>L</a:t>
            </a:r>
            <a:r>
              <a:rPr sz="5000" spc="-775" dirty="0"/>
              <a:t>E</a:t>
            </a:r>
            <a:r>
              <a:rPr sz="5000" spc="-960" dirty="0"/>
              <a:t>F</a:t>
            </a:r>
            <a:r>
              <a:rPr sz="5000" spc="-975" dirty="0"/>
              <a:t>T</a:t>
            </a:r>
            <a:r>
              <a:rPr sz="5000" spc="-215" dirty="0"/>
              <a:t> </a:t>
            </a:r>
            <a:r>
              <a:rPr sz="5000" spc="-819" dirty="0"/>
              <a:t>L</a:t>
            </a:r>
            <a:r>
              <a:rPr sz="5000" spc="-944" dirty="0"/>
              <a:t>O</a:t>
            </a:r>
            <a:r>
              <a:rPr sz="5000" spc="-660" dirty="0"/>
              <a:t>G</a:t>
            </a:r>
            <a:r>
              <a:rPr sz="5000" spc="50" dirty="0"/>
              <a:t>I</a:t>
            </a:r>
            <a:r>
              <a:rPr sz="5000" spc="-775" dirty="0"/>
              <a:t>C</a:t>
            </a:r>
            <a:r>
              <a:rPr sz="5000" spc="-570" dirty="0"/>
              <a:t>A</a:t>
            </a:r>
            <a:r>
              <a:rPr sz="5000" spc="-940" dirty="0"/>
              <a:t>L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944067" y="1473453"/>
            <a:ext cx="10016490" cy="57467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" marR="5080">
              <a:lnSpc>
                <a:spcPts val="1920"/>
              </a:lnSpc>
              <a:spcBef>
                <a:spcPts val="565"/>
              </a:spcBef>
            </a:pPr>
            <a:r>
              <a:rPr sz="2000" spc="-229" dirty="0">
                <a:latin typeface="Microsoft Sans Serif"/>
                <a:cs typeface="Microsoft Sans Serif"/>
              </a:rPr>
              <a:t>The</a:t>
            </a:r>
            <a:r>
              <a:rPr sz="2000" spc="-225" dirty="0">
                <a:latin typeface="Microsoft Sans Serif"/>
                <a:cs typeface="Microsoft Sans Serif"/>
              </a:rPr>
              <a:t> </a:t>
            </a:r>
            <a:r>
              <a:rPr sz="2000" spc="-90" dirty="0">
                <a:latin typeface="Microsoft Sans Serif"/>
                <a:cs typeface="Microsoft Sans Serif"/>
              </a:rPr>
              <a:t>picture </a:t>
            </a:r>
            <a:r>
              <a:rPr sz="2000" spc="-235" dirty="0">
                <a:latin typeface="Microsoft Sans Serif"/>
                <a:cs typeface="Microsoft Sans Serif"/>
              </a:rPr>
              <a:t>shows</a:t>
            </a:r>
            <a:r>
              <a:rPr sz="2000" spc="-229" dirty="0">
                <a:latin typeface="Microsoft Sans Serif"/>
                <a:cs typeface="Microsoft Sans Serif"/>
              </a:rPr>
              <a:t> </a:t>
            </a:r>
            <a:r>
              <a:rPr sz="2000" spc="-120" dirty="0">
                <a:latin typeface="Microsoft Sans Serif"/>
                <a:cs typeface="Microsoft Sans Serif"/>
              </a:rPr>
              <a:t>the</a:t>
            </a:r>
            <a:r>
              <a:rPr sz="2000" spc="-114" dirty="0">
                <a:latin typeface="Microsoft Sans Serif"/>
                <a:cs typeface="Microsoft Sans Serif"/>
              </a:rPr>
              <a:t> </a:t>
            </a:r>
            <a:r>
              <a:rPr sz="2000" spc="-75" dirty="0">
                <a:latin typeface="Microsoft Sans Serif"/>
                <a:cs typeface="Microsoft Sans Serif"/>
              </a:rPr>
              <a:t>operation </a:t>
            </a:r>
            <a:r>
              <a:rPr sz="2000" spc="-65" dirty="0">
                <a:latin typeface="Microsoft Sans Serif"/>
                <a:cs typeface="Microsoft Sans Serif"/>
              </a:rPr>
              <a:t>performed </a:t>
            </a:r>
            <a:r>
              <a:rPr sz="2000" spc="-175" dirty="0">
                <a:latin typeface="Microsoft Sans Serif"/>
                <a:cs typeface="Microsoft Sans Serif"/>
              </a:rPr>
              <a:t>on</a:t>
            </a:r>
            <a:r>
              <a:rPr sz="2000" spc="-170" dirty="0">
                <a:latin typeface="Microsoft Sans Serif"/>
                <a:cs typeface="Microsoft Sans Serif"/>
              </a:rPr>
              <a:t> </a:t>
            </a:r>
            <a:r>
              <a:rPr sz="2000" spc="-75" dirty="0">
                <a:latin typeface="Microsoft Sans Serif"/>
                <a:cs typeface="Microsoft Sans Serif"/>
              </a:rPr>
              <a:t>eight </a:t>
            </a:r>
            <a:r>
              <a:rPr sz="2000" spc="-105" dirty="0">
                <a:latin typeface="Microsoft Sans Serif"/>
                <a:cs typeface="Microsoft Sans Serif"/>
              </a:rPr>
              <a:t>bits. </a:t>
            </a:r>
            <a:r>
              <a:rPr sz="2000" spc="-229" dirty="0">
                <a:latin typeface="Microsoft Sans Serif"/>
                <a:cs typeface="Microsoft Sans Serif"/>
              </a:rPr>
              <a:t>The</a:t>
            </a:r>
            <a:r>
              <a:rPr sz="2000" spc="-225" dirty="0">
                <a:latin typeface="Microsoft Sans Serif"/>
                <a:cs typeface="Microsoft Sans Serif"/>
              </a:rPr>
              <a:t> </a:t>
            </a:r>
            <a:r>
              <a:rPr sz="2000" spc="-55" dirty="0">
                <a:latin typeface="Microsoft Sans Serif"/>
                <a:cs typeface="Microsoft Sans Serif"/>
              </a:rPr>
              <a:t>original pattern </a:t>
            </a:r>
            <a:r>
              <a:rPr sz="2000" spc="-180" dirty="0">
                <a:latin typeface="Microsoft Sans Serif"/>
                <a:cs typeface="Microsoft Sans Serif"/>
              </a:rPr>
              <a:t>is</a:t>
            </a:r>
            <a:r>
              <a:rPr sz="2000" spc="-175" dirty="0">
                <a:latin typeface="Microsoft Sans Serif"/>
                <a:cs typeface="Microsoft Sans Serif"/>
              </a:rPr>
              <a:t> </a:t>
            </a:r>
            <a:r>
              <a:rPr sz="2000" b="1" spc="-60" dirty="0">
                <a:latin typeface="Arial"/>
                <a:cs typeface="Arial"/>
              </a:rPr>
              <a:t>10100111</a:t>
            </a:r>
            <a:r>
              <a:rPr sz="2000" spc="-60" dirty="0">
                <a:latin typeface="Microsoft Sans Serif"/>
                <a:cs typeface="Microsoft Sans Serif"/>
              </a:rPr>
              <a:t>. </a:t>
            </a:r>
            <a:r>
              <a:rPr sz="2000" spc="-85" dirty="0">
                <a:latin typeface="Microsoft Sans Serif"/>
                <a:cs typeface="Microsoft Sans Serif"/>
              </a:rPr>
              <a:t>and </a:t>
            </a:r>
            <a:r>
              <a:rPr sz="2000" spc="-120" dirty="0">
                <a:latin typeface="Microsoft Sans Serif"/>
                <a:cs typeface="Microsoft Sans Serif"/>
              </a:rPr>
              <a:t>the </a:t>
            </a:r>
            <a:r>
              <a:rPr sz="2000" spc="-525" dirty="0">
                <a:latin typeface="Microsoft Sans Serif"/>
                <a:cs typeface="Microsoft Sans Serif"/>
              </a:rPr>
              <a:t> </a:t>
            </a:r>
            <a:r>
              <a:rPr sz="2000" spc="-110" dirty="0">
                <a:latin typeface="Microsoft Sans Serif"/>
                <a:cs typeface="Microsoft Sans Serif"/>
              </a:rPr>
              <a:t>resultant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spc="-55" dirty="0">
                <a:latin typeface="Microsoft Sans Serif"/>
                <a:cs typeface="Microsoft Sans Serif"/>
              </a:rPr>
              <a:t>pattern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180" dirty="0">
                <a:latin typeface="Microsoft Sans Serif"/>
                <a:cs typeface="Microsoft Sans Serif"/>
              </a:rPr>
              <a:t>is</a:t>
            </a:r>
            <a:r>
              <a:rPr sz="2000" spc="15" dirty="0">
                <a:latin typeface="Microsoft Sans Serif"/>
                <a:cs typeface="Microsoft Sans Serif"/>
              </a:rPr>
              <a:t> </a:t>
            </a:r>
            <a:r>
              <a:rPr sz="2000" b="1" spc="-50" dirty="0">
                <a:latin typeface="Arial"/>
                <a:cs typeface="Arial"/>
              </a:rPr>
              <a:t>0100110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97051" y="5432645"/>
            <a:ext cx="10393680" cy="1325245"/>
            <a:chOff x="797051" y="5432645"/>
            <a:chExt cx="10393680" cy="132524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61667" y="5432645"/>
              <a:ext cx="10229030" cy="24166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7051" y="5521452"/>
              <a:ext cx="7540752" cy="56997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7051" y="5943600"/>
              <a:ext cx="10369296" cy="56997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97051" y="6187438"/>
              <a:ext cx="1504188" cy="569976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944067" y="5334406"/>
            <a:ext cx="10241915" cy="124142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" marR="5080">
              <a:lnSpc>
                <a:spcPts val="1920"/>
              </a:lnSpc>
              <a:spcBef>
                <a:spcPts val="565"/>
              </a:spcBef>
            </a:pPr>
            <a:r>
              <a:rPr sz="2000" i="1" spc="-95" dirty="0">
                <a:latin typeface="Arial"/>
                <a:cs typeface="Arial"/>
              </a:rPr>
              <a:t>Shifting</a:t>
            </a:r>
            <a:r>
              <a:rPr sz="2000" i="1" spc="-35" dirty="0">
                <a:latin typeface="Arial"/>
                <a:cs typeface="Arial"/>
              </a:rPr>
              <a:t> </a:t>
            </a:r>
            <a:r>
              <a:rPr sz="2000" i="1" spc="-114" dirty="0">
                <a:latin typeface="Arial"/>
                <a:cs typeface="Arial"/>
              </a:rPr>
              <a:t>a</a:t>
            </a:r>
            <a:r>
              <a:rPr sz="2000" i="1" spc="-10" dirty="0">
                <a:latin typeface="Arial"/>
                <a:cs typeface="Arial"/>
              </a:rPr>
              <a:t> </a:t>
            </a:r>
            <a:r>
              <a:rPr sz="2000" i="1" spc="-200" dirty="0">
                <a:latin typeface="Arial"/>
                <a:cs typeface="Arial"/>
              </a:rPr>
              <a:t>number</a:t>
            </a:r>
            <a:r>
              <a:rPr sz="2000" i="1" spc="-15" dirty="0">
                <a:latin typeface="Arial"/>
                <a:cs typeface="Arial"/>
              </a:rPr>
              <a:t> </a:t>
            </a:r>
            <a:r>
              <a:rPr sz="2000" i="1" spc="-195" dirty="0">
                <a:latin typeface="Arial"/>
                <a:cs typeface="Arial"/>
              </a:rPr>
              <a:t>one</a:t>
            </a:r>
            <a:r>
              <a:rPr sz="2000" i="1" spc="-15" dirty="0">
                <a:latin typeface="Arial"/>
                <a:cs typeface="Arial"/>
              </a:rPr>
              <a:t> </a:t>
            </a:r>
            <a:r>
              <a:rPr sz="2000" i="1" spc="-40" dirty="0">
                <a:latin typeface="Arial"/>
                <a:cs typeface="Arial"/>
              </a:rPr>
              <a:t>bit</a:t>
            </a:r>
            <a:r>
              <a:rPr sz="2000" i="1" spc="-10" dirty="0">
                <a:latin typeface="Arial"/>
                <a:cs typeface="Arial"/>
              </a:rPr>
              <a:t> </a:t>
            </a:r>
            <a:r>
              <a:rPr sz="2000" i="1" spc="-65" dirty="0">
                <a:latin typeface="Arial"/>
                <a:cs typeface="Arial"/>
              </a:rPr>
              <a:t>to</a:t>
            </a:r>
            <a:r>
              <a:rPr sz="2000" i="1" spc="-10" dirty="0">
                <a:latin typeface="Arial"/>
                <a:cs typeface="Arial"/>
              </a:rPr>
              <a:t> </a:t>
            </a:r>
            <a:r>
              <a:rPr sz="2000" i="1" spc="-165" dirty="0">
                <a:latin typeface="Arial"/>
                <a:cs typeface="Arial"/>
              </a:rPr>
              <a:t>the</a:t>
            </a:r>
            <a:r>
              <a:rPr sz="2000" i="1" spc="-10" dirty="0">
                <a:latin typeface="Arial"/>
                <a:cs typeface="Arial"/>
              </a:rPr>
              <a:t> </a:t>
            </a:r>
            <a:r>
              <a:rPr sz="2000" i="1" spc="-40" dirty="0">
                <a:latin typeface="Arial"/>
                <a:cs typeface="Arial"/>
              </a:rPr>
              <a:t>left</a:t>
            </a:r>
            <a:r>
              <a:rPr sz="2000" i="1" spc="-30" dirty="0">
                <a:latin typeface="Arial"/>
                <a:cs typeface="Arial"/>
              </a:rPr>
              <a:t> </a:t>
            </a:r>
            <a:r>
              <a:rPr sz="2000" i="1" spc="-175" dirty="0">
                <a:latin typeface="Arial"/>
                <a:cs typeface="Arial"/>
              </a:rPr>
              <a:t>is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165" dirty="0">
                <a:latin typeface="Arial"/>
                <a:cs typeface="Arial"/>
              </a:rPr>
              <a:t>the</a:t>
            </a:r>
            <a:r>
              <a:rPr sz="2000" i="1" spc="-15" dirty="0">
                <a:latin typeface="Arial"/>
                <a:cs typeface="Arial"/>
              </a:rPr>
              <a:t> </a:t>
            </a:r>
            <a:r>
              <a:rPr sz="2000" i="1" spc="-254" dirty="0">
                <a:latin typeface="Arial"/>
                <a:cs typeface="Arial"/>
              </a:rPr>
              <a:t>same</a:t>
            </a:r>
            <a:r>
              <a:rPr sz="2000" i="1" spc="-15" dirty="0">
                <a:latin typeface="Arial"/>
                <a:cs typeface="Arial"/>
              </a:rPr>
              <a:t> </a:t>
            </a:r>
            <a:r>
              <a:rPr sz="2000" i="1" spc="-225" dirty="0">
                <a:latin typeface="Arial"/>
                <a:cs typeface="Arial"/>
              </a:rPr>
              <a:t>as</a:t>
            </a:r>
            <a:r>
              <a:rPr sz="2000" i="1" spc="-20" dirty="0">
                <a:latin typeface="Arial"/>
                <a:cs typeface="Arial"/>
              </a:rPr>
              <a:t> </a:t>
            </a:r>
            <a:r>
              <a:rPr sz="2000" i="1" spc="-100" dirty="0">
                <a:latin typeface="Arial"/>
                <a:cs typeface="Arial"/>
              </a:rPr>
              <a:t>multiplying</a:t>
            </a:r>
            <a:r>
              <a:rPr sz="2000" i="1" spc="-30" dirty="0">
                <a:latin typeface="Arial"/>
                <a:cs typeface="Arial"/>
              </a:rPr>
              <a:t> </a:t>
            </a:r>
            <a:r>
              <a:rPr sz="2000" i="1" spc="-85" dirty="0">
                <a:latin typeface="Arial"/>
                <a:cs typeface="Arial"/>
              </a:rPr>
              <a:t>that</a:t>
            </a:r>
            <a:r>
              <a:rPr sz="2000" i="1" spc="-15" dirty="0">
                <a:latin typeface="Arial"/>
                <a:cs typeface="Arial"/>
              </a:rPr>
              <a:t> </a:t>
            </a:r>
            <a:r>
              <a:rPr sz="2000" i="1" spc="-200" dirty="0">
                <a:latin typeface="Arial"/>
                <a:cs typeface="Arial"/>
              </a:rPr>
              <a:t>number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35" dirty="0">
                <a:latin typeface="Arial"/>
                <a:cs typeface="Arial"/>
              </a:rPr>
              <a:t>by</a:t>
            </a:r>
            <a:r>
              <a:rPr sz="2000" i="1" spc="-25" dirty="0">
                <a:latin typeface="Arial"/>
                <a:cs typeface="Arial"/>
              </a:rPr>
              <a:t> </a:t>
            </a:r>
            <a:r>
              <a:rPr sz="2000" i="1" spc="-65" dirty="0">
                <a:latin typeface="Arial"/>
                <a:cs typeface="Arial"/>
              </a:rPr>
              <a:t>2.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14" dirty="0">
                <a:latin typeface="Arial"/>
                <a:cs typeface="Arial"/>
              </a:rPr>
              <a:t>More</a:t>
            </a:r>
            <a:r>
              <a:rPr sz="2000" i="1" spc="-20" dirty="0">
                <a:latin typeface="Arial"/>
                <a:cs typeface="Arial"/>
              </a:rPr>
              <a:t> </a:t>
            </a:r>
            <a:r>
              <a:rPr sz="2000" i="1" spc="-120" dirty="0">
                <a:latin typeface="Arial"/>
                <a:cs typeface="Arial"/>
              </a:rPr>
              <a:t>generally,</a:t>
            </a:r>
            <a:r>
              <a:rPr sz="2000" i="1" spc="-40" dirty="0">
                <a:latin typeface="Arial"/>
                <a:cs typeface="Arial"/>
              </a:rPr>
              <a:t> </a:t>
            </a:r>
            <a:r>
              <a:rPr sz="2000" i="1" spc="-95" dirty="0">
                <a:latin typeface="Arial"/>
                <a:cs typeface="Arial"/>
              </a:rPr>
              <a:t>shifting </a:t>
            </a:r>
            <a:r>
              <a:rPr sz="2000" i="1" spc="-540" dirty="0">
                <a:latin typeface="Arial"/>
                <a:cs typeface="Arial"/>
              </a:rPr>
              <a:t> </a:t>
            </a:r>
            <a:r>
              <a:rPr sz="2000" i="1" spc="-114" dirty="0">
                <a:latin typeface="Arial"/>
                <a:cs typeface="Arial"/>
              </a:rPr>
              <a:t>a</a:t>
            </a:r>
            <a:r>
              <a:rPr sz="2000" i="1" spc="-15" dirty="0">
                <a:latin typeface="Arial"/>
                <a:cs typeface="Arial"/>
              </a:rPr>
              <a:t> </a:t>
            </a:r>
            <a:r>
              <a:rPr sz="2000" i="1" spc="-200" dirty="0">
                <a:latin typeface="Arial"/>
                <a:cs typeface="Arial"/>
              </a:rPr>
              <a:t>number</a:t>
            </a:r>
            <a:r>
              <a:rPr sz="2000" i="1" spc="-15" dirty="0">
                <a:latin typeface="Arial"/>
                <a:cs typeface="Arial"/>
              </a:rPr>
              <a:t> </a:t>
            </a:r>
            <a:r>
              <a:rPr sz="2000" i="1" spc="-110" dirty="0">
                <a:latin typeface="Arial"/>
                <a:cs typeface="Arial"/>
              </a:rPr>
              <a:t>N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20" dirty="0">
                <a:latin typeface="Arial"/>
                <a:cs typeface="Arial"/>
              </a:rPr>
              <a:t>bits</a:t>
            </a:r>
            <a:r>
              <a:rPr sz="2000" i="1" spc="-20" dirty="0">
                <a:latin typeface="Arial"/>
                <a:cs typeface="Arial"/>
              </a:rPr>
              <a:t> </a:t>
            </a:r>
            <a:r>
              <a:rPr sz="2000" i="1" spc="-65" dirty="0">
                <a:latin typeface="Arial"/>
                <a:cs typeface="Arial"/>
              </a:rPr>
              <a:t>to</a:t>
            </a:r>
            <a:r>
              <a:rPr sz="2000" i="1" spc="-15" dirty="0">
                <a:latin typeface="Arial"/>
                <a:cs typeface="Arial"/>
              </a:rPr>
              <a:t> </a:t>
            </a:r>
            <a:r>
              <a:rPr sz="2000" i="1" spc="-165" dirty="0">
                <a:latin typeface="Arial"/>
                <a:cs typeface="Arial"/>
              </a:rPr>
              <a:t>the</a:t>
            </a:r>
            <a:r>
              <a:rPr sz="2000" i="1" spc="-20" dirty="0">
                <a:latin typeface="Arial"/>
                <a:cs typeface="Arial"/>
              </a:rPr>
              <a:t> </a:t>
            </a:r>
            <a:r>
              <a:rPr sz="2000" i="1" spc="-40" dirty="0">
                <a:latin typeface="Arial"/>
                <a:cs typeface="Arial"/>
              </a:rPr>
              <a:t>left</a:t>
            </a:r>
            <a:r>
              <a:rPr sz="2000" i="1" spc="-30" dirty="0">
                <a:latin typeface="Arial"/>
                <a:cs typeface="Arial"/>
              </a:rPr>
              <a:t> </a:t>
            </a:r>
            <a:r>
              <a:rPr sz="2000" i="1" spc="-175" dirty="0">
                <a:latin typeface="Arial"/>
                <a:cs typeface="Arial"/>
              </a:rPr>
              <a:t>is</a:t>
            </a:r>
            <a:r>
              <a:rPr sz="2000" i="1" spc="-10" dirty="0">
                <a:latin typeface="Arial"/>
                <a:cs typeface="Arial"/>
              </a:rPr>
              <a:t> </a:t>
            </a:r>
            <a:r>
              <a:rPr sz="2000" i="1" spc="-165" dirty="0">
                <a:latin typeface="Arial"/>
                <a:cs typeface="Arial"/>
              </a:rPr>
              <a:t>the</a:t>
            </a:r>
            <a:r>
              <a:rPr sz="2000" i="1" spc="-20" dirty="0">
                <a:latin typeface="Arial"/>
                <a:cs typeface="Arial"/>
              </a:rPr>
              <a:t> </a:t>
            </a:r>
            <a:r>
              <a:rPr sz="2000" i="1" spc="-254" dirty="0">
                <a:latin typeface="Arial"/>
                <a:cs typeface="Arial"/>
              </a:rPr>
              <a:t>same</a:t>
            </a:r>
            <a:r>
              <a:rPr sz="2000" i="1" spc="-20" dirty="0">
                <a:latin typeface="Arial"/>
                <a:cs typeface="Arial"/>
              </a:rPr>
              <a:t> </a:t>
            </a:r>
            <a:r>
              <a:rPr sz="2000" i="1" spc="-225" dirty="0">
                <a:latin typeface="Arial"/>
                <a:cs typeface="Arial"/>
              </a:rPr>
              <a:t>as</a:t>
            </a:r>
            <a:r>
              <a:rPr sz="2000" i="1" spc="-25" dirty="0">
                <a:latin typeface="Arial"/>
                <a:cs typeface="Arial"/>
              </a:rPr>
              <a:t> </a:t>
            </a:r>
            <a:r>
              <a:rPr sz="2000" i="1" spc="-100" dirty="0">
                <a:latin typeface="Arial"/>
                <a:cs typeface="Arial"/>
              </a:rPr>
              <a:t>multiplying</a:t>
            </a:r>
            <a:r>
              <a:rPr sz="2000" i="1" spc="-40" dirty="0">
                <a:latin typeface="Arial"/>
                <a:cs typeface="Arial"/>
              </a:rPr>
              <a:t> </a:t>
            </a:r>
            <a:r>
              <a:rPr sz="2000" i="1" spc="-85" dirty="0">
                <a:latin typeface="Arial"/>
                <a:cs typeface="Arial"/>
              </a:rPr>
              <a:t>that</a:t>
            </a:r>
            <a:r>
              <a:rPr sz="2000" i="1" spc="-20" dirty="0">
                <a:latin typeface="Arial"/>
                <a:cs typeface="Arial"/>
              </a:rPr>
              <a:t> </a:t>
            </a:r>
            <a:r>
              <a:rPr sz="2000" i="1" spc="-200" dirty="0">
                <a:latin typeface="Arial"/>
                <a:cs typeface="Arial"/>
              </a:rPr>
              <a:t>number</a:t>
            </a:r>
            <a:r>
              <a:rPr sz="2000" i="1" spc="-10" dirty="0">
                <a:latin typeface="Arial"/>
                <a:cs typeface="Arial"/>
              </a:rPr>
              <a:t> </a:t>
            </a:r>
            <a:r>
              <a:rPr sz="2000" i="1" spc="-135" dirty="0">
                <a:latin typeface="Arial"/>
                <a:cs typeface="Arial"/>
              </a:rPr>
              <a:t>by</a:t>
            </a:r>
            <a:r>
              <a:rPr sz="2000" i="1" spc="-30" dirty="0">
                <a:latin typeface="Arial"/>
                <a:cs typeface="Arial"/>
              </a:rPr>
              <a:t> </a:t>
            </a:r>
            <a:r>
              <a:rPr sz="2000" i="1" spc="-75" dirty="0">
                <a:latin typeface="Arial"/>
                <a:cs typeface="Arial"/>
              </a:rPr>
              <a:t>2^N.</a:t>
            </a:r>
            <a:endParaRPr sz="2000">
              <a:latin typeface="Arial"/>
              <a:cs typeface="Arial"/>
            </a:endParaRPr>
          </a:p>
          <a:p>
            <a:pPr marL="12700" marR="267335">
              <a:lnSpc>
                <a:spcPts val="1920"/>
              </a:lnSpc>
              <a:spcBef>
                <a:spcPts val="1410"/>
              </a:spcBef>
            </a:pPr>
            <a:r>
              <a:rPr sz="2000" i="1" spc="-15" dirty="0">
                <a:latin typeface="Arial"/>
                <a:cs typeface="Arial"/>
              </a:rPr>
              <a:t>It</a:t>
            </a:r>
            <a:r>
              <a:rPr sz="2000" i="1" spc="-25" dirty="0">
                <a:latin typeface="Arial"/>
                <a:cs typeface="Arial"/>
              </a:rPr>
              <a:t> </a:t>
            </a:r>
            <a:r>
              <a:rPr sz="2000" i="1" spc="-175" dirty="0">
                <a:latin typeface="Arial"/>
                <a:cs typeface="Arial"/>
              </a:rPr>
              <a:t>is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20" dirty="0">
                <a:latin typeface="Arial"/>
                <a:cs typeface="Arial"/>
              </a:rPr>
              <a:t>widely</a:t>
            </a:r>
            <a:r>
              <a:rPr sz="2000" i="1" spc="-25" dirty="0">
                <a:latin typeface="Arial"/>
                <a:cs typeface="Arial"/>
              </a:rPr>
              <a:t> </a:t>
            </a:r>
            <a:r>
              <a:rPr sz="2000" i="1" spc="-229" dirty="0">
                <a:latin typeface="Arial"/>
                <a:cs typeface="Arial"/>
              </a:rPr>
              <a:t>used</a:t>
            </a:r>
            <a:r>
              <a:rPr sz="2000" i="1" spc="-20" dirty="0">
                <a:latin typeface="Arial"/>
                <a:cs typeface="Arial"/>
              </a:rPr>
              <a:t> </a:t>
            </a:r>
            <a:r>
              <a:rPr sz="2000" i="1" spc="-65" dirty="0">
                <a:latin typeface="Arial"/>
                <a:cs typeface="Arial"/>
              </a:rPr>
              <a:t>to</a:t>
            </a:r>
            <a:r>
              <a:rPr sz="2000" i="1" spc="-10" dirty="0">
                <a:latin typeface="Arial"/>
                <a:cs typeface="Arial"/>
              </a:rPr>
              <a:t> </a:t>
            </a:r>
            <a:r>
              <a:rPr sz="2000" i="1" spc="-185" dirty="0">
                <a:latin typeface="Arial"/>
                <a:cs typeface="Arial"/>
              </a:rPr>
              <a:t>compute</a:t>
            </a:r>
            <a:r>
              <a:rPr sz="2000" i="1" spc="-15" dirty="0">
                <a:latin typeface="Arial"/>
                <a:cs typeface="Arial"/>
              </a:rPr>
              <a:t> </a:t>
            </a:r>
            <a:r>
              <a:rPr sz="2000" i="1" spc="-165" dirty="0">
                <a:latin typeface="Arial"/>
                <a:cs typeface="Arial"/>
              </a:rPr>
              <a:t>the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80" dirty="0">
                <a:latin typeface="Arial"/>
                <a:cs typeface="Arial"/>
              </a:rPr>
              <a:t>offset</a:t>
            </a:r>
            <a:r>
              <a:rPr sz="2000" i="1" spc="-5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of</a:t>
            </a:r>
            <a:r>
              <a:rPr sz="2000" i="1" spc="150" dirty="0">
                <a:latin typeface="Arial"/>
                <a:cs typeface="Arial"/>
              </a:rPr>
              <a:t> </a:t>
            </a:r>
            <a:r>
              <a:rPr sz="2000" i="1" spc="-175" dirty="0">
                <a:latin typeface="Arial"/>
                <a:cs typeface="Arial"/>
              </a:rPr>
              <a:t>an</a:t>
            </a:r>
            <a:r>
              <a:rPr sz="2000" i="1" spc="-10" dirty="0">
                <a:latin typeface="Arial"/>
                <a:cs typeface="Arial"/>
              </a:rPr>
              <a:t> </a:t>
            </a:r>
            <a:r>
              <a:rPr sz="2000" i="1" spc="-95" dirty="0">
                <a:latin typeface="Arial"/>
                <a:cs typeface="Arial"/>
              </a:rPr>
              <a:t>array,</a:t>
            </a:r>
            <a:r>
              <a:rPr sz="2000" i="1" spc="-55" dirty="0">
                <a:latin typeface="Arial"/>
                <a:cs typeface="Arial"/>
              </a:rPr>
              <a:t> </a:t>
            </a:r>
            <a:r>
              <a:rPr sz="2000" i="1" spc="-235" dirty="0">
                <a:latin typeface="Arial"/>
                <a:cs typeface="Arial"/>
              </a:rPr>
              <a:t>when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195" dirty="0">
                <a:latin typeface="Arial"/>
                <a:cs typeface="Arial"/>
              </a:rPr>
              <a:t>each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185" dirty="0">
                <a:latin typeface="Arial"/>
                <a:cs typeface="Arial"/>
              </a:rPr>
              <a:t>element</a:t>
            </a:r>
            <a:r>
              <a:rPr sz="2000" i="1" spc="-1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of</a:t>
            </a:r>
            <a:r>
              <a:rPr sz="2000" i="1" spc="150" dirty="0">
                <a:latin typeface="Arial"/>
                <a:cs typeface="Arial"/>
              </a:rPr>
              <a:t> </a:t>
            </a:r>
            <a:r>
              <a:rPr sz="2000" i="1" spc="-165" dirty="0">
                <a:latin typeface="Arial"/>
                <a:cs typeface="Arial"/>
              </a:rPr>
              <a:t>the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70" dirty="0">
                <a:latin typeface="Arial"/>
                <a:cs typeface="Arial"/>
              </a:rPr>
              <a:t>array</a:t>
            </a:r>
            <a:r>
              <a:rPr sz="2000" i="1" spc="-50" dirty="0">
                <a:latin typeface="Arial"/>
                <a:cs typeface="Arial"/>
              </a:rPr>
              <a:t> </a:t>
            </a:r>
            <a:r>
              <a:rPr sz="2000" i="1" spc="-229" dirty="0">
                <a:latin typeface="Arial"/>
                <a:cs typeface="Arial"/>
              </a:rPr>
              <a:t>has</a:t>
            </a:r>
            <a:r>
              <a:rPr sz="2000" i="1" spc="-15" dirty="0">
                <a:latin typeface="Arial"/>
                <a:cs typeface="Arial"/>
              </a:rPr>
              <a:t> </a:t>
            </a:r>
            <a:r>
              <a:rPr sz="2000" i="1" spc="-114" dirty="0">
                <a:latin typeface="Arial"/>
                <a:cs typeface="Arial"/>
              </a:rPr>
              <a:t>a</a:t>
            </a:r>
            <a:r>
              <a:rPr sz="2000" i="1" spc="-10" dirty="0">
                <a:latin typeface="Arial"/>
                <a:cs typeface="Arial"/>
              </a:rPr>
              <a:t> </a:t>
            </a:r>
            <a:r>
              <a:rPr sz="2000" i="1" spc="-175" dirty="0">
                <a:latin typeface="Arial"/>
                <a:cs typeface="Arial"/>
              </a:rPr>
              <a:t>size</a:t>
            </a:r>
            <a:r>
              <a:rPr sz="2000" i="1" spc="-30" dirty="0">
                <a:latin typeface="Arial"/>
                <a:cs typeface="Arial"/>
              </a:rPr>
              <a:t> </a:t>
            </a:r>
            <a:r>
              <a:rPr sz="2000" i="1" spc="-85" dirty="0">
                <a:latin typeface="Arial"/>
                <a:cs typeface="Arial"/>
              </a:rPr>
              <a:t>that</a:t>
            </a:r>
            <a:r>
              <a:rPr sz="2000" i="1" spc="-15" dirty="0">
                <a:latin typeface="Arial"/>
                <a:cs typeface="Arial"/>
              </a:rPr>
              <a:t> </a:t>
            </a:r>
            <a:r>
              <a:rPr sz="2000" i="1" spc="-175" dirty="0">
                <a:latin typeface="Arial"/>
                <a:cs typeface="Arial"/>
              </a:rPr>
              <a:t>is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14" dirty="0">
                <a:latin typeface="Arial"/>
                <a:cs typeface="Arial"/>
              </a:rPr>
              <a:t>a </a:t>
            </a:r>
            <a:r>
              <a:rPr sz="2000" i="1" spc="-540" dirty="0">
                <a:latin typeface="Arial"/>
                <a:cs typeface="Arial"/>
              </a:rPr>
              <a:t> </a:t>
            </a:r>
            <a:r>
              <a:rPr sz="2000" i="1" spc="-150" dirty="0">
                <a:latin typeface="Arial"/>
                <a:cs typeface="Arial"/>
              </a:rPr>
              <a:t>power</a:t>
            </a:r>
            <a:r>
              <a:rPr sz="2000" i="1" spc="-3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of</a:t>
            </a:r>
            <a:r>
              <a:rPr sz="2000" i="1" spc="135" dirty="0">
                <a:latin typeface="Arial"/>
                <a:cs typeface="Arial"/>
              </a:rPr>
              <a:t> </a:t>
            </a:r>
            <a:r>
              <a:rPr sz="2000" i="1" spc="-65" dirty="0">
                <a:latin typeface="Arial"/>
                <a:cs typeface="Arial"/>
              </a:rPr>
              <a:t>2.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419855" y="2118360"/>
            <a:ext cx="4986528" cy="285140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839470"/>
            <a:ext cx="5021580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spc="-550" dirty="0"/>
              <a:t>S</a:t>
            </a:r>
            <a:r>
              <a:rPr sz="5000" spc="-825" dirty="0"/>
              <a:t>H</a:t>
            </a:r>
            <a:r>
              <a:rPr sz="5000" spc="50" dirty="0"/>
              <a:t>I</a:t>
            </a:r>
            <a:r>
              <a:rPr sz="5000" spc="-960" dirty="0"/>
              <a:t>F</a:t>
            </a:r>
            <a:r>
              <a:rPr sz="5000" spc="-975" dirty="0"/>
              <a:t>T</a:t>
            </a:r>
            <a:r>
              <a:rPr sz="5000" spc="-215" dirty="0"/>
              <a:t> </a:t>
            </a:r>
            <a:r>
              <a:rPr sz="5000" spc="-620" dirty="0"/>
              <a:t>R</a:t>
            </a:r>
            <a:r>
              <a:rPr sz="5000" spc="50" dirty="0"/>
              <a:t>I</a:t>
            </a:r>
            <a:r>
              <a:rPr sz="5000" spc="-660" dirty="0"/>
              <a:t>G</a:t>
            </a:r>
            <a:r>
              <a:rPr sz="5000" spc="-825" dirty="0"/>
              <a:t>H</a:t>
            </a:r>
            <a:r>
              <a:rPr sz="5000" spc="-975" dirty="0"/>
              <a:t>T</a:t>
            </a:r>
            <a:r>
              <a:rPr sz="5000" spc="-225" dirty="0"/>
              <a:t> </a:t>
            </a:r>
            <a:r>
              <a:rPr sz="5000" spc="-819" dirty="0"/>
              <a:t>L</a:t>
            </a:r>
            <a:r>
              <a:rPr sz="5000" spc="-944" dirty="0"/>
              <a:t>O</a:t>
            </a:r>
            <a:r>
              <a:rPr sz="5000" spc="-660" dirty="0"/>
              <a:t>G</a:t>
            </a:r>
            <a:r>
              <a:rPr sz="5000" spc="50" dirty="0"/>
              <a:t>I</a:t>
            </a:r>
            <a:r>
              <a:rPr sz="5000" spc="-775" dirty="0"/>
              <a:t>C</a:t>
            </a:r>
            <a:r>
              <a:rPr sz="5000" spc="-570" dirty="0"/>
              <a:t>A</a:t>
            </a:r>
            <a:r>
              <a:rPr sz="5000" spc="-940" dirty="0"/>
              <a:t>L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918667" y="1496313"/>
            <a:ext cx="10373995" cy="391223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8100" marR="927735">
              <a:lnSpc>
                <a:spcPts val="2380"/>
              </a:lnSpc>
              <a:spcBef>
                <a:spcPts val="390"/>
              </a:spcBef>
            </a:pPr>
            <a:r>
              <a:rPr sz="2200" b="1" spc="-160" dirty="0">
                <a:latin typeface="Arial"/>
                <a:cs typeface="Arial"/>
              </a:rPr>
              <a:t>Shifting</a:t>
            </a:r>
            <a:r>
              <a:rPr sz="2200" b="1" spc="-25" dirty="0">
                <a:latin typeface="Arial"/>
                <a:cs typeface="Arial"/>
              </a:rPr>
              <a:t> </a:t>
            </a:r>
            <a:r>
              <a:rPr sz="2200" b="1" spc="-150" dirty="0">
                <a:latin typeface="Arial"/>
                <a:cs typeface="Arial"/>
              </a:rPr>
              <a:t>right</a:t>
            </a:r>
            <a:r>
              <a:rPr sz="2200" b="1" spc="15" dirty="0">
                <a:latin typeface="Arial"/>
                <a:cs typeface="Arial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by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265" dirty="0">
                <a:latin typeface="Microsoft Sans Serif"/>
                <a:cs typeface="Microsoft Sans Serif"/>
              </a:rPr>
              <a:t>n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bits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95" dirty="0">
                <a:latin typeface="Microsoft Sans Serif"/>
                <a:cs typeface="Microsoft Sans Serif"/>
              </a:rPr>
              <a:t>on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an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70" dirty="0">
                <a:latin typeface="Microsoft Sans Serif"/>
                <a:cs typeface="Microsoft Sans Serif"/>
              </a:rPr>
              <a:t>unsigned</a:t>
            </a:r>
            <a:r>
              <a:rPr sz="2200" spc="55" dirty="0">
                <a:latin typeface="Microsoft Sans Serif"/>
                <a:cs typeface="Microsoft Sans Serif"/>
              </a:rPr>
              <a:t> </a:t>
            </a:r>
            <a:r>
              <a:rPr sz="2200" spc="-55" dirty="0">
                <a:latin typeface="Microsoft Sans Serif"/>
                <a:cs typeface="Microsoft Sans Serif"/>
              </a:rPr>
              <a:t>binary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number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215" dirty="0">
                <a:latin typeface="Microsoft Sans Serif"/>
                <a:cs typeface="Microsoft Sans Serif"/>
              </a:rPr>
              <a:t>has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50" dirty="0">
                <a:latin typeface="Microsoft Sans Serif"/>
                <a:cs typeface="Microsoft Sans Serif"/>
              </a:rPr>
              <a:t>effect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of</a:t>
            </a:r>
            <a:r>
              <a:rPr sz="2200" spc="105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dividing</a:t>
            </a:r>
            <a:r>
              <a:rPr sz="2200" spc="55" dirty="0">
                <a:latin typeface="Microsoft Sans Serif"/>
                <a:cs typeface="Microsoft Sans Serif"/>
              </a:rPr>
              <a:t> </a:t>
            </a:r>
            <a:r>
              <a:rPr sz="2200" spc="-25" dirty="0">
                <a:latin typeface="Microsoft Sans Serif"/>
                <a:cs typeface="Microsoft Sans Serif"/>
              </a:rPr>
              <a:t>it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by </a:t>
            </a:r>
            <a:r>
              <a:rPr sz="2200" spc="-570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2</a:t>
            </a:r>
            <a:r>
              <a:rPr sz="2175" spc="-135" baseline="24904" dirty="0">
                <a:latin typeface="Microsoft Sans Serif"/>
                <a:cs typeface="Microsoft Sans Serif"/>
              </a:rPr>
              <a:t>n</a:t>
            </a:r>
            <a:r>
              <a:rPr sz="2175" spc="-104" baseline="24904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(rounding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14" dirty="0">
                <a:latin typeface="Microsoft Sans Serif"/>
                <a:cs typeface="Microsoft Sans Serif"/>
              </a:rPr>
              <a:t>towards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75" dirty="0">
                <a:latin typeface="Microsoft Sans Serif"/>
                <a:cs typeface="Microsoft Sans Serif"/>
              </a:rPr>
              <a:t>0)</a:t>
            </a:r>
            <a:endParaRPr sz="2200">
              <a:latin typeface="Microsoft Sans Serif"/>
              <a:cs typeface="Microsoft Sans Serif"/>
            </a:endParaRPr>
          </a:p>
          <a:p>
            <a:pPr marL="38100">
              <a:lnSpc>
                <a:spcPts val="2510"/>
              </a:lnSpc>
              <a:spcBef>
                <a:spcPts val="1100"/>
              </a:spcBef>
            </a:pPr>
            <a:r>
              <a:rPr sz="2200" spc="-254" dirty="0">
                <a:latin typeface="Microsoft Sans Serif"/>
                <a:cs typeface="Microsoft Sans Serif"/>
              </a:rPr>
              <a:t>MIPS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also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215" dirty="0">
                <a:latin typeface="Microsoft Sans Serif"/>
                <a:cs typeface="Microsoft Sans Serif"/>
              </a:rPr>
              <a:t>has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5" dirty="0">
                <a:latin typeface="Microsoft Sans Serif"/>
                <a:cs typeface="Microsoft Sans Serif"/>
              </a:rPr>
              <a:t>a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b="1" spc="-145" dirty="0">
                <a:latin typeface="Arial"/>
                <a:cs typeface="Arial"/>
              </a:rPr>
              <a:t>shift</a:t>
            </a:r>
            <a:r>
              <a:rPr sz="2200" b="1" spc="-25" dirty="0">
                <a:latin typeface="Arial"/>
                <a:cs typeface="Arial"/>
              </a:rPr>
              <a:t> </a:t>
            </a:r>
            <a:r>
              <a:rPr sz="2200" b="1" spc="-150" dirty="0">
                <a:latin typeface="Arial"/>
                <a:cs typeface="Arial"/>
              </a:rPr>
              <a:t>right</a:t>
            </a:r>
            <a:r>
              <a:rPr sz="2200" b="1" spc="-20" dirty="0">
                <a:latin typeface="Arial"/>
                <a:cs typeface="Arial"/>
              </a:rPr>
              <a:t> </a:t>
            </a:r>
            <a:r>
              <a:rPr sz="2200" b="1" spc="-125" dirty="0">
                <a:latin typeface="Arial"/>
                <a:cs typeface="Arial"/>
              </a:rPr>
              <a:t>logical</a:t>
            </a:r>
            <a:r>
              <a:rPr sz="2200" b="1" spc="15" dirty="0">
                <a:latin typeface="Arial"/>
                <a:cs typeface="Arial"/>
              </a:rPr>
              <a:t> </a:t>
            </a:r>
            <a:r>
              <a:rPr sz="2200" spc="-145" dirty="0">
                <a:latin typeface="Microsoft Sans Serif"/>
                <a:cs typeface="Microsoft Sans Serif"/>
              </a:rPr>
              <a:t>instruction.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-75" dirty="0">
                <a:latin typeface="Microsoft Sans Serif"/>
                <a:cs typeface="Microsoft Sans Serif"/>
              </a:rPr>
              <a:t>It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235" dirty="0">
                <a:latin typeface="Microsoft Sans Serif"/>
                <a:cs typeface="Microsoft Sans Serif"/>
              </a:rPr>
              <a:t>moves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bits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to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right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by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5" dirty="0">
                <a:latin typeface="Microsoft Sans Serif"/>
                <a:cs typeface="Microsoft Sans Serif"/>
              </a:rPr>
              <a:t>a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number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of</a:t>
            </a:r>
            <a:endParaRPr sz="2200">
              <a:latin typeface="Microsoft Sans Serif"/>
              <a:cs typeface="Microsoft Sans Serif"/>
            </a:endParaRPr>
          </a:p>
          <a:p>
            <a:pPr marL="38100">
              <a:lnSpc>
                <a:spcPts val="2510"/>
              </a:lnSpc>
            </a:pPr>
            <a:r>
              <a:rPr sz="2200" spc="-150" dirty="0">
                <a:latin typeface="Microsoft Sans Serif"/>
                <a:cs typeface="Microsoft Sans Serif"/>
              </a:rPr>
              <a:t>positions</a:t>
            </a:r>
            <a:r>
              <a:rPr sz="2200" spc="55" dirty="0">
                <a:latin typeface="Microsoft Sans Serif"/>
                <a:cs typeface="Microsoft Sans Serif"/>
              </a:rPr>
              <a:t> </a:t>
            </a:r>
            <a:r>
              <a:rPr sz="2200" spc="-225" dirty="0">
                <a:latin typeface="Microsoft Sans Serif"/>
                <a:cs typeface="Microsoft Sans Serif"/>
              </a:rPr>
              <a:t>less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than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55" dirty="0">
                <a:latin typeface="Microsoft Sans Serif"/>
                <a:cs typeface="Microsoft Sans Serif"/>
              </a:rPr>
              <a:t>32.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260" dirty="0">
                <a:latin typeface="Microsoft Sans Serif"/>
                <a:cs typeface="Microsoft Sans Serif"/>
              </a:rPr>
              <a:t>The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85" dirty="0">
                <a:latin typeface="Microsoft Sans Serif"/>
                <a:cs typeface="Microsoft Sans Serif"/>
              </a:rPr>
              <a:t>high-order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-20" dirty="0">
                <a:latin typeface="Microsoft Sans Serif"/>
                <a:cs typeface="Microsoft Sans Serif"/>
              </a:rPr>
              <a:t>bit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45" dirty="0">
                <a:latin typeface="Microsoft Sans Serif"/>
                <a:cs typeface="Microsoft Sans Serif"/>
              </a:rPr>
              <a:t>gets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65" dirty="0">
                <a:latin typeface="Microsoft Sans Serif"/>
                <a:cs typeface="Microsoft Sans Serif"/>
              </a:rPr>
              <a:t>zeros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00" dirty="0">
                <a:latin typeface="Microsoft Sans Serif"/>
                <a:cs typeface="Microsoft Sans Serif"/>
              </a:rPr>
              <a:t>and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low-order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bits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50" dirty="0">
                <a:latin typeface="Microsoft Sans Serif"/>
                <a:cs typeface="Microsoft Sans Serif"/>
              </a:rPr>
              <a:t>are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95" dirty="0">
                <a:latin typeface="Microsoft Sans Serif"/>
                <a:cs typeface="Microsoft Sans Serif"/>
              </a:rPr>
              <a:t>discarded.</a:t>
            </a:r>
            <a:endParaRPr sz="2200">
              <a:latin typeface="Microsoft Sans Serif"/>
              <a:cs typeface="Microsoft Sans Serif"/>
            </a:endParaRPr>
          </a:p>
          <a:p>
            <a:pPr marL="38100" marR="30480">
              <a:lnSpc>
                <a:spcPts val="2380"/>
              </a:lnSpc>
              <a:spcBef>
                <a:spcPts val="1425"/>
              </a:spcBef>
            </a:pPr>
            <a:r>
              <a:rPr sz="2200" spc="-10" dirty="0">
                <a:latin typeface="Microsoft Sans Serif"/>
                <a:cs typeface="Microsoft Sans Serif"/>
              </a:rPr>
              <a:t>If</a:t>
            </a:r>
            <a:r>
              <a:rPr sz="2200" spc="140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65" dirty="0">
                <a:latin typeface="Microsoft Sans Serif"/>
                <a:cs typeface="Microsoft Sans Serif"/>
              </a:rPr>
              <a:t> </a:t>
            </a:r>
            <a:r>
              <a:rPr sz="2200" spc="-20" dirty="0">
                <a:latin typeface="Microsoft Sans Serif"/>
                <a:cs typeface="Microsoft Sans Serif"/>
              </a:rPr>
              <a:t>bit</a:t>
            </a:r>
            <a:r>
              <a:rPr sz="2200" spc="75" dirty="0">
                <a:latin typeface="Microsoft Sans Serif"/>
                <a:cs typeface="Microsoft Sans Serif"/>
              </a:rPr>
              <a:t> </a:t>
            </a:r>
            <a:r>
              <a:rPr sz="2200" spc="-60" dirty="0">
                <a:latin typeface="Microsoft Sans Serif"/>
                <a:cs typeface="Microsoft Sans Serif"/>
              </a:rPr>
              <a:t>pattern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-200" dirty="0">
                <a:latin typeface="Microsoft Sans Serif"/>
                <a:cs typeface="Microsoft Sans Serif"/>
              </a:rPr>
              <a:t>is</a:t>
            </a:r>
            <a:r>
              <a:rPr sz="2200" spc="75" dirty="0">
                <a:latin typeface="Microsoft Sans Serif"/>
                <a:cs typeface="Microsoft Sans Serif"/>
              </a:rPr>
              <a:t> </a:t>
            </a:r>
            <a:r>
              <a:rPr sz="2200" spc="-45" dirty="0">
                <a:latin typeface="Microsoft Sans Serif"/>
                <a:cs typeface="Microsoft Sans Serif"/>
              </a:rPr>
              <a:t>regarded</a:t>
            </a:r>
            <a:r>
              <a:rPr sz="2200" spc="80" dirty="0">
                <a:latin typeface="Microsoft Sans Serif"/>
                <a:cs typeface="Microsoft Sans Serif"/>
              </a:rPr>
              <a:t> </a:t>
            </a:r>
            <a:r>
              <a:rPr sz="2200" spc="-195" dirty="0">
                <a:latin typeface="Microsoft Sans Serif"/>
                <a:cs typeface="Microsoft Sans Serif"/>
              </a:rPr>
              <a:t>as</a:t>
            </a:r>
            <a:r>
              <a:rPr sz="2200" spc="70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an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-170" dirty="0">
                <a:latin typeface="Microsoft Sans Serif"/>
                <a:cs typeface="Microsoft Sans Serif"/>
              </a:rPr>
              <a:t>unsigned</a:t>
            </a:r>
            <a:r>
              <a:rPr sz="2200" spc="85" dirty="0">
                <a:latin typeface="Microsoft Sans Serif"/>
                <a:cs typeface="Microsoft Sans Serif"/>
              </a:rPr>
              <a:t> </a:t>
            </a:r>
            <a:r>
              <a:rPr sz="2200" spc="-114" dirty="0">
                <a:latin typeface="Microsoft Sans Serif"/>
                <a:cs typeface="Microsoft Sans Serif"/>
              </a:rPr>
              <a:t>integer,</a:t>
            </a:r>
            <a:r>
              <a:rPr sz="2200" spc="75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or</a:t>
            </a:r>
            <a:r>
              <a:rPr sz="2200" spc="75" dirty="0">
                <a:latin typeface="Microsoft Sans Serif"/>
                <a:cs typeface="Microsoft Sans Serif"/>
              </a:rPr>
              <a:t> </a:t>
            </a:r>
            <a:r>
              <a:rPr sz="2200" spc="-15" dirty="0">
                <a:latin typeface="Microsoft Sans Serif"/>
                <a:cs typeface="Microsoft Sans Serif"/>
              </a:rPr>
              <a:t>a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positive</a:t>
            </a:r>
            <a:r>
              <a:rPr sz="2200" spc="75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two's</a:t>
            </a:r>
            <a:r>
              <a:rPr sz="2200" spc="80" dirty="0">
                <a:latin typeface="Microsoft Sans Serif"/>
                <a:cs typeface="Microsoft Sans Serif"/>
              </a:rPr>
              <a:t> </a:t>
            </a:r>
            <a:r>
              <a:rPr sz="2200" spc="-190" dirty="0">
                <a:latin typeface="Microsoft Sans Serif"/>
                <a:cs typeface="Microsoft Sans Serif"/>
              </a:rPr>
              <a:t>comp.</a:t>
            </a:r>
            <a:r>
              <a:rPr sz="2200" spc="80" dirty="0">
                <a:latin typeface="Microsoft Sans Serif"/>
                <a:cs typeface="Microsoft Sans Serif"/>
              </a:rPr>
              <a:t> </a:t>
            </a:r>
            <a:r>
              <a:rPr sz="2200" spc="-114" dirty="0">
                <a:latin typeface="Microsoft Sans Serif"/>
                <a:cs typeface="Microsoft Sans Serif"/>
              </a:rPr>
              <a:t>integer,</a:t>
            </a:r>
            <a:r>
              <a:rPr sz="2200" spc="75" dirty="0">
                <a:latin typeface="Microsoft Sans Serif"/>
                <a:cs typeface="Microsoft Sans Serif"/>
              </a:rPr>
              <a:t> </a:t>
            </a:r>
            <a:r>
              <a:rPr sz="2200" spc="-165" dirty="0">
                <a:latin typeface="Microsoft Sans Serif"/>
                <a:cs typeface="Microsoft Sans Serif"/>
              </a:rPr>
              <a:t>then </a:t>
            </a:r>
            <a:r>
              <a:rPr sz="2200" spc="-160" dirty="0">
                <a:latin typeface="Microsoft Sans Serif"/>
                <a:cs typeface="Microsoft Sans Serif"/>
              </a:rPr>
              <a:t> </a:t>
            </a:r>
            <a:r>
              <a:rPr sz="2200" spc="-15" dirty="0">
                <a:latin typeface="Microsoft Sans Serif"/>
                <a:cs typeface="Microsoft Sans Serif"/>
              </a:rPr>
              <a:t>a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right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shift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of</a:t>
            </a:r>
            <a:r>
              <a:rPr sz="2200" spc="105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one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20" dirty="0">
                <a:latin typeface="Microsoft Sans Serif"/>
                <a:cs typeface="Microsoft Sans Serif"/>
              </a:rPr>
              <a:t>bit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20" dirty="0">
                <a:latin typeface="Microsoft Sans Serif"/>
                <a:cs typeface="Microsoft Sans Serif"/>
              </a:rPr>
              <a:t>position</a:t>
            </a:r>
            <a:r>
              <a:rPr sz="2200" spc="55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performs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an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integer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55" dirty="0">
                <a:latin typeface="Microsoft Sans Serif"/>
                <a:cs typeface="Microsoft Sans Serif"/>
              </a:rPr>
              <a:t>divide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by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25" dirty="0">
                <a:latin typeface="Microsoft Sans Serif"/>
                <a:cs typeface="Microsoft Sans Serif"/>
              </a:rPr>
              <a:t>two.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45" dirty="0">
                <a:latin typeface="Microsoft Sans Serif"/>
                <a:cs typeface="Microsoft Sans Serif"/>
              </a:rPr>
              <a:t>A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right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shift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by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25" dirty="0">
                <a:latin typeface="Microsoft Sans Serif"/>
                <a:cs typeface="Microsoft Sans Serif"/>
              </a:rPr>
              <a:t>N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positions </a:t>
            </a:r>
            <a:r>
              <a:rPr sz="2200" spc="-570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performs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an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integer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55" dirty="0">
                <a:latin typeface="Microsoft Sans Serif"/>
                <a:cs typeface="Microsoft Sans Serif"/>
              </a:rPr>
              <a:t>divide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by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2</a:t>
            </a:r>
            <a:r>
              <a:rPr sz="2175" spc="-104" baseline="24904" dirty="0">
                <a:latin typeface="Microsoft Sans Serif"/>
                <a:cs typeface="Microsoft Sans Serif"/>
              </a:rPr>
              <a:t>N</a:t>
            </a:r>
            <a:r>
              <a:rPr sz="2200" spc="-70" dirty="0">
                <a:latin typeface="Microsoft Sans Serif"/>
                <a:cs typeface="Microsoft Sans Serif"/>
              </a:rPr>
              <a:t>.</a:t>
            </a:r>
            <a:endParaRPr sz="2200">
              <a:latin typeface="Microsoft Sans Serif"/>
              <a:cs typeface="Microsoft Sans Serif"/>
            </a:endParaRPr>
          </a:p>
          <a:p>
            <a:pPr marL="38100" marR="125095">
              <a:lnSpc>
                <a:spcPts val="2380"/>
              </a:lnSpc>
              <a:spcBef>
                <a:spcPts val="1395"/>
              </a:spcBef>
            </a:pPr>
            <a:r>
              <a:rPr sz="2200" spc="-260" dirty="0">
                <a:latin typeface="Microsoft Sans Serif"/>
                <a:cs typeface="Microsoft Sans Serif"/>
              </a:rPr>
              <a:t>The</a:t>
            </a:r>
            <a:r>
              <a:rPr sz="2200" spc="-254" dirty="0">
                <a:latin typeface="Microsoft Sans Serif"/>
                <a:cs typeface="Microsoft Sans Serif"/>
              </a:rPr>
              <a:t> </a:t>
            </a:r>
            <a:r>
              <a:rPr sz="2200" spc="-60" dirty="0">
                <a:latin typeface="Microsoft Sans Serif"/>
                <a:cs typeface="Microsoft Sans Serif"/>
              </a:rPr>
              <a:t>"trick" </a:t>
            </a:r>
            <a:r>
              <a:rPr sz="2200" spc="-5" dirty="0">
                <a:latin typeface="Microsoft Sans Serif"/>
                <a:cs typeface="Microsoft Sans Serif"/>
              </a:rPr>
              <a:t>of </a:t>
            </a:r>
            <a:r>
              <a:rPr sz="2200" spc="-65" dirty="0">
                <a:latin typeface="Microsoft Sans Serif"/>
                <a:cs typeface="Microsoft Sans Serif"/>
              </a:rPr>
              <a:t>dividing </a:t>
            </a:r>
            <a:r>
              <a:rPr sz="2200" spc="-140" dirty="0">
                <a:latin typeface="Microsoft Sans Serif"/>
                <a:cs typeface="Microsoft Sans Serif"/>
              </a:rPr>
              <a:t>an</a:t>
            </a:r>
            <a:r>
              <a:rPr sz="2200" spc="-135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integer </a:t>
            </a:r>
            <a:r>
              <a:rPr sz="2200" spc="-65" dirty="0">
                <a:latin typeface="Microsoft Sans Serif"/>
                <a:cs typeface="Microsoft Sans Serif"/>
              </a:rPr>
              <a:t>by </a:t>
            </a:r>
            <a:r>
              <a:rPr sz="2200" spc="-110" dirty="0">
                <a:latin typeface="Microsoft Sans Serif"/>
                <a:cs typeface="Microsoft Sans Serif"/>
              </a:rPr>
              <a:t>shifting</a:t>
            </a:r>
            <a:r>
              <a:rPr sz="2200" spc="-105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should</a:t>
            </a:r>
            <a:r>
              <a:rPr sz="2200" spc="-170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not</a:t>
            </a:r>
            <a:r>
              <a:rPr sz="2200" spc="-130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be </a:t>
            </a:r>
            <a:r>
              <a:rPr sz="2200" spc="-195" dirty="0">
                <a:latin typeface="Microsoft Sans Serif"/>
                <a:cs typeface="Microsoft Sans Serif"/>
              </a:rPr>
              <a:t>used</a:t>
            </a:r>
            <a:r>
              <a:rPr sz="2200" spc="190" dirty="0">
                <a:latin typeface="Microsoft Sans Serif"/>
                <a:cs typeface="Microsoft Sans Serif"/>
              </a:rPr>
              <a:t> </a:t>
            </a:r>
            <a:r>
              <a:rPr sz="2200" spc="-145" dirty="0">
                <a:latin typeface="Microsoft Sans Serif"/>
                <a:cs typeface="Microsoft Sans Serif"/>
              </a:rPr>
              <a:t>in</a:t>
            </a:r>
            <a:r>
              <a:rPr sz="2200" spc="295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place </a:t>
            </a:r>
            <a:r>
              <a:rPr sz="2200" spc="-5" dirty="0">
                <a:latin typeface="Microsoft Sans Serif"/>
                <a:cs typeface="Microsoft Sans Serif"/>
              </a:rPr>
              <a:t>of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315" dirty="0">
                <a:latin typeface="Microsoft Sans Serif"/>
                <a:cs typeface="Microsoft Sans Serif"/>
              </a:rPr>
              <a:t> </a:t>
            </a:r>
            <a:r>
              <a:rPr sz="2200" spc="-254" dirty="0">
                <a:latin typeface="Microsoft Sans Serif"/>
                <a:cs typeface="Microsoft Sans Serif"/>
              </a:rPr>
              <a:t>MIPS </a:t>
            </a:r>
            <a:r>
              <a:rPr sz="2200" spc="-250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arithmetic </a:t>
            </a:r>
            <a:r>
              <a:rPr sz="2200" spc="-55" dirty="0">
                <a:latin typeface="Microsoft Sans Serif"/>
                <a:cs typeface="Microsoft Sans Serif"/>
              </a:rPr>
              <a:t>divide </a:t>
            </a:r>
            <a:r>
              <a:rPr sz="2200" spc="-145" dirty="0">
                <a:latin typeface="Microsoft Sans Serif"/>
                <a:cs typeface="Microsoft Sans Serif"/>
              </a:rPr>
              <a:t>instruction</a:t>
            </a:r>
            <a:r>
              <a:rPr sz="2200" spc="-140" dirty="0">
                <a:latin typeface="Microsoft Sans Serif"/>
                <a:cs typeface="Microsoft Sans Serif"/>
              </a:rPr>
              <a:t> </a:t>
            </a:r>
            <a:r>
              <a:rPr sz="2200" spc="-165" dirty="0">
                <a:latin typeface="Microsoft Sans Serif"/>
                <a:cs typeface="Microsoft Sans Serif"/>
              </a:rPr>
              <a:t>(which</a:t>
            </a:r>
            <a:r>
              <a:rPr sz="2200" spc="-160" dirty="0">
                <a:latin typeface="Microsoft Sans Serif"/>
                <a:cs typeface="Microsoft Sans Serif"/>
              </a:rPr>
              <a:t> </a:t>
            </a:r>
            <a:r>
              <a:rPr sz="2200" spc="-50" dirty="0">
                <a:latin typeface="Microsoft Sans Serif"/>
                <a:cs typeface="Microsoft Sans Serif"/>
              </a:rPr>
              <a:t>will </a:t>
            </a:r>
            <a:r>
              <a:rPr sz="2200" spc="-70" dirty="0">
                <a:latin typeface="Microsoft Sans Serif"/>
                <a:cs typeface="Microsoft Sans Serif"/>
              </a:rPr>
              <a:t>be </a:t>
            </a:r>
            <a:r>
              <a:rPr sz="2200" spc="-120" dirty="0">
                <a:latin typeface="Microsoft Sans Serif"/>
                <a:cs typeface="Microsoft Sans Serif"/>
              </a:rPr>
              <a:t>covered </a:t>
            </a:r>
            <a:r>
              <a:rPr sz="2200" spc="-145" dirty="0">
                <a:latin typeface="Microsoft Sans Serif"/>
                <a:cs typeface="Microsoft Sans Serif"/>
              </a:rPr>
              <a:t>in</a:t>
            </a:r>
            <a:r>
              <a:rPr sz="2200" spc="-140" dirty="0">
                <a:latin typeface="Microsoft Sans Serif"/>
                <a:cs typeface="Microsoft Sans Serif"/>
              </a:rPr>
              <a:t> </a:t>
            </a:r>
            <a:r>
              <a:rPr sz="2200" spc="-15" dirty="0">
                <a:latin typeface="Microsoft Sans Serif"/>
                <a:cs typeface="Microsoft Sans Serif"/>
              </a:rPr>
              <a:t>a </a:t>
            </a:r>
            <a:r>
              <a:rPr sz="2200" spc="-60" dirty="0">
                <a:latin typeface="Microsoft Sans Serif"/>
                <a:cs typeface="Microsoft Sans Serif"/>
              </a:rPr>
              <a:t>few </a:t>
            </a:r>
            <a:r>
              <a:rPr sz="2200" spc="-125" dirty="0">
                <a:latin typeface="Microsoft Sans Serif"/>
                <a:cs typeface="Microsoft Sans Serif"/>
              </a:rPr>
              <a:t>chapters).</a:t>
            </a:r>
            <a:r>
              <a:rPr sz="2200" spc="-12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If </a:t>
            </a:r>
            <a:r>
              <a:rPr sz="2200" spc="-150" dirty="0">
                <a:latin typeface="Microsoft Sans Serif"/>
                <a:cs typeface="Microsoft Sans Serif"/>
              </a:rPr>
              <a:t>you</a:t>
            </a:r>
            <a:r>
              <a:rPr sz="2200" spc="-145" dirty="0">
                <a:latin typeface="Microsoft Sans Serif"/>
                <a:cs typeface="Microsoft Sans Serif"/>
              </a:rPr>
              <a:t> </a:t>
            </a:r>
            <a:r>
              <a:rPr sz="2200" spc="-195" dirty="0">
                <a:latin typeface="Microsoft Sans Serif"/>
                <a:cs typeface="Microsoft Sans Serif"/>
              </a:rPr>
              <a:t>mean</a:t>
            </a:r>
            <a:r>
              <a:rPr sz="2200" spc="-190" dirty="0">
                <a:latin typeface="Microsoft Sans Serif"/>
                <a:cs typeface="Microsoft Sans Serif"/>
              </a:rPr>
              <a:t> </a:t>
            </a:r>
            <a:r>
              <a:rPr sz="2200" spc="-45" dirty="0">
                <a:latin typeface="Microsoft Sans Serif"/>
                <a:cs typeface="Microsoft Sans Serif"/>
              </a:rPr>
              <a:t>"divide" </a:t>
            </a:r>
            <a:r>
              <a:rPr sz="2200" spc="-40" dirty="0">
                <a:latin typeface="Microsoft Sans Serif"/>
                <a:cs typeface="Microsoft Sans Serif"/>
              </a:rPr>
              <a:t> </a:t>
            </a:r>
            <a:r>
              <a:rPr sz="2200" spc="-80" dirty="0">
                <a:latin typeface="Microsoft Sans Serif"/>
                <a:cs typeface="Microsoft Sans Serif"/>
              </a:rPr>
              <a:t>that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200" dirty="0">
                <a:latin typeface="Microsoft Sans Serif"/>
                <a:cs typeface="Microsoft Sans Serif"/>
              </a:rPr>
              <a:t>is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what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you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should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75" dirty="0">
                <a:latin typeface="Microsoft Sans Serif"/>
                <a:cs typeface="Microsoft Sans Serif"/>
              </a:rPr>
              <a:t>write.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220" dirty="0">
                <a:latin typeface="Microsoft Sans Serif"/>
                <a:cs typeface="Microsoft Sans Serif"/>
              </a:rPr>
              <a:t>But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80" dirty="0">
                <a:latin typeface="Microsoft Sans Serif"/>
                <a:cs typeface="Microsoft Sans Serif"/>
              </a:rPr>
              <a:t>trick</a:t>
            </a:r>
            <a:r>
              <a:rPr sz="2200" spc="55" dirty="0">
                <a:latin typeface="Microsoft Sans Serif"/>
                <a:cs typeface="Microsoft Sans Serif"/>
              </a:rPr>
              <a:t> </a:t>
            </a:r>
            <a:r>
              <a:rPr sz="2200" spc="-200" dirty="0">
                <a:latin typeface="Microsoft Sans Serif"/>
                <a:cs typeface="Microsoft Sans Serif"/>
              </a:rPr>
              <a:t>is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85" dirty="0">
                <a:latin typeface="Microsoft Sans Serif"/>
                <a:cs typeface="Microsoft Sans Serif"/>
              </a:rPr>
              <a:t>often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95" dirty="0">
                <a:latin typeface="Microsoft Sans Serif"/>
                <a:cs typeface="Microsoft Sans Serif"/>
              </a:rPr>
              <a:t>used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45" dirty="0">
                <a:latin typeface="Microsoft Sans Serif"/>
                <a:cs typeface="Microsoft Sans Serif"/>
              </a:rPr>
              <a:t>in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hardware,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00" dirty="0">
                <a:latin typeface="Microsoft Sans Serif"/>
                <a:cs typeface="Microsoft Sans Serif"/>
              </a:rPr>
              <a:t>and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215" dirty="0">
                <a:latin typeface="Microsoft Sans Serif"/>
                <a:cs typeface="Microsoft Sans Serif"/>
              </a:rPr>
              <a:t>sometimes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pops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up </a:t>
            </a:r>
            <a:r>
              <a:rPr sz="2200" spc="-570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i</a:t>
            </a:r>
            <a:r>
              <a:rPr sz="2200" spc="-200" dirty="0">
                <a:latin typeface="Microsoft Sans Serif"/>
                <a:cs typeface="Microsoft Sans Serif"/>
              </a:rPr>
              <a:t>n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50" dirty="0">
                <a:latin typeface="Microsoft Sans Serif"/>
                <a:cs typeface="Microsoft Sans Serif"/>
              </a:rPr>
              <a:t>odd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250" dirty="0">
                <a:latin typeface="Microsoft Sans Serif"/>
                <a:cs typeface="Microsoft Sans Serif"/>
              </a:rPr>
              <a:t>so</a:t>
            </a:r>
            <a:r>
              <a:rPr sz="2200" spc="-5" dirty="0">
                <a:latin typeface="Microsoft Sans Serif"/>
                <a:cs typeface="Microsoft Sans Serif"/>
              </a:rPr>
              <a:t>ft</a:t>
            </a:r>
            <a:r>
              <a:rPr sz="2200" spc="-95" dirty="0">
                <a:latin typeface="Microsoft Sans Serif"/>
                <a:cs typeface="Microsoft Sans Serif"/>
              </a:rPr>
              <a:t>w</a:t>
            </a:r>
            <a:r>
              <a:rPr sz="2200" spc="-50" dirty="0">
                <a:latin typeface="Microsoft Sans Serif"/>
                <a:cs typeface="Microsoft Sans Serif"/>
              </a:rPr>
              <a:t>are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290" dirty="0">
                <a:latin typeface="Microsoft Sans Serif"/>
                <a:cs typeface="Microsoft Sans Serif"/>
              </a:rPr>
              <a:t>use</a:t>
            </a:r>
            <a:r>
              <a:rPr sz="2200" spc="-315" dirty="0">
                <a:latin typeface="Microsoft Sans Serif"/>
                <a:cs typeface="Microsoft Sans Serif"/>
              </a:rPr>
              <a:t>s</a:t>
            </a:r>
            <a:r>
              <a:rPr sz="2200" spc="-130" dirty="0">
                <a:latin typeface="Microsoft Sans Serif"/>
                <a:cs typeface="Microsoft Sans Serif"/>
              </a:rPr>
              <a:t>,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250" dirty="0">
                <a:latin typeface="Microsoft Sans Serif"/>
                <a:cs typeface="Microsoft Sans Serif"/>
              </a:rPr>
              <a:t>so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55" dirty="0">
                <a:latin typeface="Microsoft Sans Serif"/>
                <a:cs typeface="Microsoft Sans Serif"/>
              </a:rPr>
              <a:t>y</a:t>
            </a:r>
            <a:r>
              <a:rPr sz="2200" spc="-195" dirty="0">
                <a:latin typeface="Microsoft Sans Serif"/>
                <a:cs typeface="Microsoft Sans Serif"/>
              </a:rPr>
              <a:t>ou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should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kn</a:t>
            </a:r>
            <a:r>
              <a:rPr sz="2200" spc="-245" dirty="0">
                <a:latin typeface="Microsoft Sans Serif"/>
                <a:cs typeface="Microsoft Sans Serif"/>
              </a:rPr>
              <a:t>o</a:t>
            </a:r>
            <a:r>
              <a:rPr sz="2200" spc="-125" dirty="0">
                <a:latin typeface="Microsoft Sans Serif"/>
                <a:cs typeface="Microsoft Sans Serif"/>
              </a:rPr>
              <a:t>w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50" dirty="0">
                <a:latin typeface="Microsoft Sans Serif"/>
                <a:cs typeface="Microsoft Sans Serif"/>
              </a:rPr>
              <a:t>ab</a:t>
            </a:r>
            <a:r>
              <a:rPr sz="2200" spc="-45" dirty="0">
                <a:latin typeface="Microsoft Sans Serif"/>
                <a:cs typeface="Microsoft Sans Serif"/>
              </a:rPr>
              <a:t>o</a:t>
            </a:r>
            <a:r>
              <a:rPr sz="2200" spc="-140" dirty="0">
                <a:latin typeface="Microsoft Sans Serif"/>
                <a:cs typeface="Microsoft Sans Serif"/>
              </a:rPr>
              <a:t>ut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it.</a:t>
            </a:r>
            <a:endParaRPr sz="2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839470"/>
            <a:ext cx="5021580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spc="-550" dirty="0"/>
              <a:t>S</a:t>
            </a:r>
            <a:r>
              <a:rPr sz="5000" spc="-825" dirty="0"/>
              <a:t>H</a:t>
            </a:r>
            <a:r>
              <a:rPr sz="5000" spc="50" dirty="0"/>
              <a:t>I</a:t>
            </a:r>
            <a:r>
              <a:rPr sz="5000" spc="-960" dirty="0"/>
              <a:t>F</a:t>
            </a:r>
            <a:r>
              <a:rPr sz="5000" spc="-975" dirty="0"/>
              <a:t>T</a:t>
            </a:r>
            <a:r>
              <a:rPr sz="5000" spc="-215" dirty="0"/>
              <a:t> </a:t>
            </a:r>
            <a:r>
              <a:rPr sz="5000" spc="-620" dirty="0"/>
              <a:t>R</a:t>
            </a:r>
            <a:r>
              <a:rPr sz="5000" spc="50" dirty="0"/>
              <a:t>I</a:t>
            </a:r>
            <a:r>
              <a:rPr sz="5000" spc="-660" dirty="0"/>
              <a:t>G</a:t>
            </a:r>
            <a:r>
              <a:rPr sz="5000" spc="-825" dirty="0"/>
              <a:t>H</a:t>
            </a:r>
            <a:r>
              <a:rPr sz="5000" spc="-975" dirty="0"/>
              <a:t>T</a:t>
            </a:r>
            <a:r>
              <a:rPr sz="5000" spc="-225" dirty="0"/>
              <a:t> </a:t>
            </a:r>
            <a:r>
              <a:rPr sz="5000" spc="-819" dirty="0"/>
              <a:t>L</a:t>
            </a:r>
            <a:r>
              <a:rPr sz="5000" spc="-944" dirty="0"/>
              <a:t>O</a:t>
            </a:r>
            <a:r>
              <a:rPr sz="5000" spc="-660" dirty="0"/>
              <a:t>G</a:t>
            </a:r>
            <a:r>
              <a:rPr sz="5000" spc="50" dirty="0"/>
              <a:t>I</a:t>
            </a:r>
            <a:r>
              <a:rPr sz="5000" spc="-775" dirty="0"/>
              <a:t>C</a:t>
            </a:r>
            <a:r>
              <a:rPr sz="5000" spc="-570" dirty="0"/>
              <a:t>A</a:t>
            </a:r>
            <a:r>
              <a:rPr sz="5000" spc="-940" dirty="0"/>
              <a:t>L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944067" y="1496313"/>
            <a:ext cx="231330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254" dirty="0">
                <a:latin typeface="Microsoft Sans Serif"/>
                <a:cs typeface="Microsoft Sans Serif"/>
              </a:rPr>
              <a:t>As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250" dirty="0">
                <a:latin typeface="Microsoft Sans Serif"/>
                <a:cs typeface="Microsoft Sans Serif"/>
              </a:rPr>
              <a:t>sh</a:t>
            </a:r>
            <a:r>
              <a:rPr sz="2200" spc="-320" dirty="0">
                <a:latin typeface="Microsoft Sans Serif"/>
                <a:cs typeface="Microsoft Sans Serif"/>
              </a:rPr>
              <a:t>o</a:t>
            </a:r>
            <a:r>
              <a:rPr sz="2200" spc="-125" dirty="0">
                <a:latin typeface="Microsoft Sans Serif"/>
                <a:cs typeface="Microsoft Sans Serif"/>
              </a:rPr>
              <a:t>w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i</a:t>
            </a:r>
            <a:r>
              <a:rPr sz="2200" spc="-200" dirty="0">
                <a:latin typeface="Microsoft Sans Serif"/>
                <a:cs typeface="Microsoft Sans Serif"/>
              </a:rPr>
              <a:t>n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00" dirty="0">
                <a:latin typeface="Microsoft Sans Serif"/>
                <a:cs typeface="Microsoft Sans Serif"/>
              </a:rPr>
              <a:t>pic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bel</a:t>
            </a:r>
            <a:r>
              <a:rPr sz="2200" spc="-135" dirty="0">
                <a:latin typeface="Microsoft Sans Serif"/>
                <a:cs typeface="Microsoft Sans Serif"/>
              </a:rPr>
              <a:t>o</a:t>
            </a:r>
            <a:r>
              <a:rPr sz="2200" spc="-125" dirty="0">
                <a:latin typeface="Microsoft Sans Serif"/>
                <a:cs typeface="Microsoft Sans Serif"/>
              </a:rPr>
              <a:t>w</a:t>
            </a:r>
            <a:endParaRPr sz="22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19983" y="2319527"/>
            <a:ext cx="6400800" cy="349300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534670"/>
            <a:ext cx="7903209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spc="-775" dirty="0"/>
              <a:t>E</a:t>
            </a:r>
            <a:r>
              <a:rPr sz="5000" spc="-565" dirty="0"/>
              <a:t>X</a:t>
            </a:r>
            <a:r>
              <a:rPr sz="5000" spc="-570" dirty="0"/>
              <a:t>A</a:t>
            </a:r>
            <a:r>
              <a:rPr sz="5000" spc="-409" dirty="0"/>
              <a:t>M</a:t>
            </a:r>
            <a:r>
              <a:rPr sz="5000" spc="-605" dirty="0"/>
              <a:t>P</a:t>
            </a:r>
            <a:r>
              <a:rPr sz="5000" spc="-855" dirty="0"/>
              <a:t>L</a:t>
            </a:r>
            <a:r>
              <a:rPr sz="5000" spc="-865" dirty="0"/>
              <a:t>E</a:t>
            </a:r>
            <a:r>
              <a:rPr sz="5000" spc="-225" dirty="0"/>
              <a:t> </a:t>
            </a:r>
            <a:r>
              <a:rPr sz="5000" spc="-605" dirty="0"/>
              <a:t>P</a:t>
            </a:r>
            <a:r>
              <a:rPr sz="5000" spc="-705" dirty="0"/>
              <a:t>R</a:t>
            </a:r>
            <a:r>
              <a:rPr sz="5000" spc="-819" dirty="0"/>
              <a:t>O</a:t>
            </a:r>
            <a:r>
              <a:rPr sz="5000" spc="-660" dirty="0"/>
              <a:t>G</a:t>
            </a:r>
            <a:r>
              <a:rPr sz="5000" spc="-620" dirty="0"/>
              <a:t>R</a:t>
            </a:r>
            <a:r>
              <a:rPr sz="5000" spc="-570" dirty="0"/>
              <a:t>A</a:t>
            </a:r>
            <a:r>
              <a:rPr sz="5000" spc="-495" dirty="0"/>
              <a:t>M</a:t>
            </a:r>
            <a:r>
              <a:rPr sz="5000" spc="-229" dirty="0"/>
              <a:t> </a:t>
            </a:r>
            <a:r>
              <a:rPr sz="5000" spc="-550" dirty="0"/>
              <a:t>S</a:t>
            </a:r>
            <a:r>
              <a:rPr sz="5000" spc="-885" dirty="0"/>
              <a:t>T</a:t>
            </a:r>
            <a:r>
              <a:rPr sz="5000" spc="-775" dirty="0"/>
              <a:t>E</a:t>
            </a:r>
            <a:r>
              <a:rPr sz="5000" spc="-695" dirty="0"/>
              <a:t>P</a:t>
            </a:r>
            <a:r>
              <a:rPr sz="5000" spc="-220" dirty="0"/>
              <a:t> </a:t>
            </a:r>
            <a:r>
              <a:rPr sz="5000" spc="-484" dirty="0"/>
              <a:t>B</a:t>
            </a:r>
            <a:r>
              <a:rPr sz="5000" spc="-720" dirty="0"/>
              <a:t>Y</a:t>
            </a:r>
            <a:r>
              <a:rPr sz="5000" spc="-210" dirty="0"/>
              <a:t> </a:t>
            </a:r>
            <a:r>
              <a:rPr sz="5000" spc="-550" dirty="0"/>
              <a:t>S</a:t>
            </a:r>
            <a:r>
              <a:rPr sz="5000" spc="-885" dirty="0"/>
              <a:t>T</a:t>
            </a:r>
            <a:r>
              <a:rPr sz="5000" spc="-775" dirty="0"/>
              <a:t>E</a:t>
            </a:r>
            <a:r>
              <a:rPr sz="5000" spc="-695" dirty="0"/>
              <a:t>P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852627" y="1496313"/>
            <a:ext cx="7431405" cy="2883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250" dirty="0">
                <a:latin typeface="Arial"/>
                <a:cs typeface="Arial"/>
              </a:rPr>
              <a:t>St</a:t>
            </a:r>
            <a:r>
              <a:rPr sz="2200" b="1" spc="-270" dirty="0">
                <a:latin typeface="Arial"/>
                <a:cs typeface="Arial"/>
              </a:rPr>
              <a:t>e</a:t>
            </a:r>
            <a:r>
              <a:rPr sz="2200" b="1" spc="-180" dirty="0">
                <a:latin typeface="Arial"/>
                <a:cs typeface="Arial"/>
              </a:rPr>
              <a:t>p</a:t>
            </a:r>
            <a:r>
              <a:rPr sz="2200" b="1" spc="-30" dirty="0">
                <a:latin typeface="Arial"/>
                <a:cs typeface="Arial"/>
              </a:rPr>
              <a:t> </a:t>
            </a:r>
            <a:r>
              <a:rPr sz="2200" b="1" spc="-114" dirty="0">
                <a:latin typeface="Arial"/>
                <a:cs typeface="Arial"/>
              </a:rPr>
              <a:t>1:</a:t>
            </a:r>
            <a:r>
              <a:rPr sz="2200" b="1" spc="5" dirty="0">
                <a:latin typeface="Arial"/>
                <a:cs typeface="Arial"/>
              </a:rPr>
              <a:t> </a:t>
            </a:r>
            <a:r>
              <a:rPr sz="2200" spc="-75" dirty="0">
                <a:latin typeface="Microsoft Sans Serif"/>
                <a:cs typeface="Microsoft Sans Serif"/>
              </a:rPr>
              <a:t>decla</a:t>
            </a:r>
            <a:r>
              <a:rPr sz="2200" spc="-80" dirty="0">
                <a:latin typeface="Microsoft Sans Serif"/>
                <a:cs typeface="Microsoft Sans Serif"/>
              </a:rPr>
              <a:t>r</a:t>
            </a:r>
            <a:r>
              <a:rPr sz="2200" spc="-40" dirty="0">
                <a:latin typeface="Microsoft Sans Serif"/>
                <a:cs typeface="Microsoft Sans Serif"/>
              </a:rPr>
              <a:t>ati</a:t>
            </a:r>
            <a:r>
              <a:rPr sz="2200" spc="-55" dirty="0">
                <a:latin typeface="Microsoft Sans Serif"/>
                <a:cs typeface="Microsoft Sans Serif"/>
              </a:rPr>
              <a:t>o</a:t>
            </a:r>
            <a:r>
              <a:rPr sz="2200" spc="-320" dirty="0">
                <a:latin typeface="Microsoft Sans Serif"/>
                <a:cs typeface="Microsoft Sans Serif"/>
              </a:rPr>
              <a:t>ns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of</a:t>
            </a:r>
            <a:r>
              <a:rPr sz="2200" spc="85" dirty="0">
                <a:latin typeface="Microsoft Sans Serif"/>
                <a:cs typeface="Microsoft Sans Serif"/>
              </a:rPr>
              <a:t> </a:t>
            </a:r>
            <a:r>
              <a:rPr sz="2200" spc="-300" dirty="0">
                <a:latin typeface="Microsoft Sans Serif"/>
                <a:cs typeface="Microsoft Sans Serif"/>
              </a:rPr>
              <a:t>m</a:t>
            </a:r>
            <a:r>
              <a:rPr sz="2200" spc="-195" dirty="0">
                <a:latin typeface="Microsoft Sans Serif"/>
                <a:cs typeface="Microsoft Sans Serif"/>
              </a:rPr>
              <a:t>e</a:t>
            </a:r>
            <a:r>
              <a:rPr sz="2200" spc="-190" dirty="0">
                <a:latin typeface="Microsoft Sans Serif"/>
                <a:cs typeface="Microsoft Sans Serif"/>
              </a:rPr>
              <a:t>ssa</a:t>
            </a:r>
            <a:r>
              <a:rPr sz="2200" spc="-254" dirty="0">
                <a:latin typeface="Microsoft Sans Serif"/>
                <a:cs typeface="Microsoft Sans Serif"/>
              </a:rPr>
              <a:t>g</a:t>
            </a:r>
            <a:r>
              <a:rPr sz="2200" spc="-265" dirty="0">
                <a:latin typeface="Microsoft Sans Serif"/>
                <a:cs typeface="Microsoft Sans Serif"/>
              </a:rPr>
              <a:t>e</a:t>
            </a:r>
            <a:r>
              <a:rPr sz="2200" spc="-254" dirty="0">
                <a:latin typeface="Microsoft Sans Serif"/>
                <a:cs typeface="Microsoft Sans Serif"/>
              </a:rPr>
              <a:t>s</a:t>
            </a:r>
            <a:r>
              <a:rPr sz="2200" spc="-130" dirty="0">
                <a:latin typeface="Microsoft Sans Serif"/>
                <a:cs typeface="Microsoft Sans Serif"/>
              </a:rPr>
              <a:t>.</a:t>
            </a:r>
            <a:endParaRPr sz="2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2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>
              <a:latin typeface="Microsoft Sans Serif"/>
              <a:cs typeface="Microsoft Sans Serif"/>
            </a:endParaRPr>
          </a:p>
          <a:p>
            <a:pPr marL="2755900">
              <a:lnSpc>
                <a:spcPct val="100000"/>
              </a:lnSpc>
            </a:pPr>
            <a:r>
              <a:rPr sz="2200" spc="-45" dirty="0">
                <a:latin typeface="Microsoft Sans Serif"/>
                <a:cs typeface="Microsoft Sans Serif"/>
              </a:rPr>
              <a:t>.data</a:t>
            </a:r>
            <a:endParaRPr sz="2200">
              <a:latin typeface="Microsoft Sans Serif"/>
              <a:cs typeface="Microsoft Sans Serif"/>
            </a:endParaRPr>
          </a:p>
          <a:p>
            <a:pPr marL="2755900">
              <a:lnSpc>
                <a:spcPct val="100000"/>
              </a:lnSpc>
              <a:spcBef>
                <a:spcPts val="1125"/>
              </a:spcBef>
            </a:pPr>
            <a:r>
              <a:rPr sz="2200" spc="-125" dirty="0">
                <a:latin typeface="Microsoft Sans Serif"/>
                <a:cs typeface="Microsoft Sans Serif"/>
              </a:rPr>
              <a:t>input: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.asciiz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75" dirty="0">
                <a:latin typeface="Microsoft Sans Serif"/>
                <a:cs typeface="Microsoft Sans Serif"/>
              </a:rPr>
              <a:t>"\n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40" dirty="0">
                <a:latin typeface="Microsoft Sans Serif"/>
                <a:cs typeface="Microsoft Sans Serif"/>
              </a:rPr>
              <a:t>type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20" dirty="0">
                <a:latin typeface="Microsoft Sans Serif"/>
                <a:cs typeface="Microsoft Sans Serif"/>
              </a:rPr>
              <a:t>any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number"</a:t>
            </a:r>
            <a:endParaRPr sz="2200">
              <a:latin typeface="Microsoft Sans Serif"/>
              <a:cs typeface="Microsoft Sans Serif"/>
            </a:endParaRPr>
          </a:p>
          <a:p>
            <a:pPr marL="2755900" marR="5080">
              <a:lnSpc>
                <a:spcPts val="3779"/>
              </a:lnSpc>
              <a:spcBef>
                <a:spcPts val="120"/>
              </a:spcBef>
            </a:pPr>
            <a:r>
              <a:rPr sz="2200" spc="-100" dirty="0">
                <a:latin typeface="Microsoft Sans Serif"/>
                <a:cs typeface="Microsoft Sans Serif"/>
              </a:rPr>
              <a:t>rshift: </a:t>
            </a:r>
            <a:r>
              <a:rPr sz="2200" spc="-140" dirty="0">
                <a:latin typeface="Microsoft Sans Serif"/>
                <a:cs typeface="Microsoft Sans Serif"/>
              </a:rPr>
              <a:t>.asciiz</a:t>
            </a:r>
            <a:r>
              <a:rPr sz="2200" spc="-135" dirty="0">
                <a:latin typeface="Microsoft Sans Serif"/>
                <a:cs typeface="Microsoft Sans Serif"/>
              </a:rPr>
              <a:t> </a:t>
            </a:r>
            <a:r>
              <a:rPr sz="2200" spc="75" dirty="0">
                <a:latin typeface="Microsoft Sans Serif"/>
                <a:cs typeface="Microsoft Sans Serif"/>
              </a:rPr>
              <a:t>"\n </a:t>
            </a:r>
            <a:r>
              <a:rPr sz="2200" spc="-175" dirty="0">
                <a:latin typeface="Microsoft Sans Serif"/>
                <a:cs typeface="Microsoft Sans Serif"/>
              </a:rPr>
              <a:t>number</a:t>
            </a:r>
            <a:r>
              <a:rPr sz="2200" spc="-17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after </a:t>
            </a:r>
            <a:r>
              <a:rPr sz="2200" spc="-65" dirty="0">
                <a:latin typeface="Microsoft Sans Serif"/>
                <a:cs typeface="Microsoft Sans Serif"/>
              </a:rPr>
              <a:t>right </a:t>
            </a:r>
            <a:r>
              <a:rPr sz="2200" spc="-114" dirty="0">
                <a:latin typeface="Microsoft Sans Serif"/>
                <a:cs typeface="Microsoft Sans Serif"/>
              </a:rPr>
              <a:t>shift: </a:t>
            </a:r>
            <a:r>
              <a:rPr sz="2200" spc="-5" dirty="0">
                <a:latin typeface="Microsoft Sans Serif"/>
                <a:cs typeface="Microsoft Sans Serif"/>
              </a:rPr>
              <a:t>" </a:t>
            </a:r>
            <a:r>
              <a:rPr sz="2200" spc="-570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lshift: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.asciiz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75" dirty="0">
                <a:latin typeface="Microsoft Sans Serif"/>
                <a:cs typeface="Microsoft Sans Serif"/>
              </a:rPr>
              <a:t>"\n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number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after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5" dirty="0">
                <a:latin typeface="Microsoft Sans Serif"/>
                <a:cs typeface="Microsoft Sans Serif"/>
              </a:rPr>
              <a:t>left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14" dirty="0">
                <a:latin typeface="Microsoft Sans Serif"/>
                <a:cs typeface="Microsoft Sans Serif"/>
              </a:rPr>
              <a:t>shift: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"</a:t>
            </a:r>
            <a:endParaRPr sz="2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965</Words>
  <Application>Microsoft Office PowerPoint</Application>
  <PresentationFormat>Widescreen</PresentationFormat>
  <Paragraphs>84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Microsoft Sans Serif</vt:lpstr>
      <vt:lpstr>Trebuchet MS</vt:lpstr>
      <vt:lpstr>Office Theme</vt:lpstr>
      <vt:lpstr>PowerPoint Presentation</vt:lpstr>
      <vt:lpstr>PowerPoint Presentation</vt:lpstr>
      <vt:lpstr>EXPLANATION</vt:lpstr>
      <vt:lpstr>EXPLANATION</vt:lpstr>
      <vt:lpstr>SHIFT LEFT LOGICAL</vt:lpstr>
      <vt:lpstr>SHIFT LEFT LOGICAL</vt:lpstr>
      <vt:lpstr>SHIFT RIGHT LOGICAL</vt:lpstr>
      <vt:lpstr>SHIFT RIGHT LOGICAL</vt:lpstr>
      <vt:lpstr>EXAMPLE PROGRAM STEP BY STEP</vt:lpstr>
      <vt:lpstr>EXAMPLE PROGRAM STEP BY STEP TRANSLATION OF AN IF THEN ELSE CONTROL  STRUCTURE</vt:lpstr>
      <vt:lpstr>PowerPoint Presentation</vt:lpstr>
      <vt:lpstr>EXAMPLE PROGRAM STEP BY STEP  TRANSLATION OF AN IF THEN ELSE CONTROL  STRUCTURE Step 4: Putting condition that if input value is greater or equal to zero if this condition is true  then jump to the else section bgez = branch if greater or equal to zero</vt:lpstr>
      <vt:lpstr>EXAMPLE PROGRAM STEP BY STEP  TRANSLATION OF AN IF THEN ELSE CONTROL  STRUCTURE Step 5:logical shifting of values using shift right logical, printing the value of rshift variable</vt:lpstr>
      <vt:lpstr>EXAMPLE PROGRAM STEP BY STEP TRANSLATION OF AN IF THEN ELSE CONTROL  STRUCTURE</vt:lpstr>
      <vt:lpstr>EXAMPLE PROGRAM STEP BY STEP TRANSLATION OF AN IF THEN ELSE CONTROL  STRUCTURE</vt:lpstr>
      <vt:lpstr>EXAMPLE PROGRAM STEP BY STEP  TRANSLATION OF AN IF THEN ELSE CONTROL  STRUCTURE Step 8: printing the left shifted value</vt:lpstr>
      <vt:lpstr>EXAMPLE PROGRAM STEP BY STEP  TRANSLATION OF AN IF THEN ELSE CONTROL  STRUCTURE Step 8: Program termination</vt:lpstr>
      <vt:lpstr>ANY QUESTIONS?</vt:lpstr>
      <vt:lpstr>TASKS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THEN ELSE; CONTROL STRUCTURE IN MIPS</dc:title>
  <dc:creator>Muhammad Rehan</dc:creator>
  <cp:lastModifiedBy>02-131212-009</cp:lastModifiedBy>
  <cp:revision>1</cp:revision>
  <dcterms:created xsi:type="dcterms:W3CDTF">2023-02-16T09:54:37Z</dcterms:created>
  <dcterms:modified xsi:type="dcterms:W3CDTF">2023-02-16T09:54:55Z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2022-11-23T00:00:00Z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2023-02-16T00:00:00Z</vt:filetime>
  </property>
</Properties>
</file>