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9"/>
  </p:notesMasterIdLst>
  <p:handoutMasterIdLst>
    <p:handoutMasterId r:id="rId20"/>
  </p:handoutMasterIdLst>
  <p:sldIdLst>
    <p:sldId id="322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2" r:id="rId16"/>
    <p:sldId id="443" r:id="rId17"/>
    <p:sldId id="44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CCECFF"/>
    <a:srgbClr val="66CCFF"/>
    <a:srgbClr val="657D85"/>
    <a:srgbClr val="00A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39D66-65AC-4346-88F4-0B4DE72F7842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C4C18-A3A2-4672-8823-72CF72D8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9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655B8-1112-4B90-9AB8-8A412DB3BBAC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411D2-D6CB-4920-B388-CFD9681CD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66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039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5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8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2A77-5186-43D8-88F0-382A7309C26D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F5A-C136-4FB9-8808-BDFBFE3FA977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98FD-2B1D-4EC9-BFAC-582D5D96408B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2A77-5186-43D8-88F0-382A7309C26D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16F-8393-4A11-86E6-1FE20F1293DE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67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503EE73-493E-4BE9-B453-A9AA100A9B68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7D7-9ED9-46E8-AEDE-BD53A1391A3C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8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372E-074B-4494-8C3F-40082366E889}" type="datetime1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3981-3E86-4B8A-8962-084AD742F1B5}" type="datetime1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0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49C8-3B39-4CA4-8DCC-105A02162363}" type="datetime1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8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026-D29B-43B9-92DC-1589687E8DA4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F16F-8393-4A11-86E6-1FE20F1293DE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4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EE02-C46C-4562-9F79-570D88F5A4CC}" type="datetime1">
              <a:rPr lang="en-US" smtClean="0"/>
              <a:t>5/26/2022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AF5A-C136-4FB9-8808-BDFBFE3FA977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07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998FD-2B1D-4EC9-BFAC-582D5D96408B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503EE73-493E-4BE9-B453-A9AA100A9B68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7D7-9ED9-46E8-AEDE-BD53A1391A3C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4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372E-074B-4494-8C3F-40082366E889}" type="datetime1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0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3981-3E86-4B8A-8962-084AD742F1B5}" type="datetime1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0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D49C8-3B39-4CA4-8DCC-105A02162363}" type="datetime1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026-D29B-43B9-92DC-1589687E8DA4}" type="datetime1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EE02-C46C-4562-9F79-570D88F5A4CC}" type="datetime1">
              <a:rPr lang="en-US" smtClean="0"/>
              <a:t>5/26/2022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8B8F1B-6724-4B53-BC2F-E9A9F931B653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8B8F1B-6724-4B53-BC2F-E9A9F931B653}" type="datetime1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9C18FB0-36AF-432F-A54F-B767DB87F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825095"/>
            <a:ext cx="7772400" cy="13620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Lecture 13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2924630"/>
            <a:ext cx="8040687" cy="1500187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Number Theory (Prime |GCD | LCM | EUCLIDIAN ALGO)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 Condensed" panose="02060603050405020104"/>
                <a:ea typeface="+mn-ea"/>
                <a:cs typeface="+mn-cs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228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64F-EBD8-E746-790E-0DCE7429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1122152" cy="1609344"/>
          </a:xfrm>
        </p:spPr>
        <p:txBody>
          <a:bodyPr/>
          <a:lstStyle/>
          <a:p>
            <a:r>
              <a:rPr lang="en-US" dirty="0"/>
              <a:t>Greatest Common Divisors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658E-241D-5408-C394-1F1DCCFA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68777E-C115-3DB7-1F68-D517EB4FA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752" y="2093976"/>
            <a:ext cx="10334294" cy="3030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BFDC55-F1BB-7164-DFF5-1D3F34B5B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5592680"/>
            <a:ext cx="91059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9D5C-4C57-2A7C-E6BA-4BC637C6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69009" cy="1609344"/>
          </a:xfrm>
        </p:spPr>
        <p:txBody>
          <a:bodyPr/>
          <a:lstStyle/>
          <a:p>
            <a:r>
              <a:rPr lang="en-US" dirty="0"/>
              <a:t>Least Common Multiple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8CDC34-5D62-8D52-4D78-AAB6A224A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7730"/>
          <a:stretch/>
        </p:blipFill>
        <p:spPr>
          <a:xfrm>
            <a:off x="920973" y="2398480"/>
            <a:ext cx="11136187" cy="184989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E226CC-A032-615D-29D1-92A560351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295" y="6069974"/>
            <a:ext cx="8109405" cy="5577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084E31-A21A-D10F-DEFF-016851BF74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1295" y="4108784"/>
            <a:ext cx="6246131" cy="184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9535-C935-DABB-67D8-D2578BFC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Common Multiple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0D1471-C456-1365-9969-4DBB5CD6E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3752" y="2199512"/>
            <a:ext cx="9955851" cy="24589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D54664-6C98-F067-855F-FF02D08F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9" y="4982337"/>
            <a:ext cx="10392801" cy="95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7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97A6-3119-F610-815F-285E4066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Common Multiple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354BCE-5C48-F1C4-54A9-E6E929BBD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795" y="2093976"/>
            <a:ext cx="5982097" cy="160934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0F0BE8-0EAC-AD0F-881D-8F1AB1C71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795" y="3789007"/>
            <a:ext cx="6531496" cy="10861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1F7997-A0BB-DCE1-69B8-A6069A3A77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4795" y="4875176"/>
            <a:ext cx="3800582" cy="18383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7EF086-7B85-D3D8-CC5E-02EC6BB598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132549" y="3163410"/>
            <a:ext cx="6964055" cy="63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B12A0-0DE8-3133-F0DF-2C6389FA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Euclidean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15591-B6D9-F19C-21B3-54202BA9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759295" cy="4050792"/>
          </a:xfrm>
        </p:spPr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Computing the greatest common divisor of two integers directly from the prime factorizations of these integers is inefficient. 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reason is that it is time-consuming to find prime factorizations.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We will give a more efficient method of finding the greatest common divisor, called the </a:t>
            </a:r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Euclidean algorithm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Find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1" u="none" strike="noStrike" baseline="0" dirty="0">
                <a:latin typeface="MTMI"/>
              </a:rPr>
              <a:t>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</a:t>
            </a:r>
            <a:r>
              <a:rPr lang="en-US" sz="1800" b="0" i="1" u="none" strike="noStrike" baseline="0" dirty="0">
                <a:latin typeface="MTMI"/>
              </a:rPr>
              <a:t>,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287</a:t>
            </a:r>
            <a:r>
              <a:rPr lang="en-US" sz="1800" b="0" i="1" u="none" strike="noStrike" baseline="0" dirty="0">
                <a:latin typeface="MTMI"/>
              </a:rPr>
              <a:t>)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First, divide 287, the larger of the two integers, by 91, the smaller, to obtain</a:t>
            </a:r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287 </a:t>
            </a:r>
            <a:r>
              <a:rPr lang="en-US" b="0" i="0" u="none" strike="noStrike" baseline="0" dirty="0">
                <a:latin typeface="MTSYN"/>
              </a:rPr>
              <a:t>=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91 </a:t>
            </a:r>
            <a:r>
              <a:rPr lang="en-US" b="0" i="0" u="none" strike="noStrike" baseline="0" dirty="0">
                <a:latin typeface="MTSYN"/>
              </a:rPr>
              <a:t>・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3 </a:t>
            </a:r>
            <a:r>
              <a:rPr lang="en-US" b="0" i="0" u="none" strike="noStrike" baseline="0" dirty="0">
                <a:latin typeface="MTSYN"/>
              </a:rPr>
              <a:t>+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14</a:t>
            </a:r>
            <a:endParaRPr lang="en-US" b="0" i="1" u="none" strike="noStrike" baseline="0" dirty="0">
              <a:latin typeface="MTMI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Any divisor of 91 and 287 must also be a divisor of 287 </a:t>
            </a:r>
            <a:r>
              <a:rPr lang="en-US" sz="1800" b="0" i="0" u="none" strike="noStrike" baseline="0" dirty="0">
                <a:latin typeface="MTSYN"/>
              </a:rPr>
              <a:t>−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 </a:t>
            </a:r>
            <a:r>
              <a:rPr lang="en-US" sz="1800" b="0" i="0" u="none" strike="noStrike" baseline="0" dirty="0">
                <a:latin typeface="MTSYN"/>
              </a:rPr>
              <a:t>・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3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Also, any divisor of 91 and 14 must also be a divisor of 287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 </a:t>
            </a:r>
            <a:r>
              <a:rPr lang="en-US" sz="1800" b="0" i="0" u="none" strike="noStrike" baseline="0" dirty="0">
                <a:latin typeface="MTSYN"/>
              </a:rPr>
              <a:t>・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3 </a:t>
            </a:r>
            <a:r>
              <a:rPr lang="en-US" sz="1800" b="0" i="0" u="none" strike="noStrike" baseline="0" dirty="0">
                <a:latin typeface="MTSYN"/>
              </a:rPr>
              <a:t>+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Hence, the greatest common divisor of 91 and 287 is the same as the greatest common divisor of 91 and 14. </a:t>
            </a:r>
          </a:p>
        </p:txBody>
      </p:sp>
    </p:spTree>
    <p:extLst>
      <p:ext uri="{BB962C8B-B14F-4D97-AF65-F5344CB8AC3E}">
        <p14:creationId xmlns:p14="http://schemas.microsoft.com/office/powerpoint/2010/main" val="79022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A25C-9241-939B-786B-C2746DB4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Euclidean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67F4D-A684-B3B5-6DFE-B8296BAA3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This means that the problem of finding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1" u="none" strike="noStrike" baseline="0" dirty="0">
                <a:latin typeface="MTMI"/>
              </a:rPr>
              <a:t>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</a:t>
            </a:r>
            <a:r>
              <a:rPr lang="en-US" sz="1800" b="0" i="1" u="none" strike="noStrike" baseline="0" dirty="0">
                <a:latin typeface="MTMI"/>
              </a:rPr>
              <a:t>,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287</a:t>
            </a:r>
            <a:r>
              <a:rPr lang="en-US" sz="1800" b="0" i="1" u="none" strike="noStrike" baseline="0" dirty="0">
                <a:latin typeface="MTMI"/>
              </a:rPr>
              <a:t>)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has been reduced to the problem of finding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1" u="none" strike="noStrike" baseline="0" dirty="0">
                <a:latin typeface="MTMI"/>
              </a:rPr>
              <a:t>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</a:t>
            </a:r>
            <a:r>
              <a:rPr lang="en-US" sz="1800" b="0" i="1" u="none" strike="noStrike" baseline="0" dirty="0">
                <a:latin typeface="MTMI"/>
              </a:rPr>
              <a:t>,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</a:t>
            </a:r>
            <a:r>
              <a:rPr lang="en-US" sz="1800" b="0" i="1" u="none" strike="noStrike" baseline="0" dirty="0">
                <a:latin typeface="MTMI"/>
              </a:rPr>
              <a:t>)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Next, divide 91 by 14 to obtain </a:t>
            </a:r>
            <a:endParaRPr lang="en-US" sz="1800" dirty="0"/>
          </a:p>
          <a:p>
            <a:pPr lvl="1"/>
            <a:r>
              <a:rPr lang="en-US" b="0" i="0" u="none" strike="noStrike" baseline="0" dirty="0">
                <a:latin typeface="Times New Roman" panose="02020603050405020304" pitchFamily="18" charset="0"/>
              </a:rPr>
              <a:t>91 </a:t>
            </a:r>
            <a:r>
              <a:rPr lang="en-US" b="0" i="0" u="none" strike="noStrike" baseline="0" dirty="0">
                <a:latin typeface="MTSYN"/>
              </a:rPr>
              <a:t>=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14 </a:t>
            </a:r>
            <a:r>
              <a:rPr lang="en-US" b="0" i="0" u="none" strike="noStrike" baseline="0" dirty="0">
                <a:latin typeface="MTSYN"/>
              </a:rPr>
              <a:t>・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6 </a:t>
            </a:r>
            <a:r>
              <a:rPr lang="en-US" b="0" i="0" u="none" strike="noStrike" baseline="0" dirty="0">
                <a:latin typeface="MTSYN"/>
              </a:rPr>
              <a:t>+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7</a:t>
            </a:r>
            <a:endParaRPr lang="en-US" b="0" i="1" u="none" strike="noStrike" baseline="0" dirty="0">
              <a:latin typeface="MTMI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Because any common divisor of 91 and 14 also divides 91 </a:t>
            </a:r>
            <a:r>
              <a:rPr lang="en-US" sz="1800" b="0" i="0" u="none" strike="noStrike" baseline="0" dirty="0">
                <a:latin typeface="MTSYN"/>
              </a:rPr>
              <a:t>−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 </a:t>
            </a:r>
            <a:r>
              <a:rPr lang="en-US" sz="1800" b="0" i="0" u="none" strike="noStrike" baseline="0" dirty="0">
                <a:latin typeface="MTSYN"/>
              </a:rPr>
              <a:t>・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6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7 and any common divisor of 14 and 7 divides 91, it follows that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1" u="none" strike="noStrike" baseline="0" dirty="0">
                <a:latin typeface="MTMI"/>
              </a:rPr>
              <a:t>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91</a:t>
            </a:r>
            <a:r>
              <a:rPr lang="en-US" sz="1800" b="0" i="1" u="none" strike="noStrike" baseline="0" dirty="0">
                <a:latin typeface="MTMI"/>
              </a:rPr>
              <a:t>,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</a:t>
            </a:r>
            <a:r>
              <a:rPr lang="en-US" sz="1800" b="0" i="1" u="none" strike="noStrike" baseline="0" dirty="0">
                <a:latin typeface="MTMI"/>
              </a:rPr>
              <a:t>)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1" u="none" strike="noStrike" baseline="0" dirty="0">
                <a:latin typeface="MTMI"/>
              </a:rPr>
              <a:t>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14</a:t>
            </a:r>
            <a:r>
              <a:rPr lang="en-US" sz="1800" b="0" i="1" u="none" strike="noStrike" baseline="0" dirty="0">
                <a:latin typeface="MTMI"/>
              </a:rPr>
              <a:t>,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7</a:t>
            </a:r>
            <a:r>
              <a:rPr lang="en-US" sz="1800" b="0" i="1" u="none" strike="noStrike" baseline="0" dirty="0">
                <a:latin typeface="MTMI"/>
              </a:rPr>
              <a:t>)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Continue by dividing 14 by 7, to obtain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14 = 7 ・ 2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Because 7 divides 14, it follows that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(14, 7)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7. Furthermore, because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(287, 91)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(91, 14)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gcd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(14, 7) </a:t>
            </a:r>
            <a:r>
              <a:rPr lang="en-US" sz="1800" b="0" i="0" u="none" strike="noStrike" baseline="0" dirty="0">
                <a:latin typeface="MTSYN"/>
              </a:rPr>
              <a:t>=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7, the original problem has been solved.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1ED6-6F58-A508-2429-225E7AA5A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Euclidean Algorithm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804754-4EFC-67B9-906D-93D9EFBFA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1910440"/>
            <a:ext cx="9235295" cy="4512222"/>
          </a:xfrm>
        </p:spPr>
      </p:pic>
    </p:spTree>
    <p:extLst>
      <p:ext uri="{BB962C8B-B14F-4D97-AF65-F5344CB8AC3E}">
        <p14:creationId xmlns:p14="http://schemas.microsoft.com/office/powerpoint/2010/main" val="274392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4EB0-2005-338D-3A2D-22D08AA0A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C9C851-BD7C-A868-7DD1-71F24E7E4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751" y="2028825"/>
            <a:ext cx="10661047" cy="207848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F7D137-E413-E41B-D0AA-2B2060F7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51" y="4107305"/>
            <a:ext cx="8724826" cy="274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D023-9AE5-F111-99CE-7B2C5F15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68DAAE-07C6-22B8-1362-C387A85AB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8821" y="1930401"/>
            <a:ext cx="10784495" cy="216262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054AF8-8AFB-2F7A-A8CE-D02775086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567" y="4093029"/>
            <a:ext cx="4623550" cy="2162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0E8910-6BF0-66F6-4351-49AB7E621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097" y="4099930"/>
            <a:ext cx="1839424" cy="68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3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A307-066B-83F7-2D8E-F19178F7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98BB26C8-6A25-940A-AC0D-172F200C75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290935"/>
                <a:ext cx="10058400" cy="941106"/>
              </a:xfrm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>
                <a:normAutofit/>
              </a:bodyPr>
              <a:lstStyle/>
              <a:p>
                <a:r>
                  <a:rPr lang="en-US" sz="28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An integer is prime if it is not divisible by any prime less than or equal to its square root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sz="2800" dirty="0">
                  <a:latin typeface="+mj-lt"/>
                </a:endParaRPr>
              </a:p>
              <a:p>
                <a:pPr algn="l"/>
                <a:endParaRPr lang="en-US" sz="2800" dirty="0">
                  <a:latin typeface="+mj-lt"/>
                </a:endParaRPr>
              </a:p>
              <a:p>
                <a:endParaRPr lang="en-US" sz="2800" dirty="0">
                  <a:latin typeface="+mj-lt"/>
                </a:endParaRPr>
              </a:p>
              <a:p>
                <a:pPr algn="l"/>
                <a:endParaRPr lang="en-US" sz="2800" b="0" i="0" u="none" strike="noStrike" baseline="0" dirty="0">
                  <a:solidFill>
                    <a:srgbClr val="000000"/>
                  </a:solidFill>
                  <a:latin typeface="+mj-lt"/>
                </a:endParaRPr>
              </a:p>
              <a:p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98BB26C8-6A25-940A-AC0D-172F200C75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290935"/>
                <a:ext cx="10058400" cy="941106"/>
              </a:xfr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079FCFB-3DEF-F9EE-8290-9CD71C02E0B6}"/>
                  </a:ext>
                </a:extLst>
              </p:cNvPr>
              <p:cNvSpPr txBox="1"/>
              <p:nvPr/>
            </p:nvSpPr>
            <p:spPr>
              <a:xfrm>
                <a:off x="1567543" y="3429000"/>
                <a:ext cx="7605485" cy="1937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Example: Show that 101 is prime</a:t>
                </a:r>
              </a:p>
              <a:p>
                <a:pPr lvl="1"/>
                <a:r>
                  <a:rPr lang="en-US" sz="28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Primes not exceeding 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101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: </m:t>
                    </m:r>
                  </m:oMath>
                </a14:m>
                <a:r>
                  <a:rPr lang="en-US" sz="28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2, 3, 5, 7</a:t>
                </a:r>
              </a:p>
              <a:p>
                <a:pPr lvl="1"/>
                <a:r>
                  <a:rPr lang="en-US" sz="28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101 is not divisible by any of 2, 3, 5, or 7</a:t>
                </a:r>
              </a:p>
              <a:p>
                <a:pPr lvl="1"/>
                <a:r>
                  <a:rPr lang="en-US" sz="28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Therefore, 101 is a prime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079FCFB-3DEF-F9EE-8290-9CD71C02E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3" y="3429000"/>
                <a:ext cx="7605485" cy="1937966"/>
              </a:xfrm>
              <a:prstGeom prst="rect">
                <a:avLst/>
              </a:prstGeom>
              <a:blipFill>
                <a:blip r:embed="rId3"/>
                <a:stretch>
                  <a:fillRect l="-2003" t="-4101" b="-6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2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293F-808C-858D-000E-7B259FA6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i="0" u="none" strike="noStrike" baseline="0" dirty="0">
                <a:latin typeface="+mj-lt"/>
              </a:rPr>
              <a:t>PRIME factorization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8696D7-7E16-D331-E4B0-BD491016E8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3200" b="0" i="0" u="none" strike="noStrike" baseline="0" dirty="0">
                    <a:latin typeface="+mj-lt"/>
                  </a:rPr>
                  <a:t>Find the prime factorization of 7007</a:t>
                </a:r>
              </a:p>
              <a:p>
                <a:pPr lvl="1"/>
                <a:r>
                  <a:rPr lang="en-US" sz="24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Perform division of 7007 by successive primes beginning with 2. None of the primes 2,3 and 5 divides 7007, However 7 divides 7007 :  </a:t>
                </a:r>
              </a:p>
              <a:p>
                <a:pPr lvl="2"/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7007 / 7 = 1001 (7007 = 7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1001)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+mj-lt"/>
                  </a:rPr>
                  <a:t>N</a:t>
                </a:r>
                <a:r>
                  <a:rPr lang="en-US" sz="24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ext perform division of 1001 by successive primes beginning with 7</a:t>
                </a:r>
              </a:p>
              <a:p>
                <a:pPr lvl="2"/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1001 / 7 = 143 (7007 = 7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7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143)</a:t>
                </a:r>
              </a:p>
              <a:p>
                <a:pPr lvl="1"/>
                <a:r>
                  <a:rPr lang="en-US" sz="24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Next perform division of 143 by successive primes beginning with 7</a:t>
                </a:r>
              </a:p>
              <a:p>
                <a:pPr lvl="2"/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143 / 11 = 13 (7007 = 7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7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11</a:t>
                </a:r>
                <a:r>
                  <a:rPr lang="ja-JP" alt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</a:t>
                </a:r>
                <a:r>
                  <a:rPr lang="en-US" altLang="ja-JP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13 </a:t>
                </a:r>
                <a:r>
                  <a:rPr 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u="none" strike="noStrike" baseline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u="none" strike="noStrike" baseline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2600" b="0" i="1" u="none" strike="noStrike" baseline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b="0" i="0" u="none" strike="noStrike" baseline="0" dirty="0">
                    <a:solidFill>
                      <a:srgbClr val="000000"/>
                    </a:solidFill>
                    <a:latin typeface="+mj-lt"/>
                  </a:rPr>
                  <a:t>・11・13)</a:t>
                </a:r>
                <a:endParaRPr lang="en-US" sz="26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8696D7-7E16-D331-E4B0-BD491016E8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0" t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43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AA4F-170B-9C94-3785-8C3D3EEDD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63391" cy="1609344"/>
          </a:xfrm>
        </p:spPr>
        <p:txBody>
          <a:bodyPr/>
          <a:lstStyle/>
          <a:p>
            <a:r>
              <a:rPr lang="en-US" dirty="0"/>
              <a:t>Greatest Common Divisors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E640A5-7496-CE93-3AB2-BE673FAAA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4291" y="2038803"/>
            <a:ext cx="9978529" cy="2004485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AF92F1-84A1-5D86-2C72-96284E153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847" y="4113034"/>
            <a:ext cx="3000375" cy="3905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03E0D7-B19D-716E-FA99-940FD6C08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695" y="4672563"/>
            <a:ext cx="6309695" cy="1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8AFC8-8216-96A0-B474-B3464DA2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758358" cy="1609344"/>
          </a:xfrm>
        </p:spPr>
        <p:txBody>
          <a:bodyPr/>
          <a:lstStyle/>
          <a:p>
            <a:r>
              <a:rPr lang="en-US" dirty="0"/>
              <a:t>Greatest Common Divisors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717267D-DC1F-5F6E-8B6D-75DAD825C8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166" y="2486151"/>
            <a:ext cx="10429667" cy="126513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CF6784-9F54-8E1B-955F-205CB57E8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849" y="3963581"/>
            <a:ext cx="8898610" cy="240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2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76A1A-2E3E-D44F-8203-67A08CFB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81378" cy="1609344"/>
          </a:xfrm>
        </p:spPr>
        <p:txBody>
          <a:bodyPr/>
          <a:lstStyle/>
          <a:p>
            <a:r>
              <a:rPr lang="en-US" dirty="0"/>
              <a:t>Greatest Common Divisors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DB73DE-B81F-8F7A-8B4A-E4AEC0EC1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848" y="2564311"/>
            <a:ext cx="10430311" cy="8646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41DE35-2DB5-F8DB-52A8-1C93F01EF8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848" y="3628267"/>
            <a:ext cx="10782289" cy="14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5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AECA-E165-8212-091E-1E5F6C38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610875" cy="1609344"/>
          </a:xfrm>
        </p:spPr>
        <p:txBody>
          <a:bodyPr/>
          <a:lstStyle/>
          <a:p>
            <a:r>
              <a:rPr lang="en-US" dirty="0"/>
              <a:t>Greatest Common Divisors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8F42CB-1F89-2039-DEBC-09AF56835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5" y="2381248"/>
            <a:ext cx="10087387" cy="22831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8D9EC1-6A95-64E1-47BC-04DBCFD43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845" y="4951672"/>
            <a:ext cx="10196667" cy="11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90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1_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20767</TotalTime>
  <Words>513</Words>
  <Application>Microsoft Office PowerPoint</Application>
  <PresentationFormat>Widescreen</PresentationFormat>
  <Paragraphs>49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Calibri</vt:lpstr>
      <vt:lpstr>Cambria Math</vt:lpstr>
      <vt:lpstr>Garamond</vt:lpstr>
      <vt:lpstr>MTMI</vt:lpstr>
      <vt:lpstr>MTSYN</vt:lpstr>
      <vt:lpstr>Rockwell</vt:lpstr>
      <vt:lpstr>Rockwell Condensed</vt:lpstr>
      <vt:lpstr>Times New Roman</vt:lpstr>
      <vt:lpstr>Wingdings</vt:lpstr>
      <vt:lpstr>Wood Type</vt:lpstr>
      <vt:lpstr>1_Wood Type</vt:lpstr>
      <vt:lpstr>Lecture 13</vt:lpstr>
      <vt:lpstr>Primes</vt:lpstr>
      <vt:lpstr>Primes</vt:lpstr>
      <vt:lpstr>Prime</vt:lpstr>
      <vt:lpstr>PRIME factorization</vt:lpstr>
      <vt:lpstr>Greatest Common Divisors</vt:lpstr>
      <vt:lpstr>Greatest Common Divisors</vt:lpstr>
      <vt:lpstr>Greatest Common Divisors</vt:lpstr>
      <vt:lpstr>Greatest Common Divisors</vt:lpstr>
      <vt:lpstr>Greatest Common Divisors</vt:lpstr>
      <vt:lpstr>Least Common Multiple</vt:lpstr>
      <vt:lpstr>Least Common Multiple</vt:lpstr>
      <vt:lpstr>Least Common Multiple</vt:lpstr>
      <vt:lpstr>The Euclidean Algorithm</vt:lpstr>
      <vt:lpstr>The Euclidean Algorithm</vt:lpstr>
      <vt:lpstr>The Euclidean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02</dc:title>
  <dc:creator>Ammarah Khalid</dc:creator>
  <cp:lastModifiedBy>Ammarah Khalid BUKC</cp:lastModifiedBy>
  <cp:revision>710</cp:revision>
  <dcterms:created xsi:type="dcterms:W3CDTF">2017-09-13T17:40:14Z</dcterms:created>
  <dcterms:modified xsi:type="dcterms:W3CDTF">2022-05-26T08:53:34Z</dcterms:modified>
</cp:coreProperties>
</file>