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</p:sldMasterIdLst>
  <p:notesMasterIdLst>
    <p:notesMasterId r:id="rId19"/>
  </p:notesMasterIdLst>
  <p:handoutMasterIdLst>
    <p:handoutMasterId r:id="rId20"/>
  </p:handoutMasterIdLst>
  <p:sldIdLst>
    <p:sldId id="322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436" r:id="rId11"/>
    <p:sldId id="437" r:id="rId12"/>
    <p:sldId id="438" r:id="rId13"/>
    <p:sldId id="439" r:id="rId14"/>
    <p:sldId id="440" r:id="rId15"/>
    <p:sldId id="442" r:id="rId16"/>
    <p:sldId id="443" r:id="rId17"/>
    <p:sldId id="44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F2FF"/>
    <a:srgbClr val="CCECFF"/>
    <a:srgbClr val="66CCFF"/>
    <a:srgbClr val="657D85"/>
    <a:srgbClr val="00A8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5" autoAdjust="0"/>
    <p:restoredTop sz="94249" autoAdjust="0"/>
  </p:normalViewPr>
  <p:slideViewPr>
    <p:cSldViewPr snapToGrid="0">
      <p:cViewPr varScale="1">
        <p:scale>
          <a:sx n="64" d="100"/>
          <a:sy n="64" d="100"/>
        </p:scale>
        <p:origin x="10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39D66-65AC-4346-88F4-0B4DE72F7842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C4C18-A3A2-4672-8823-72CF72D8B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896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655B8-1112-4B90-9AB8-8A412DB3BBAC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411D2-D6CB-4920-B388-CFD9681CD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066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039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14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552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883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A2A77-5186-43D8-88F0-382A7309C26D}" type="datetime1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67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AF5A-C136-4FB9-8808-BDFBFE3FA977}" type="datetime1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31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98FD-2B1D-4EC9-BFAC-582D5D96408B}" type="datetime1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A2A77-5186-43D8-88F0-382A7309C26D}" type="datetime1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36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F16F-8393-4A11-86E6-1FE20F1293DE}" type="datetime1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67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503EE73-493E-4BE9-B453-A9AA100A9B68}" type="datetime1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02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C7D7-9ED9-46E8-AEDE-BD53A1391A3C}" type="datetime1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84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372E-074B-4494-8C3F-40082366E889}" type="datetime1">
              <a:rPr lang="en-US" smtClean="0"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1408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3981-3E86-4B8A-8962-084AD742F1B5}" type="datetime1">
              <a:rPr lang="en-US" smtClean="0"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605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49C8-3B39-4CA4-8DCC-105A02162363}" type="datetime1">
              <a:rPr lang="en-US" smtClean="0"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28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0026-D29B-43B9-92DC-1589687E8DA4}" type="datetime1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88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F16F-8393-4A11-86E6-1FE20F1293DE}" type="datetime1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644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EE02-C46C-4562-9F79-570D88F5A4CC}" type="datetime1">
              <a:rPr lang="en-US" smtClean="0"/>
              <a:t>5/26/2022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4519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AF5A-C136-4FB9-8808-BDFBFE3FA977}" type="datetime1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078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98FD-2B1D-4EC9-BFAC-582D5D96408B}" type="datetime1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32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503EE73-493E-4BE9-B453-A9AA100A9B68}" type="datetime1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37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C7D7-9ED9-46E8-AEDE-BD53A1391A3C}" type="datetime1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48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372E-074B-4494-8C3F-40082366E889}" type="datetime1">
              <a:rPr lang="en-US" smtClean="0"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804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3981-3E86-4B8A-8962-084AD742F1B5}" type="datetime1">
              <a:rPr lang="en-US" smtClean="0"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203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49C8-3B39-4CA4-8DCC-105A02162363}" type="datetime1">
              <a:rPr lang="en-US" smtClean="0"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391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0026-D29B-43B9-92DC-1589687E8DA4}" type="datetime1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038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EE02-C46C-4562-9F79-570D88F5A4CC}" type="datetime1">
              <a:rPr lang="en-US" smtClean="0"/>
              <a:t>5/26/2022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5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48B8F1B-6724-4B53-BC2F-E9A9F931B653}" type="datetime1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81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48B8F1B-6724-4B53-BC2F-E9A9F931B653}" type="datetime1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03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5.png"/><Relationship Id="rId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1825095"/>
            <a:ext cx="7772400" cy="136207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Lecture 13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246313" y="2924630"/>
            <a:ext cx="8040687" cy="1500187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1"/>
                </a:solidFill>
              </a:rPr>
              <a:t>Number Theory (Prime |GCD | LCM | EUCLIDIAN ALGO)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ckwell Condensed" panose="02060603050405020104"/>
                <a:ea typeface="+mn-ea"/>
                <a:cs typeface="+mn-cs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112288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FC64F-EBD8-E746-790E-0DCE7429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1122152" cy="1609344"/>
          </a:xfrm>
        </p:spPr>
        <p:txBody>
          <a:bodyPr/>
          <a:lstStyle/>
          <a:p>
            <a:r>
              <a:rPr lang="en-US" dirty="0"/>
              <a:t>Greatest Common Divisors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D658E-241D-5408-C394-1F1DCCFA2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68777E-C115-3DB7-1F68-D517EB4FA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752" y="2093976"/>
            <a:ext cx="10334294" cy="30306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BFDC55-F1BB-7164-DFF5-1D3F34B5BD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3050" y="5592680"/>
            <a:ext cx="91059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84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9D5C-4C57-2A7C-E6BA-4BC637C60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7" y="484632"/>
            <a:ext cx="10469009" cy="1609344"/>
          </a:xfrm>
        </p:spPr>
        <p:txBody>
          <a:bodyPr/>
          <a:lstStyle/>
          <a:p>
            <a:r>
              <a:rPr lang="en-US" dirty="0"/>
              <a:t>Least Common Multiple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18CDC34-5D62-8D52-4D78-AAB6A224AA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r="7730"/>
          <a:stretch/>
        </p:blipFill>
        <p:spPr>
          <a:xfrm>
            <a:off x="920973" y="2398480"/>
            <a:ext cx="11136187" cy="1849898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AE226CC-A032-615D-29D1-92A5603517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1295" y="6069974"/>
            <a:ext cx="8109405" cy="55779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3084E31-A21A-D10F-DEFF-016851BF74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1295" y="4108784"/>
            <a:ext cx="6246131" cy="184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86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29535-C935-DABB-67D8-D2578BFC4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Least Common Multiple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A0D1471-C456-1365-9969-4DBB5CD6EC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63752" y="2199512"/>
            <a:ext cx="9955851" cy="2458975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7D54664-6C98-F067-855F-FF02D08FB7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9" y="4982337"/>
            <a:ext cx="10392801" cy="95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072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697A6-3119-F610-815F-285E40663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Least Common Multiple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B354BCE-5C48-F1C4-54A9-E6E929BBD6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4795" y="2093976"/>
            <a:ext cx="5982097" cy="1609343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A0F0BE8-0EAC-AD0F-881D-8F1AB1C713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4795" y="3789007"/>
            <a:ext cx="6531496" cy="108616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A1F7997-A0BB-DCE1-69B8-A6069A3A77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4795" y="4875176"/>
            <a:ext cx="3800582" cy="18383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A7EF086-7B85-D3D8-CC5E-02EC6BB598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7132549" y="3163410"/>
            <a:ext cx="6964055" cy="637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56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B12A0-0DE8-3133-F0DF-2C6389FAF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Euclidean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15591-B6D9-F19C-21B3-54202BA9A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2121408"/>
            <a:ext cx="10759295" cy="4050792"/>
          </a:xfrm>
        </p:spPr>
        <p:txBody>
          <a:bodyPr>
            <a:normAutofit/>
          </a:bodyPr>
          <a:lstStyle/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Computing the greatest common divisor of two integers directly from the prime factorizations of these integers is inefficient. 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The reason is that it is time-consuming to find prime factorizations.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We will give a more efficient method of finding the greatest common divisor, called the </a:t>
            </a:r>
            <a:r>
              <a:rPr lang="en-US" sz="1800" b="1" i="0" u="none" strike="noStrike" baseline="0" dirty="0">
                <a:latin typeface="Times New Roman" panose="02020603050405020304" pitchFamily="18" charset="0"/>
              </a:rPr>
              <a:t>Euclidean algorithm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.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Find </a:t>
            </a:r>
            <a:r>
              <a:rPr lang="en-US" sz="1800" b="0" i="0" u="none" strike="noStrike" baseline="0" dirty="0" err="1">
                <a:latin typeface="Times New Roman" panose="02020603050405020304" pitchFamily="18" charset="0"/>
              </a:rPr>
              <a:t>gcd</a:t>
            </a:r>
            <a:r>
              <a:rPr lang="en-US" sz="1800" b="0" i="1" u="none" strike="noStrike" baseline="0" dirty="0">
                <a:latin typeface="MTMI"/>
              </a:rPr>
              <a:t>(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91</a:t>
            </a:r>
            <a:r>
              <a:rPr lang="en-US" sz="1800" b="0" i="1" u="none" strike="noStrike" baseline="0" dirty="0">
                <a:latin typeface="MTMI"/>
              </a:rPr>
              <a:t>,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287</a:t>
            </a:r>
            <a:r>
              <a:rPr lang="en-US" sz="1800" b="0" i="1" u="none" strike="noStrike" baseline="0" dirty="0">
                <a:latin typeface="MTMI"/>
              </a:rPr>
              <a:t>)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.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First, divide 287, the larger of the two integers, by 91, the smaller, to obtain</a:t>
            </a:r>
          </a:p>
          <a:p>
            <a:pPr lvl="1"/>
            <a:r>
              <a:rPr lang="en-US" b="0" i="0" u="none" strike="noStrike" baseline="0" dirty="0">
                <a:latin typeface="Times New Roman" panose="02020603050405020304" pitchFamily="18" charset="0"/>
              </a:rPr>
              <a:t>287 </a:t>
            </a:r>
            <a:r>
              <a:rPr lang="en-US" b="0" i="0" u="none" strike="noStrike" baseline="0" dirty="0">
                <a:latin typeface="MTSYN"/>
              </a:rPr>
              <a:t>= </a:t>
            </a:r>
            <a:r>
              <a:rPr lang="en-US" b="0" i="0" u="none" strike="noStrike" baseline="0" dirty="0">
                <a:latin typeface="Times New Roman" panose="02020603050405020304" pitchFamily="18" charset="0"/>
              </a:rPr>
              <a:t>91 </a:t>
            </a:r>
            <a:r>
              <a:rPr lang="en-US" b="0" i="0" u="none" strike="noStrike" baseline="0" dirty="0">
                <a:latin typeface="MTSYN"/>
              </a:rPr>
              <a:t>・ </a:t>
            </a:r>
            <a:r>
              <a:rPr lang="en-US" b="0" i="0" u="none" strike="noStrike" baseline="0" dirty="0">
                <a:latin typeface="Times New Roman" panose="02020603050405020304" pitchFamily="18" charset="0"/>
              </a:rPr>
              <a:t>3 </a:t>
            </a:r>
            <a:r>
              <a:rPr lang="en-US" b="0" i="0" u="none" strike="noStrike" baseline="0" dirty="0">
                <a:latin typeface="MTSYN"/>
              </a:rPr>
              <a:t>+ </a:t>
            </a:r>
            <a:r>
              <a:rPr lang="en-US" b="0" i="0" u="none" strike="noStrike" baseline="0" dirty="0">
                <a:latin typeface="Times New Roman" panose="02020603050405020304" pitchFamily="18" charset="0"/>
              </a:rPr>
              <a:t>14</a:t>
            </a:r>
            <a:endParaRPr lang="en-US" b="0" i="1" u="none" strike="noStrike" baseline="0" dirty="0">
              <a:latin typeface="MTMI"/>
            </a:endParaRP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Any divisor of 91 and 287 must also be a divisor of 287 </a:t>
            </a:r>
            <a:r>
              <a:rPr lang="en-US" sz="1800" b="0" i="0" u="none" strike="noStrike" baseline="0" dirty="0">
                <a:latin typeface="MTSYN"/>
              </a:rPr>
              <a:t>−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91 </a:t>
            </a:r>
            <a:r>
              <a:rPr lang="en-US" sz="1800" b="0" i="0" u="none" strike="noStrike" baseline="0" dirty="0">
                <a:latin typeface="MTSYN"/>
              </a:rPr>
              <a:t>・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3 </a:t>
            </a:r>
            <a:r>
              <a:rPr lang="en-US" sz="1800" b="0" i="0" u="none" strike="noStrike" baseline="0" dirty="0">
                <a:latin typeface="MTSYN"/>
              </a:rPr>
              <a:t>=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14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Also, any divisor of 91 and 14 must also be a divisor of 287 </a:t>
            </a:r>
            <a:r>
              <a:rPr lang="en-US" sz="1800" b="0" i="0" u="none" strike="noStrike" baseline="0" dirty="0">
                <a:latin typeface="MTSYN"/>
              </a:rPr>
              <a:t>=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91 </a:t>
            </a:r>
            <a:r>
              <a:rPr lang="en-US" sz="1800" b="0" i="0" u="none" strike="noStrike" baseline="0" dirty="0">
                <a:latin typeface="MTSYN"/>
              </a:rPr>
              <a:t>・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3 </a:t>
            </a:r>
            <a:r>
              <a:rPr lang="en-US" sz="1800" b="0" i="0" u="none" strike="noStrike" baseline="0" dirty="0">
                <a:latin typeface="MTSYN"/>
              </a:rPr>
              <a:t>+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14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Hence, the greatest common divisor of 91 and 287 is the same as the greatest common divisor of 91 and 14. </a:t>
            </a:r>
          </a:p>
        </p:txBody>
      </p:sp>
    </p:spTree>
    <p:extLst>
      <p:ext uri="{BB962C8B-B14F-4D97-AF65-F5344CB8AC3E}">
        <p14:creationId xmlns:p14="http://schemas.microsoft.com/office/powerpoint/2010/main" val="79022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2A25C-9241-939B-786B-C2746DB4D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Euclidean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67F4D-A684-B3B5-6DFE-B8296BAA3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This means that the problem of finding </a:t>
            </a:r>
            <a:r>
              <a:rPr lang="en-US" sz="1800" b="0" i="0" u="none" strike="noStrike" baseline="0" dirty="0" err="1">
                <a:latin typeface="Times New Roman" panose="02020603050405020304" pitchFamily="18" charset="0"/>
              </a:rPr>
              <a:t>gcd</a:t>
            </a:r>
            <a:r>
              <a:rPr lang="en-US" sz="1800" b="0" i="1" u="none" strike="noStrike" baseline="0" dirty="0">
                <a:latin typeface="MTMI"/>
              </a:rPr>
              <a:t>(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91</a:t>
            </a:r>
            <a:r>
              <a:rPr lang="en-US" sz="1800" b="0" i="1" u="none" strike="noStrike" baseline="0" dirty="0">
                <a:latin typeface="MTMI"/>
              </a:rPr>
              <a:t>,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287</a:t>
            </a:r>
            <a:r>
              <a:rPr lang="en-US" sz="1800" b="0" i="1" u="none" strike="noStrike" baseline="0" dirty="0">
                <a:latin typeface="MTMI"/>
              </a:rPr>
              <a:t>)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has been reduced to the problem of finding </a:t>
            </a:r>
            <a:r>
              <a:rPr lang="en-US" sz="1800" b="0" i="0" u="none" strike="noStrike" baseline="0" dirty="0" err="1">
                <a:latin typeface="Times New Roman" panose="02020603050405020304" pitchFamily="18" charset="0"/>
              </a:rPr>
              <a:t>gcd</a:t>
            </a:r>
            <a:r>
              <a:rPr lang="en-US" sz="1800" b="0" i="1" u="none" strike="noStrike" baseline="0" dirty="0">
                <a:latin typeface="MTMI"/>
              </a:rPr>
              <a:t>(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91</a:t>
            </a:r>
            <a:r>
              <a:rPr lang="en-US" sz="1800" b="0" i="1" u="none" strike="noStrike" baseline="0" dirty="0">
                <a:latin typeface="MTMI"/>
              </a:rPr>
              <a:t>,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14</a:t>
            </a:r>
            <a:r>
              <a:rPr lang="en-US" sz="1800" b="0" i="1" u="none" strike="noStrike" baseline="0" dirty="0">
                <a:latin typeface="MTMI"/>
              </a:rPr>
              <a:t>)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.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Next, divide 91 by 14 to obtain </a:t>
            </a:r>
            <a:endParaRPr lang="en-US" sz="1800" dirty="0"/>
          </a:p>
          <a:p>
            <a:pPr lvl="1"/>
            <a:r>
              <a:rPr lang="en-US" b="0" i="0" u="none" strike="noStrike" baseline="0" dirty="0">
                <a:latin typeface="Times New Roman" panose="02020603050405020304" pitchFamily="18" charset="0"/>
              </a:rPr>
              <a:t>91 </a:t>
            </a:r>
            <a:r>
              <a:rPr lang="en-US" b="0" i="0" u="none" strike="noStrike" baseline="0" dirty="0">
                <a:latin typeface="MTSYN"/>
              </a:rPr>
              <a:t>= </a:t>
            </a:r>
            <a:r>
              <a:rPr lang="en-US" b="0" i="0" u="none" strike="noStrike" baseline="0" dirty="0">
                <a:latin typeface="Times New Roman" panose="02020603050405020304" pitchFamily="18" charset="0"/>
              </a:rPr>
              <a:t>14 </a:t>
            </a:r>
            <a:r>
              <a:rPr lang="en-US" b="0" i="0" u="none" strike="noStrike" baseline="0" dirty="0">
                <a:latin typeface="MTSYN"/>
              </a:rPr>
              <a:t>・ </a:t>
            </a:r>
            <a:r>
              <a:rPr lang="en-US" b="0" i="0" u="none" strike="noStrike" baseline="0" dirty="0">
                <a:latin typeface="Times New Roman" panose="02020603050405020304" pitchFamily="18" charset="0"/>
              </a:rPr>
              <a:t>6 </a:t>
            </a:r>
            <a:r>
              <a:rPr lang="en-US" b="0" i="0" u="none" strike="noStrike" baseline="0" dirty="0">
                <a:latin typeface="MTSYN"/>
              </a:rPr>
              <a:t>+ </a:t>
            </a:r>
            <a:r>
              <a:rPr lang="en-US" b="0" i="0" u="none" strike="noStrike" baseline="0" dirty="0">
                <a:latin typeface="Times New Roman" panose="02020603050405020304" pitchFamily="18" charset="0"/>
              </a:rPr>
              <a:t>7</a:t>
            </a:r>
            <a:endParaRPr lang="en-US" b="0" i="1" u="none" strike="noStrike" baseline="0" dirty="0">
              <a:latin typeface="MTMI"/>
            </a:endParaRP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Because any common divisor of 91 and 14 also divides 91 </a:t>
            </a:r>
            <a:r>
              <a:rPr lang="en-US" sz="1800" b="0" i="0" u="none" strike="noStrike" baseline="0" dirty="0">
                <a:latin typeface="MTSYN"/>
              </a:rPr>
              <a:t>−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14 </a:t>
            </a:r>
            <a:r>
              <a:rPr lang="en-US" sz="1800" b="0" i="0" u="none" strike="noStrike" baseline="0" dirty="0">
                <a:latin typeface="MTSYN"/>
              </a:rPr>
              <a:t>・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6 </a:t>
            </a:r>
            <a:r>
              <a:rPr lang="en-US" sz="1800" b="0" i="0" u="none" strike="noStrike" baseline="0" dirty="0">
                <a:latin typeface="MTSYN"/>
              </a:rPr>
              <a:t>=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7 and any common divisor of 14 and 7 divides 91, it follows that </a:t>
            </a:r>
            <a:r>
              <a:rPr lang="en-US" sz="1800" b="0" i="0" u="none" strike="noStrike" baseline="0" dirty="0" err="1">
                <a:latin typeface="Times New Roman" panose="02020603050405020304" pitchFamily="18" charset="0"/>
              </a:rPr>
              <a:t>gcd</a:t>
            </a:r>
            <a:r>
              <a:rPr lang="en-US" sz="1800" b="0" i="1" u="none" strike="noStrike" baseline="0" dirty="0">
                <a:latin typeface="MTMI"/>
              </a:rPr>
              <a:t>(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91</a:t>
            </a:r>
            <a:r>
              <a:rPr lang="en-US" sz="1800" b="0" i="1" u="none" strike="noStrike" baseline="0" dirty="0">
                <a:latin typeface="MTMI"/>
              </a:rPr>
              <a:t>,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14</a:t>
            </a:r>
            <a:r>
              <a:rPr lang="en-US" sz="1800" b="0" i="1" u="none" strike="noStrike" baseline="0" dirty="0">
                <a:latin typeface="MTMI"/>
              </a:rPr>
              <a:t>) </a:t>
            </a:r>
            <a:r>
              <a:rPr lang="en-US" sz="1800" b="0" i="0" u="none" strike="noStrike" baseline="0" dirty="0">
                <a:latin typeface="MTSYN"/>
              </a:rPr>
              <a:t>= </a:t>
            </a:r>
            <a:r>
              <a:rPr lang="en-US" sz="1800" b="0" i="0" u="none" strike="noStrike" baseline="0" dirty="0" err="1">
                <a:latin typeface="Times New Roman" panose="02020603050405020304" pitchFamily="18" charset="0"/>
              </a:rPr>
              <a:t>gcd</a:t>
            </a:r>
            <a:r>
              <a:rPr lang="en-US" sz="1800" b="0" i="1" u="none" strike="noStrike" baseline="0" dirty="0">
                <a:latin typeface="MTMI"/>
              </a:rPr>
              <a:t>(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14</a:t>
            </a:r>
            <a:r>
              <a:rPr lang="en-US" sz="1800" b="0" i="1" u="none" strike="noStrike" baseline="0" dirty="0">
                <a:latin typeface="MTMI"/>
              </a:rPr>
              <a:t>,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7</a:t>
            </a:r>
            <a:r>
              <a:rPr lang="en-US" sz="1800" b="0" i="1" u="none" strike="noStrike" baseline="0" dirty="0">
                <a:latin typeface="MTMI"/>
              </a:rPr>
              <a:t>)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.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Continue by dividing 14 by 7, to obtain</a:t>
            </a:r>
          </a:p>
          <a:p>
            <a:pPr lvl="1"/>
            <a:r>
              <a:rPr lang="en-US" dirty="0">
                <a:latin typeface="Times New Roman" panose="02020603050405020304" pitchFamily="18" charset="0"/>
              </a:rPr>
              <a:t>14 = 7 ・ 2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Because 7 divides 14, it follows that </a:t>
            </a:r>
            <a:r>
              <a:rPr lang="en-US" sz="1800" b="0" i="0" u="none" strike="noStrike" baseline="0" dirty="0" err="1">
                <a:latin typeface="Times New Roman" panose="02020603050405020304" pitchFamily="18" charset="0"/>
              </a:rPr>
              <a:t>gcd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(14, 7) </a:t>
            </a:r>
            <a:r>
              <a:rPr lang="en-US" sz="1800" b="0" i="0" u="none" strike="noStrike" baseline="0" dirty="0">
                <a:latin typeface="MTSYN"/>
              </a:rPr>
              <a:t>=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7. Furthermore, because </a:t>
            </a:r>
            <a:r>
              <a:rPr lang="en-US" sz="1800" b="0" i="0" u="none" strike="noStrike" baseline="0" dirty="0" err="1">
                <a:latin typeface="Times New Roman" panose="02020603050405020304" pitchFamily="18" charset="0"/>
              </a:rPr>
              <a:t>gcd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(287, 91) </a:t>
            </a:r>
            <a:r>
              <a:rPr lang="en-US" sz="1800" b="0" i="0" u="none" strike="noStrike" baseline="0" dirty="0">
                <a:latin typeface="MTSYN"/>
              </a:rPr>
              <a:t>= </a:t>
            </a:r>
            <a:r>
              <a:rPr lang="en-US" sz="1800" b="0" i="0" u="none" strike="noStrike" baseline="0" dirty="0" err="1">
                <a:latin typeface="Times New Roman" panose="02020603050405020304" pitchFamily="18" charset="0"/>
              </a:rPr>
              <a:t>gcd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(91, 14) </a:t>
            </a:r>
            <a:r>
              <a:rPr lang="en-US" sz="1800" b="0" i="0" u="none" strike="noStrike" baseline="0" dirty="0">
                <a:latin typeface="MTSYN"/>
              </a:rPr>
              <a:t>= </a:t>
            </a:r>
            <a:r>
              <a:rPr lang="en-US" sz="1800" b="0" i="0" u="none" strike="noStrike" baseline="0" dirty="0" err="1">
                <a:latin typeface="Times New Roman" panose="02020603050405020304" pitchFamily="18" charset="0"/>
              </a:rPr>
              <a:t>gcd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(14, 7) </a:t>
            </a:r>
            <a:r>
              <a:rPr lang="en-US" sz="1800" b="0" i="0" u="none" strike="noStrike" baseline="0" dirty="0">
                <a:latin typeface="MTSYN"/>
              </a:rPr>
              <a:t>=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7, the original problem has been solved.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81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D1ED6-6F58-A508-2429-225E7AA5A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Euclidean Algorithm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A804754-4EFC-67B9-906D-93D9EFBFA6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9848" y="1910440"/>
            <a:ext cx="9235295" cy="4512222"/>
          </a:xfrm>
        </p:spPr>
      </p:pic>
    </p:spTree>
    <p:extLst>
      <p:ext uri="{BB962C8B-B14F-4D97-AF65-F5344CB8AC3E}">
        <p14:creationId xmlns:p14="http://schemas.microsoft.com/office/powerpoint/2010/main" val="2743927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84EB0-2005-338D-3A2D-22D08AA0A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3C9C851-BD7C-A868-7DD1-71F24E7E49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3751" y="2028825"/>
            <a:ext cx="10661047" cy="207848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FF7D137-E413-E41B-D0AA-2B2060F7EE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751" y="4107305"/>
            <a:ext cx="8724826" cy="2743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8D023-9AE5-F111-99CE-7B2C5F151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168DAAE-07C6-22B8-1362-C387A85ABC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8821" y="1930401"/>
            <a:ext cx="10784495" cy="2162628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054AF8-8AFB-2F7A-A8CE-D027750865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4567" y="4093029"/>
            <a:ext cx="4623550" cy="216262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50E8910-6BF0-66F6-4351-49AB7E6217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4097" y="4099930"/>
            <a:ext cx="1839424" cy="689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132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BA307-066B-83F7-2D8E-F19178F76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98BB26C8-6A25-940A-AC0D-172F200C75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66800" y="2290935"/>
                <a:ext cx="10058400" cy="941106"/>
              </a:xfrm>
              <a:ln>
                <a:solidFill>
                  <a:schemeClr val="accent2">
                    <a:lumMod val="75000"/>
                  </a:schemeClr>
                </a:solidFill>
              </a:ln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p:spPr>
            <p:txBody>
              <a:bodyPr>
                <a:normAutofit/>
              </a:bodyPr>
              <a:lstStyle/>
              <a:p>
                <a:r>
                  <a:rPr lang="en-US" sz="28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An integer is prime if it is not divisible by any prime less than or equal to its square root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endParaRPr lang="en-US" sz="2800" dirty="0">
                  <a:latin typeface="+mj-lt"/>
                </a:endParaRPr>
              </a:p>
              <a:p>
                <a:pPr algn="l"/>
                <a:endParaRPr lang="en-US" sz="2800" dirty="0">
                  <a:latin typeface="+mj-lt"/>
                </a:endParaRPr>
              </a:p>
              <a:p>
                <a:endParaRPr lang="en-US" sz="2800" dirty="0">
                  <a:latin typeface="+mj-lt"/>
                </a:endParaRPr>
              </a:p>
              <a:p>
                <a:pPr algn="l"/>
                <a:endParaRPr lang="en-US" sz="2800" b="0" i="0" u="none" strike="noStrike" baseline="0" dirty="0">
                  <a:solidFill>
                    <a:srgbClr val="000000"/>
                  </a:solidFill>
                  <a:latin typeface="+mj-lt"/>
                </a:endParaRPr>
              </a:p>
              <a:p>
                <a:endParaRPr lang="en-US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98BB26C8-6A25-940A-AC0D-172F200C75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800" y="2290935"/>
                <a:ext cx="10058400" cy="941106"/>
              </a:xfrm>
              <a:blipFill>
                <a:blip r:embed="rId2"/>
                <a:stretch>
                  <a:fillRect/>
                </a:stretch>
              </a:blipFill>
              <a:ln>
                <a:solidFill>
                  <a:schemeClr val="accent2">
                    <a:lumMod val="75000"/>
                  </a:schemeClr>
                </a:solidFill>
              </a:ln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079FCFB-3DEF-F9EE-8290-9CD71C02E0B6}"/>
                  </a:ext>
                </a:extLst>
              </p:cNvPr>
              <p:cNvSpPr txBox="1"/>
              <p:nvPr/>
            </p:nvSpPr>
            <p:spPr>
              <a:xfrm>
                <a:off x="1567543" y="3429000"/>
                <a:ext cx="7605485" cy="19379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l"/>
                <a:r>
                  <a:rPr lang="en-US" sz="32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Example: Show that 101 is prime</a:t>
                </a:r>
              </a:p>
              <a:p>
                <a:pPr lvl="1"/>
                <a:r>
                  <a:rPr lang="en-US" sz="28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Primes not exceeding 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101</m:t>
                        </m:r>
                      </m:e>
                    </m:ra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: </m:t>
                    </m:r>
                  </m:oMath>
                </a14:m>
                <a:r>
                  <a:rPr lang="en-US" sz="28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2, 3, 5, 7</a:t>
                </a:r>
              </a:p>
              <a:p>
                <a:pPr lvl="1"/>
                <a:r>
                  <a:rPr lang="en-US" sz="28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101 is not divisible by any of 2, 3, 5, or 7</a:t>
                </a:r>
              </a:p>
              <a:p>
                <a:pPr lvl="1"/>
                <a:r>
                  <a:rPr lang="en-US" sz="28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Therefore, 101 is a prime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079FCFB-3DEF-F9EE-8290-9CD71C02E0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543" y="3429000"/>
                <a:ext cx="7605485" cy="1937966"/>
              </a:xfrm>
              <a:prstGeom prst="rect">
                <a:avLst/>
              </a:prstGeom>
              <a:blipFill>
                <a:blip r:embed="rId3"/>
                <a:stretch>
                  <a:fillRect l="-2003" t="-4101" b="-6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823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B293F-808C-858D-000E-7B259FA65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0" i="0" u="none" strike="noStrike" baseline="0" dirty="0">
                <a:latin typeface="+mj-lt"/>
              </a:rPr>
              <a:t>PRIME factorization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8696D7-7E16-D331-E4B0-BD491016E8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l"/>
                <a:r>
                  <a:rPr lang="en-US" sz="3200" b="0" i="0" u="none" strike="noStrike" baseline="0" dirty="0">
                    <a:latin typeface="+mj-lt"/>
                  </a:rPr>
                  <a:t>Find the prime factorization of 7007</a:t>
                </a:r>
              </a:p>
              <a:p>
                <a:pPr lvl="1"/>
                <a:r>
                  <a:rPr lang="en-US" sz="24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Perform division of 7007 by successive primes beginning with 2. None of the primes 2,3 and 5 divides 7007, However 7 divides 7007 :  </a:t>
                </a:r>
              </a:p>
              <a:p>
                <a:pPr lvl="2"/>
                <a:r>
                  <a:rPr lang="en-US" altLang="ja-JP" sz="22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7007 / 7 = 1001 (7007 = 7</a:t>
                </a:r>
                <a:r>
                  <a:rPr lang="ja-JP" altLang="en-US" sz="22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・</a:t>
                </a:r>
                <a:r>
                  <a:rPr lang="en-US" altLang="ja-JP" sz="22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1001)</a:t>
                </a:r>
              </a:p>
              <a:p>
                <a:pPr lvl="1"/>
                <a:r>
                  <a:rPr lang="en-US" sz="2400" dirty="0">
                    <a:solidFill>
                      <a:srgbClr val="000000"/>
                    </a:solidFill>
                    <a:latin typeface="+mj-lt"/>
                  </a:rPr>
                  <a:t>N</a:t>
                </a:r>
                <a:r>
                  <a:rPr lang="en-US" sz="24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ext perform division of 1001 by successive primes beginning with 7</a:t>
                </a:r>
              </a:p>
              <a:p>
                <a:pPr lvl="2"/>
                <a:r>
                  <a:rPr lang="en-US" altLang="ja-JP" sz="22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1001 / 7 = 143 (7007 = 7</a:t>
                </a:r>
                <a:r>
                  <a:rPr lang="ja-JP" altLang="en-US" sz="22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・</a:t>
                </a:r>
                <a:r>
                  <a:rPr lang="en-US" altLang="ja-JP" sz="22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7</a:t>
                </a:r>
                <a:r>
                  <a:rPr lang="ja-JP" altLang="en-US" sz="22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・</a:t>
                </a:r>
                <a:r>
                  <a:rPr lang="en-US" altLang="ja-JP" sz="22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143)</a:t>
                </a:r>
              </a:p>
              <a:p>
                <a:pPr lvl="1"/>
                <a:r>
                  <a:rPr lang="en-US" sz="24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Next perform division of 143 by successive primes beginning with 7</a:t>
                </a:r>
              </a:p>
              <a:p>
                <a:pPr lvl="2"/>
                <a:r>
                  <a:rPr lang="en-US" altLang="ja-JP" sz="22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143 / 11 = 13 (7007 = 7</a:t>
                </a:r>
                <a:r>
                  <a:rPr lang="ja-JP" altLang="en-US" sz="22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・</a:t>
                </a:r>
                <a:r>
                  <a:rPr lang="en-US" altLang="ja-JP" sz="22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7</a:t>
                </a:r>
                <a:r>
                  <a:rPr lang="ja-JP" altLang="en-US" sz="22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・</a:t>
                </a:r>
                <a:r>
                  <a:rPr lang="en-US" altLang="ja-JP" sz="22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11</a:t>
                </a:r>
                <a:r>
                  <a:rPr lang="ja-JP" altLang="en-US" sz="22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・</a:t>
                </a:r>
                <a:r>
                  <a:rPr lang="en-US" altLang="ja-JP" sz="22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13 </a:t>
                </a:r>
                <a:r>
                  <a:rPr lang="en-US" sz="22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b="0" i="1" u="none" strike="noStrike" baseline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0" i="1" u="none" strike="noStrike" baseline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US" sz="2600" b="0" i="1" u="none" strike="noStrike" baseline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200" b="0" i="0" u="none" strike="noStrike" baseline="0" dirty="0">
                    <a:solidFill>
                      <a:srgbClr val="000000"/>
                    </a:solidFill>
                    <a:latin typeface="+mj-lt"/>
                  </a:rPr>
                  <a:t>・11・13)</a:t>
                </a:r>
                <a:endParaRPr lang="en-US" sz="2600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8696D7-7E16-D331-E4B0-BD491016E8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30" t="-30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043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AAA4F-170B-9C94-3785-8C3D3EEDD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7" y="484632"/>
            <a:ext cx="10463391" cy="1609344"/>
          </a:xfrm>
        </p:spPr>
        <p:txBody>
          <a:bodyPr/>
          <a:lstStyle/>
          <a:p>
            <a:r>
              <a:rPr lang="en-US" dirty="0"/>
              <a:t>Greatest Common Divisors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4E640A5-7496-CE93-3AB2-BE673FAAAF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64291" y="2038803"/>
            <a:ext cx="9978529" cy="2004485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4AF92F1-84A1-5D86-2C72-96284E153F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9847" y="4113034"/>
            <a:ext cx="3000375" cy="3905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803E0D7-B19D-716E-FA99-940FD6C082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61695" y="4672563"/>
            <a:ext cx="6309695" cy="152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18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8AFC8-8216-96A0-B474-B3464DA23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758358" cy="1609344"/>
          </a:xfrm>
        </p:spPr>
        <p:txBody>
          <a:bodyPr/>
          <a:lstStyle/>
          <a:p>
            <a:r>
              <a:rPr lang="en-US" dirty="0"/>
              <a:t>Greatest Common Divisors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717267D-DC1F-5F6E-8B6D-75DAD825C8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1166" y="2486151"/>
            <a:ext cx="10429667" cy="1265137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6CF6784-9F54-8E1B-955F-205CB57E87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849" y="3963581"/>
            <a:ext cx="8898610" cy="2400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42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76A1A-2E3E-D44F-8203-67A08CFB3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581378" cy="1609344"/>
          </a:xfrm>
        </p:spPr>
        <p:txBody>
          <a:bodyPr/>
          <a:lstStyle/>
          <a:p>
            <a:r>
              <a:rPr lang="en-US" dirty="0"/>
              <a:t>Greatest Common Divisors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DB73DE-B81F-8F7A-8B4A-E4AEC0EC1B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848" y="2564311"/>
            <a:ext cx="10430311" cy="8646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F41DE35-2DB5-F8DB-52A8-1C93F01EF8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9848" y="3628267"/>
            <a:ext cx="10782289" cy="1451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85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7AECA-E165-8212-091E-1E5F6C382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7" y="484632"/>
            <a:ext cx="10610875" cy="1609344"/>
          </a:xfrm>
        </p:spPr>
        <p:txBody>
          <a:bodyPr/>
          <a:lstStyle/>
          <a:p>
            <a:r>
              <a:rPr lang="en-US" dirty="0"/>
              <a:t>Greatest Common Divisors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58F42CB-1F89-2039-DEBC-09AF568351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845" y="2381248"/>
            <a:ext cx="10087387" cy="22831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B8D9EC1-6A95-64E1-47BC-04DBCFD431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845" y="4951672"/>
            <a:ext cx="10196667" cy="116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0909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1_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20767</TotalTime>
  <Words>513</Words>
  <Application>Microsoft Office PowerPoint</Application>
  <PresentationFormat>Widescreen</PresentationFormat>
  <Paragraphs>49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Calibri</vt:lpstr>
      <vt:lpstr>Cambria Math</vt:lpstr>
      <vt:lpstr>Garamond</vt:lpstr>
      <vt:lpstr>MTMI</vt:lpstr>
      <vt:lpstr>MTSYN</vt:lpstr>
      <vt:lpstr>Rockwell</vt:lpstr>
      <vt:lpstr>Rockwell Condensed</vt:lpstr>
      <vt:lpstr>Times New Roman</vt:lpstr>
      <vt:lpstr>Wingdings</vt:lpstr>
      <vt:lpstr>Wood Type</vt:lpstr>
      <vt:lpstr>1_Wood Type</vt:lpstr>
      <vt:lpstr>Lecture 13</vt:lpstr>
      <vt:lpstr>Primes</vt:lpstr>
      <vt:lpstr>Primes</vt:lpstr>
      <vt:lpstr>Prime</vt:lpstr>
      <vt:lpstr>PRIME factorization</vt:lpstr>
      <vt:lpstr>Greatest Common Divisors</vt:lpstr>
      <vt:lpstr>Greatest Common Divisors</vt:lpstr>
      <vt:lpstr>Greatest Common Divisors</vt:lpstr>
      <vt:lpstr>Greatest Common Divisors</vt:lpstr>
      <vt:lpstr>Greatest Common Divisors</vt:lpstr>
      <vt:lpstr>Least Common Multiple</vt:lpstr>
      <vt:lpstr>Least Common Multiple</vt:lpstr>
      <vt:lpstr>Least Common Multiple</vt:lpstr>
      <vt:lpstr>The Euclidean Algorithm</vt:lpstr>
      <vt:lpstr>The Euclidean Algorithm</vt:lpstr>
      <vt:lpstr>The Euclidean Algorithm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# 02</dc:title>
  <dc:creator>Ammarah Khalid</dc:creator>
  <cp:lastModifiedBy>Ammarah Khalid BUKC</cp:lastModifiedBy>
  <cp:revision>710</cp:revision>
  <dcterms:created xsi:type="dcterms:W3CDTF">2017-09-13T17:40:14Z</dcterms:created>
  <dcterms:modified xsi:type="dcterms:W3CDTF">2022-05-26T08:53:34Z</dcterms:modified>
</cp:coreProperties>
</file>