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30"/>
  </p:notesMasterIdLst>
  <p:handoutMasterIdLst>
    <p:handoutMasterId r:id="rId31"/>
  </p:handoutMasterIdLst>
  <p:sldIdLst>
    <p:sldId id="322" r:id="rId2"/>
    <p:sldId id="314" r:id="rId3"/>
    <p:sldId id="315" r:id="rId4"/>
    <p:sldId id="316" r:id="rId5"/>
    <p:sldId id="317" r:id="rId6"/>
    <p:sldId id="318" r:id="rId7"/>
    <p:sldId id="319" r:id="rId8"/>
    <p:sldId id="323" r:id="rId9"/>
    <p:sldId id="326" r:id="rId10"/>
    <p:sldId id="327" r:id="rId11"/>
    <p:sldId id="320" r:id="rId12"/>
    <p:sldId id="321" r:id="rId13"/>
    <p:sldId id="328" r:id="rId14"/>
    <p:sldId id="329" r:id="rId15"/>
    <p:sldId id="299" r:id="rId16"/>
    <p:sldId id="300" r:id="rId17"/>
    <p:sldId id="301" r:id="rId18"/>
    <p:sldId id="303" r:id="rId19"/>
    <p:sldId id="302" r:id="rId20"/>
    <p:sldId id="330" r:id="rId21"/>
    <p:sldId id="334" r:id="rId22"/>
    <p:sldId id="331" r:id="rId23"/>
    <p:sldId id="332" r:id="rId24"/>
    <p:sldId id="333" r:id="rId25"/>
    <p:sldId id="305" r:id="rId26"/>
    <p:sldId id="308" r:id="rId27"/>
    <p:sldId id="312" r:id="rId28"/>
    <p:sldId id="294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F4FD"/>
    <a:srgbClr val="00A8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44" autoAdjust="0"/>
    <p:restoredTop sz="94249" autoAdjust="0"/>
  </p:normalViewPr>
  <p:slideViewPr>
    <p:cSldViewPr snapToGrid="0">
      <p:cViewPr varScale="1">
        <p:scale>
          <a:sx n="68" d="100"/>
          <a:sy n="68" d="100"/>
        </p:scale>
        <p:origin x="6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C39D66-65AC-4346-88F4-0B4DE72F7842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8C4C18-A3A2-4672-8823-72CF72D8B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38965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5655B8-1112-4B90-9AB8-8A412DB3BBAC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B411D2-D6CB-4920-B388-CFD9681CD7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0667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8896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3078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7039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077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A2A77-5186-43D8-88F0-382A7309C26D}" type="datetime1">
              <a:rPr lang="en-US" smtClean="0"/>
              <a:t>4/14/2022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39C18FB0-36AF-432F-A54F-B767DB87F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901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5AF5A-C136-4FB9-8808-BDFBFE3FA977}" type="datetime1">
              <a:rPr lang="en-US" smtClean="0"/>
              <a:t>4/14/2022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18FB0-36AF-432F-A54F-B767DB87F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08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998FD-2B1D-4EC9-BFAC-582D5D96408B}" type="datetime1">
              <a:rPr lang="en-US" smtClean="0"/>
              <a:t>4/14/2022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18FB0-36AF-432F-A54F-B767DB87F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955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DF16F-8393-4A11-86E6-1FE20F1293DE}" type="datetime1">
              <a:rPr lang="en-US" smtClean="0"/>
              <a:t>4/14/2022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18FB0-36AF-432F-A54F-B767DB87F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769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B503EE73-493E-4BE9-B453-A9AA100A9B68}" type="datetime1">
              <a:rPr lang="en-US" smtClean="0"/>
              <a:t>4/14/2022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39C18FB0-36AF-432F-A54F-B767DB87F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64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6C7D7-9ED9-46E8-AEDE-BD53A1391A3C}" type="datetime1">
              <a:rPr lang="en-US" smtClean="0"/>
              <a:t>4/14/2022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18FB0-36AF-432F-A54F-B767DB87F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115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E372E-074B-4494-8C3F-40082366E889}" type="datetime1">
              <a:rPr lang="en-US" smtClean="0"/>
              <a:t>4/14/2022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18FB0-36AF-432F-A54F-B767DB87F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814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33981-3E86-4B8A-8962-084AD742F1B5}" type="datetime1">
              <a:rPr lang="en-US" smtClean="0"/>
              <a:t>4/14/2022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18FB0-36AF-432F-A54F-B767DB87F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882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D49C8-3B39-4CA4-8DCC-105A02162363}" type="datetime1">
              <a:rPr lang="en-US" smtClean="0"/>
              <a:t>4/14/2022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18FB0-36AF-432F-A54F-B767DB87F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827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90026-D29B-43B9-92DC-1589687E8DA4}" type="datetime1">
              <a:rPr lang="en-US" smtClean="0"/>
              <a:t>4/14/2022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18FB0-36AF-432F-A54F-B767DB87F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284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0EE02-C46C-4562-9F79-570D88F5A4CC}" type="datetime1">
              <a:rPr lang="en-US" smtClean="0"/>
              <a:t>4/14/2022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18FB0-36AF-432F-A54F-B767DB87F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958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248B8F1B-6724-4B53-BC2F-E9A9F931B653}" type="datetime1">
              <a:rPr lang="en-US" smtClean="0"/>
              <a:t>4/14/2022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39C18FB0-36AF-432F-A54F-B767DB87F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745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thsisfun.com/sets/function-inverse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09800" y="1825095"/>
            <a:ext cx="7772400" cy="1362075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Lecture 8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2246313" y="2924630"/>
            <a:ext cx="8040687" cy="1500187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chemeClr val="tx1"/>
                </a:solidFill>
              </a:rPr>
              <a:t>Sequence &amp; Summation</a:t>
            </a:r>
          </a:p>
          <a:p>
            <a:endParaRPr lang="en-GB" sz="3600" b="1" dirty="0">
              <a:solidFill>
                <a:schemeClr val="tx1"/>
              </a:solidFill>
            </a:endParaRPr>
          </a:p>
          <a:p>
            <a:endParaRPr lang="en-GB" sz="3600" b="1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 Condensed" panose="02060603050405020104"/>
                <a:ea typeface="+mn-ea"/>
                <a:cs typeface="+mn-cs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122883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374E6-1247-4DAD-8515-FB7E96B47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 # 02: Reoccurrence Relation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7E696BC-9043-46DE-945B-E322CB4FAC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3752" y="1766887"/>
            <a:ext cx="10785067" cy="3884405"/>
          </a:xfrm>
        </p:spPr>
      </p:pic>
    </p:spTree>
    <p:extLst>
      <p:ext uri="{BB962C8B-B14F-4D97-AF65-F5344CB8AC3E}">
        <p14:creationId xmlns:p14="http://schemas.microsoft.com/office/powerpoint/2010/main" val="2651889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75BED-39BD-42FC-BDD3-ACC2E09C2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Reoccurrence Relation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194F85-D034-449F-8B96-C7F78BF47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1307592"/>
          </a:xfrm>
          <a:solidFill>
            <a:srgbClr val="E2F4FD"/>
          </a:solidFill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b="0" i="0" dirty="0">
                <a:solidFill>
                  <a:srgbClr val="20212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 recurrence relation is </a:t>
            </a:r>
            <a:r>
              <a:rPr lang="en-US" b="1" i="0" dirty="0">
                <a:solidFill>
                  <a:srgbClr val="20212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an equation which represents a sequence based on some rule</a:t>
            </a:r>
            <a:r>
              <a:rPr lang="en-US" b="0" i="0" dirty="0">
                <a:solidFill>
                  <a:srgbClr val="20212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 It helps in finding the subsequent term (next term) dependent upon the preceding term (previous term). If we know the previous term in a given series, then we can easily determine the next term.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D223C8-35D6-4CBB-8993-1157EBEB29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753" y="3691952"/>
            <a:ext cx="10330942" cy="2304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3614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27592-D165-4D30-B5C4-F701F4816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Reoccurrence Relation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346037B-7E8B-4F20-ADE1-18B3D045BA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897" y="2188823"/>
            <a:ext cx="11128247" cy="818433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E20E4BA-EB09-402A-8C46-5CACDFF25E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7231" y="3055983"/>
            <a:ext cx="9091017" cy="7201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19BF22D-C7AA-46EC-A38C-96549B8913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898" y="4078940"/>
            <a:ext cx="11128247" cy="7811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2A182F1-146B-4FDC-9DAF-B31A97F286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6512" y="4998749"/>
            <a:ext cx="9206686" cy="634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239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2B8F7-B84E-4513-A2FA-D1C280849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Reoccurrence Relation</a:t>
            </a:r>
          </a:p>
        </p:txBody>
      </p: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CEB38D40-3EC7-428D-A738-74314FB543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7307" y="1568278"/>
            <a:ext cx="10058400" cy="2398644"/>
          </a:xfr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4134488E-B859-44EA-B859-415F4BF43F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307" y="3966922"/>
            <a:ext cx="8591550" cy="280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137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8A440D8-4E99-4D08-9893-B45571CDA0A3}"/>
              </a:ext>
            </a:extLst>
          </p:cNvPr>
          <p:cNvSpPr txBox="1"/>
          <p:nvPr/>
        </p:nvSpPr>
        <p:spPr>
          <a:xfrm>
            <a:off x="1304338" y="1951048"/>
            <a:ext cx="9274567" cy="830997"/>
          </a:xfrm>
          <a:prstGeom prst="rect">
            <a:avLst/>
          </a:prstGeom>
          <a:solidFill>
            <a:srgbClr val="E2F4FD"/>
          </a:solidFill>
        </p:spPr>
        <p:txBody>
          <a:bodyPr wrap="square">
            <a:spAutoFit/>
          </a:bodyPr>
          <a:lstStyle/>
          <a:p>
            <a:pPr algn="l"/>
            <a:r>
              <a:rPr lang="en-US" sz="2400" b="0" i="0" u="none" strike="noStrike" baseline="0" dirty="0">
                <a:latin typeface="Times New Roman" panose="02020603050405020304" pitchFamily="18" charset="0"/>
              </a:rPr>
              <a:t>How can we produce the terms of a sequence if the first 10 terms are </a:t>
            </a:r>
          </a:p>
          <a:p>
            <a:pPr algn="l"/>
            <a:r>
              <a:rPr lang="en-US" sz="2400" b="0" i="0" u="none" strike="noStrike" baseline="0" dirty="0">
                <a:latin typeface="Times New Roman" panose="02020603050405020304" pitchFamily="18" charset="0"/>
              </a:rPr>
              <a:t>1, 3, 4, 7, 11, 18, 29, 47,76, 123?</a:t>
            </a:r>
            <a:endParaRPr lang="en-US" sz="24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0C90F2-A435-4944-857F-D2E82D074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Reoccurrence Relation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34B1AC-5AD9-44F7-9EB1-F07BB4752C21}"/>
              </a:ext>
            </a:extLst>
          </p:cNvPr>
          <p:cNvSpPr txBox="1"/>
          <p:nvPr/>
        </p:nvSpPr>
        <p:spPr>
          <a:xfrm>
            <a:off x="1304338" y="2967762"/>
            <a:ext cx="9823910" cy="35737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b="0" i="1" u="none" strike="noStrike" baseline="0" dirty="0">
                <a:ln>
                  <a:solidFill>
                    <a:srgbClr val="00A8ED"/>
                  </a:solidFill>
                </a:ln>
                <a:latin typeface="Times New Roman" panose="02020603050405020304" pitchFamily="18" charset="0"/>
              </a:rPr>
              <a:t>Solution: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Observe that each successive term of this sequence, starting with the third term,</a:t>
            </a:r>
          </a:p>
          <a:p>
            <a:pPr algn="l"/>
            <a:r>
              <a:rPr lang="en-US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is the sum of the two previous terms.</a:t>
            </a:r>
          </a:p>
          <a:p>
            <a:pPr algn="l"/>
            <a:endParaRPr lang="en-US" sz="2000" b="0" i="0" u="none" strike="noStrike" baseline="0" dirty="0">
              <a:latin typeface="Times New Roman" panose="02020603050405020304" pitchFamily="18" charset="0"/>
            </a:endParaRPr>
          </a:p>
          <a:p>
            <a:pPr algn="l"/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4 </a:t>
            </a:r>
            <a:r>
              <a:rPr lang="en-US" sz="2000" b="0" i="0" u="none" strike="noStrike" baseline="0" dirty="0">
                <a:latin typeface="MTSYN"/>
              </a:rPr>
              <a:t>= 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3 </a:t>
            </a:r>
            <a:r>
              <a:rPr lang="en-US" sz="2000" b="0" i="0" u="none" strike="noStrike" baseline="0" dirty="0">
                <a:latin typeface="MTSYN"/>
              </a:rPr>
              <a:t>+ 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1, </a:t>
            </a:r>
          </a:p>
          <a:p>
            <a:pPr algn="l"/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7 </a:t>
            </a:r>
            <a:r>
              <a:rPr lang="en-US" sz="2000" b="0" i="0" u="none" strike="noStrike" baseline="0" dirty="0">
                <a:latin typeface="MTSYN"/>
              </a:rPr>
              <a:t>= 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4 </a:t>
            </a:r>
            <a:r>
              <a:rPr lang="en-US" sz="2000" b="0" i="0" u="none" strike="noStrike" baseline="0" dirty="0">
                <a:latin typeface="MTSYN"/>
              </a:rPr>
              <a:t>+ 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3, </a:t>
            </a:r>
          </a:p>
          <a:p>
            <a:pPr algn="l"/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11 </a:t>
            </a:r>
            <a:r>
              <a:rPr lang="en-US" sz="2000" b="0" i="0" u="none" strike="noStrike" baseline="0" dirty="0">
                <a:latin typeface="MTSYN"/>
              </a:rPr>
              <a:t>= 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7 </a:t>
            </a:r>
            <a:r>
              <a:rPr lang="en-US" sz="2000" b="0" i="0" u="none" strike="noStrike" baseline="0" dirty="0">
                <a:latin typeface="MTSYN"/>
              </a:rPr>
              <a:t>+ 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4, and so on.</a:t>
            </a:r>
            <a:br>
              <a:rPr lang="en-US" sz="2000" b="0" i="0" u="none" strike="noStrike" baseline="0" dirty="0">
                <a:latin typeface="Times New Roman" panose="02020603050405020304" pitchFamily="18" charset="0"/>
              </a:rPr>
            </a:br>
            <a:endParaRPr lang="en-US" sz="2000" b="0" i="0" u="none" strike="noStrike" baseline="0" dirty="0">
              <a:latin typeface="Times New Roman" panose="02020603050405020304" pitchFamily="18" charset="0"/>
            </a:endParaRPr>
          </a:p>
          <a:p>
            <a:pPr algn="l"/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Consequently, if </a:t>
            </a:r>
            <a:r>
              <a:rPr lang="en-US" sz="2000" b="0" i="1" u="none" strike="noStrike" baseline="0" dirty="0">
                <a:latin typeface="MTMI"/>
              </a:rPr>
              <a:t>L</a:t>
            </a:r>
            <a:r>
              <a:rPr lang="en-US" sz="1600" b="0" i="1" u="none" strike="noStrike" baseline="0" dirty="0">
                <a:latin typeface="MTMI"/>
              </a:rPr>
              <a:t>n 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is the </a:t>
            </a:r>
            <a:r>
              <a:rPr lang="en-US" sz="2000" b="0" i="1" u="none" strike="noStrike" baseline="0" dirty="0">
                <a:latin typeface="MTMI"/>
              </a:rPr>
              <a:t>n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th term of this sequence, we guess that the sequence is determined</a:t>
            </a:r>
          </a:p>
          <a:p>
            <a:pPr algn="l"/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by the recurrence relation </a:t>
            </a:r>
            <a:r>
              <a:rPr lang="en-US" sz="2000" b="0" i="1" u="none" strike="noStrike" baseline="0" dirty="0">
                <a:latin typeface="MTMI"/>
              </a:rPr>
              <a:t>L</a:t>
            </a:r>
            <a:r>
              <a:rPr lang="en-US" sz="1600" b="0" i="1" u="none" strike="noStrike" baseline="0" dirty="0">
                <a:latin typeface="MTMI"/>
              </a:rPr>
              <a:t>n </a:t>
            </a:r>
            <a:r>
              <a:rPr lang="en-US" sz="2000" b="0" i="0" u="none" strike="noStrike" baseline="0" dirty="0">
                <a:latin typeface="MTSYN"/>
              </a:rPr>
              <a:t>= </a:t>
            </a:r>
            <a:r>
              <a:rPr lang="en-US" sz="2000" b="0" i="1" u="none" strike="noStrike" baseline="0" dirty="0">
                <a:latin typeface="MTMI"/>
              </a:rPr>
              <a:t>L</a:t>
            </a:r>
            <a:r>
              <a:rPr lang="en-US" sz="1600" b="0" i="1" u="none" strike="noStrike" baseline="0" dirty="0">
                <a:latin typeface="MTMI"/>
              </a:rPr>
              <a:t>n</a:t>
            </a:r>
            <a:r>
              <a:rPr lang="en-US" sz="1600" b="0" i="0" u="none" strike="noStrike" baseline="0" dirty="0">
                <a:latin typeface="MTSYN"/>
              </a:rPr>
              <a:t>−</a:t>
            </a:r>
            <a:r>
              <a:rPr lang="en-US" sz="1600" b="0" i="0" u="none" strike="noStrike" baseline="0" dirty="0">
                <a:latin typeface="Times New Roman" panose="02020603050405020304" pitchFamily="18" charset="0"/>
              </a:rPr>
              <a:t>1 </a:t>
            </a:r>
            <a:r>
              <a:rPr lang="en-US" sz="2000" b="0" i="0" u="none" strike="noStrike" baseline="0" dirty="0">
                <a:latin typeface="MTSYN"/>
              </a:rPr>
              <a:t>+ </a:t>
            </a:r>
            <a:r>
              <a:rPr lang="en-US" sz="2000" b="0" i="1" u="none" strike="noStrike" baseline="0" dirty="0">
                <a:latin typeface="MTMI"/>
              </a:rPr>
              <a:t>L</a:t>
            </a:r>
            <a:r>
              <a:rPr lang="en-US" sz="1600" b="0" i="1" u="none" strike="noStrike" baseline="0" dirty="0">
                <a:latin typeface="MTMI"/>
              </a:rPr>
              <a:t>n</a:t>
            </a:r>
            <a:r>
              <a:rPr lang="en-US" sz="1600" b="0" i="0" u="none" strike="noStrike" baseline="0" dirty="0">
                <a:latin typeface="MTSYN"/>
              </a:rPr>
              <a:t>−</a:t>
            </a:r>
            <a:r>
              <a:rPr lang="en-US" sz="1600" b="0" i="0" u="none" strike="noStrike" baseline="0" dirty="0">
                <a:latin typeface="Times New Roman" panose="02020603050405020304" pitchFamily="18" charset="0"/>
              </a:rPr>
              <a:t>2 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with initial conditions </a:t>
            </a:r>
            <a:r>
              <a:rPr lang="en-US" sz="2000" b="0" i="1" u="none" strike="noStrike" baseline="0" dirty="0">
                <a:latin typeface="MTMI"/>
              </a:rPr>
              <a:t>L</a:t>
            </a:r>
            <a:r>
              <a:rPr lang="en-US" sz="1600" b="0" i="0" u="none" strike="noStrike" baseline="0" dirty="0">
                <a:latin typeface="Times New Roman" panose="02020603050405020304" pitchFamily="18" charset="0"/>
              </a:rPr>
              <a:t>1 </a:t>
            </a:r>
            <a:r>
              <a:rPr lang="en-US" sz="2000" b="0" i="0" u="none" strike="noStrike" baseline="0" dirty="0">
                <a:latin typeface="MTSYN"/>
              </a:rPr>
              <a:t>= 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1 and </a:t>
            </a:r>
            <a:r>
              <a:rPr lang="en-US" sz="2000" b="0" i="1" u="none" strike="noStrike" baseline="0" dirty="0">
                <a:latin typeface="MTMI"/>
              </a:rPr>
              <a:t>L</a:t>
            </a:r>
            <a:r>
              <a:rPr lang="en-US" sz="1600" b="0" i="0" u="none" strike="noStrike" baseline="0" dirty="0">
                <a:latin typeface="Times New Roman" panose="02020603050405020304" pitchFamily="18" charset="0"/>
              </a:rPr>
              <a:t>2 </a:t>
            </a:r>
            <a:r>
              <a:rPr lang="en-US" sz="2000" b="0" i="0" u="none" strike="noStrike" baseline="0" dirty="0">
                <a:latin typeface="MTSYN"/>
              </a:rPr>
              <a:t>= 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3 (</a:t>
            </a:r>
            <a:r>
              <a:rPr lang="en-US" sz="2000" b="0" i="0" u="none" strike="noStrike" baseline="0" dirty="0">
                <a:highlight>
                  <a:srgbClr val="E2F4FD"/>
                </a:highlight>
                <a:latin typeface="Times New Roman" panose="02020603050405020304" pitchFamily="18" charset="0"/>
              </a:rPr>
              <a:t>the same recurrence relation as the Fibonacci sequence, but with different initial conditions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). This</a:t>
            </a:r>
          </a:p>
          <a:p>
            <a:pPr algn="l"/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sequence is known as the </a:t>
            </a:r>
            <a:r>
              <a:rPr lang="en-US" sz="2000" b="1" i="0" u="none" strike="noStrike" baseline="0" dirty="0">
                <a:latin typeface="Times New Roman" panose="02020603050405020304" pitchFamily="18" charset="0"/>
              </a:rPr>
              <a:t>Lucas sequence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,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96303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8B6B3-0F00-4257-8B2F-26C28CAB5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Determining the sequence formula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85B29A-21A6-4F15-98B2-7E0A49FD08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5883" y="3260187"/>
            <a:ext cx="8984371" cy="223125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6137B22-C67C-44E1-BB94-A1ADA405D1E2}"/>
              </a:ext>
            </a:extLst>
          </p:cNvPr>
          <p:cNvSpPr txBox="1"/>
          <p:nvPr/>
        </p:nvSpPr>
        <p:spPr>
          <a:xfrm>
            <a:off x="1356261" y="2089053"/>
            <a:ext cx="9583616" cy="1015663"/>
          </a:xfrm>
          <a:prstGeom prst="rect">
            <a:avLst/>
          </a:prstGeom>
          <a:solidFill>
            <a:srgbClr val="E2F4FD"/>
          </a:solidFill>
        </p:spPr>
        <p:txBody>
          <a:bodyPr wrap="square">
            <a:spAutoFit/>
          </a:bodyPr>
          <a:lstStyle/>
          <a:p>
            <a:pPr algn="l"/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A common problem in discrete mathematics is finding a closed formula, a recurrence relation, or some other type of general rule for constructing the terms of a sequence. There are many questions you could ask, but some of the more useful are: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664156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Determining the Sequence formula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833364"/>
            <a:ext cx="8686800" cy="4237652"/>
          </a:xfrm>
        </p:spPr>
        <p:txBody>
          <a:bodyPr>
            <a:normAutofit lnSpcReduction="10000"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1, 0, 1, 1, 0, 0, 1, 1, 1, 0, 0, 0, 1, 1, 1, 1, …</a:t>
            </a:r>
          </a:p>
          <a:p>
            <a:pPr lvl="1"/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The sequence alternates 1’s and 0’s, increasing the number of 1 and 0 each time.</a:t>
            </a:r>
          </a:p>
          <a:p>
            <a:pPr lvl="1"/>
            <a:endParaRPr lang="en-US" sz="1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1, 2, 2, 3, 4, 4, 5, 6, 6, 7, 8, 8, …</a:t>
            </a:r>
          </a:p>
          <a:p>
            <a:pPr lvl="1"/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The sequence increases by one but repeats all even numbers twice.</a:t>
            </a:r>
          </a:p>
          <a:p>
            <a:pPr lvl="1"/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1, 0, 2, 0, 4, 0, 8, 0, 16, 0, …</a:t>
            </a:r>
          </a:p>
          <a:p>
            <a:pPr lvl="1"/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The non-zero numbers are geometric sequences (2</a:t>
            </a:r>
            <a:r>
              <a:rPr lang="en-US" sz="24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), such that every non-zero number is succeeded by a zero.  </a:t>
            </a:r>
          </a:p>
        </p:txBody>
      </p:sp>
    </p:spTree>
    <p:extLst>
      <p:ext uri="{BB962C8B-B14F-4D97-AF65-F5344CB8AC3E}">
        <p14:creationId xmlns:p14="http://schemas.microsoft.com/office/powerpoint/2010/main" val="2513588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Determining the Sequence formula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7374" y="1891607"/>
            <a:ext cx="9640082" cy="4966393"/>
          </a:xfrm>
        </p:spPr>
        <p:txBody>
          <a:bodyPr>
            <a:noAutofit/>
          </a:bodyPr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3, 6, 12, 24, 48, 96, 192, …</a:t>
            </a:r>
          </a:p>
          <a:p>
            <a:pPr lvl="1"/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Each term is twice the previous</a:t>
            </a:r>
          </a:p>
          <a:p>
            <a:pPr lvl="1"/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  <a:r>
              <a:rPr lang="en-US" sz="2400" baseline="-25000" dirty="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= 3,    a</a:t>
            </a:r>
            <a:r>
              <a:rPr lang="en-US" sz="2400" baseline="-25000" dirty="0"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= 2*a</a:t>
            </a:r>
            <a:r>
              <a:rPr lang="en-US" sz="2400" baseline="-25000" dirty="0">
                <a:latin typeface="Cambria" panose="02040503050406030204" pitchFamily="18" charset="0"/>
                <a:ea typeface="Cambria" panose="02040503050406030204" pitchFamily="18" charset="0"/>
              </a:rPr>
              <a:t>n-1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   </a:t>
            </a:r>
            <a:r>
              <a:rPr lang="en-US" sz="2400" i="1" dirty="0">
                <a:ln>
                  <a:solidFill>
                    <a:srgbClr val="00A8ED"/>
                  </a:solidFill>
                </a:ln>
                <a:latin typeface="Cambria" panose="02040503050406030204" pitchFamily="18" charset="0"/>
                <a:ea typeface="Cambria" panose="02040503050406030204" pitchFamily="18" charset="0"/>
              </a:rPr>
              <a:t>(recurrence relation)</a:t>
            </a:r>
          </a:p>
          <a:p>
            <a:pPr lvl="1"/>
            <a:endParaRPr lang="en-US" sz="2400" i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Is the above a Geometric Sequence? (</a:t>
            </a:r>
            <a:r>
              <a:rPr lang="en-US" sz="2400" i="1" dirty="0"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  <a:r>
              <a:rPr lang="en-US" sz="2400" baseline="-25000" dirty="0"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  <a:r>
              <a:rPr lang="en-US" sz="2400" i="1" dirty="0">
                <a:latin typeface="Cambria" panose="02040503050406030204" pitchFamily="18" charset="0"/>
                <a:ea typeface="Cambria" panose="02040503050406030204" pitchFamily="18" charset="0"/>
              </a:rPr>
              <a:t> = ar</a:t>
            </a:r>
            <a:r>
              <a:rPr lang="en-US" sz="24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n-1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)?</a:t>
            </a:r>
          </a:p>
          <a:p>
            <a:pPr lvl="1"/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  <a:r>
              <a:rPr lang="en-US" sz="2400" baseline="-25000" dirty="0"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= 3 * 2</a:t>
            </a:r>
            <a:r>
              <a:rPr lang="en-US" sz="24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n-1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	      </a:t>
            </a:r>
            <a:r>
              <a:rPr lang="en-US" sz="2400" i="1" dirty="0">
                <a:ln>
                  <a:solidFill>
                    <a:srgbClr val="00A8ED"/>
                  </a:solidFill>
                </a:ln>
                <a:latin typeface="Cambria" panose="02040503050406030204" pitchFamily="18" charset="0"/>
                <a:ea typeface="Cambria" panose="02040503050406030204" pitchFamily="18" charset="0"/>
              </a:rPr>
              <a:t>(sequence formula)</a:t>
            </a:r>
          </a:p>
          <a:p>
            <a:pPr lvl="1"/>
            <a:endParaRPr lang="en-US" sz="2400" i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15, 8, 1, -6, -13, -20, -27, ….</a:t>
            </a:r>
          </a:p>
          <a:p>
            <a:pPr lvl="1"/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Each term is 7 less than previous term</a:t>
            </a:r>
          </a:p>
          <a:p>
            <a:pPr lvl="1"/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  <a:r>
              <a:rPr lang="en-US" sz="2400" baseline="-25000" dirty="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= 15, 	a</a:t>
            </a:r>
            <a:r>
              <a:rPr lang="en-US" sz="2400" baseline="-25000" dirty="0"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= a</a:t>
            </a:r>
            <a:r>
              <a:rPr lang="en-US" sz="2400" baseline="-25000" dirty="0">
                <a:latin typeface="Cambria" panose="02040503050406030204" pitchFamily="18" charset="0"/>
                <a:ea typeface="Cambria" panose="02040503050406030204" pitchFamily="18" charset="0"/>
              </a:rPr>
              <a:t>n-1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- 7 </a:t>
            </a:r>
          </a:p>
          <a:p>
            <a:pPr lvl="1"/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  <a:r>
              <a:rPr lang="en-US" sz="2400" baseline="-25000" dirty="0"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= 22 – 7*n</a:t>
            </a:r>
          </a:p>
          <a:p>
            <a:pPr marL="514350" indent="-457200"/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 indent="-457200"/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 indent="-457200"/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6163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Determining the Sequence formula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983544"/>
            <a:ext cx="8686800" cy="3265111"/>
          </a:xfrm>
        </p:spPr>
        <p:txBody>
          <a:bodyPr>
            <a:noAutofit/>
          </a:bodyPr>
          <a:lstStyle/>
          <a:p>
            <a:pPr marL="463550" indent="-463550"/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3, 5, 8, 12, 17, 23, 30, 38, 47, ….</a:t>
            </a:r>
          </a:p>
          <a:p>
            <a:pPr lvl="1" indent="-457200"/>
            <a:endParaRPr lang="en-US" sz="2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lvl="1" indent="-457200"/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Initial condition: a</a:t>
            </a:r>
            <a:r>
              <a:rPr lang="en-US" sz="2400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= 3    a</a:t>
            </a:r>
            <a:r>
              <a:rPr lang="en-US" sz="2400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= 5,       a</a:t>
            </a:r>
            <a:r>
              <a:rPr lang="en-US" sz="2400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3</a:t>
            </a: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= 8,         a</a:t>
            </a:r>
            <a:r>
              <a:rPr lang="en-US" sz="2400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4</a:t>
            </a: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= 12</a:t>
            </a:r>
          </a:p>
          <a:p>
            <a:pPr lvl="1" indent="-457200"/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a</a:t>
            </a:r>
            <a:r>
              <a:rPr lang="en-US" sz="2400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= a</a:t>
            </a:r>
            <a:r>
              <a:rPr lang="en-US" sz="2400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+ 2</a:t>
            </a:r>
          </a:p>
          <a:p>
            <a:pPr lvl="1" indent="-457200"/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a</a:t>
            </a:r>
            <a:r>
              <a:rPr lang="en-US" sz="2400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3</a:t>
            </a: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= a</a:t>
            </a:r>
            <a:r>
              <a:rPr lang="en-US" sz="2400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+ 3</a:t>
            </a:r>
          </a:p>
          <a:p>
            <a:pPr lvl="1" indent="-457200"/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a</a:t>
            </a:r>
            <a:r>
              <a:rPr lang="en-US" sz="2400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4</a:t>
            </a: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= a</a:t>
            </a:r>
            <a:r>
              <a:rPr lang="en-US" sz="2400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3</a:t>
            </a: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+ 4</a:t>
            </a:r>
          </a:p>
          <a:p>
            <a:pPr lvl="1" indent="-457200"/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….</a:t>
            </a:r>
          </a:p>
          <a:p>
            <a:pPr lvl="1" indent="-457200"/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a</a:t>
            </a:r>
            <a:r>
              <a:rPr lang="en-US" sz="2400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n</a:t>
            </a: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= a</a:t>
            </a:r>
            <a:r>
              <a:rPr lang="en-US" sz="2400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n-1</a:t>
            </a: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+ n </a:t>
            </a:r>
          </a:p>
          <a:p>
            <a:pPr lvl="1" indent="-457200"/>
            <a:endParaRPr lang="en-US" sz="2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lvl="1" indent="-457200"/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The difference between successive terms increased by 1</a:t>
            </a:r>
          </a:p>
          <a:p>
            <a:pPr lvl="1" indent="-457200"/>
            <a:endParaRPr lang="en-US" sz="2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514350" indent="-457200"/>
            <a:endParaRPr lang="en-US" sz="2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lvl="1" indent="-457200"/>
            <a:endParaRPr lang="en-US" sz="2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9239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Useful Sequences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752600" y="5978768"/>
            <a:ext cx="8686800" cy="39459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n(n+1)/2 : 1, 3, 6, 10, 15, … 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7E9F6F2E-F0A9-4411-8162-E41B0372DF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44" t="48658" r="31216" b="20833"/>
          <a:stretch/>
        </p:blipFill>
        <p:spPr bwMode="auto">
          <a:xfrm>
            <a:off x="1514909" y="2092568"/>
            <a:ext cx="9162181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7495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E5BD4-C607-474E-91F2-AE9B625BC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34015"/>
            <a:ext cx="10058400" cy="1609344"/>
          </a:xfrm>
        </p:spPr>
        <p:txBody>
          <a:bodyPr/>
          <a:lstStyle/>
          <a:p>
            <a:r>
              <a:rPr lang="en-US" dirty="0"/>
              <a:t>Sequence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60B8FC1-4901-4223-974C-2FF7428162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6073" y="1943359"/>
            <a:ext cx="9779854" cy="1609343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C82361B-1D3C-4BA9-9CCC-DE17563932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848" y="3371314"/>
            <a:ext cx="9643582" cy="160934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0888A37-EC90-4D1D-A119-ED12FA606B12}"/>
              </a:ext>
            </a:extLst>
          </p:cNvPr>
          <p:cNvSpPr txBox="1"/>
          <p:nvPr/>
        </p:nvSpPr>
        <p:spPr>
          <a:xfrm>
            <a:off x="1206074" y="5257553"/>
            <a:ext cx="97798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We use the notation </a:t>
            </a:r>
            <a:r>
              <a:rPr lang="en-US" sz="1800" b="0" i="0" u="none" strike="noStrike" baseline="0" dirty="0">
                <a:latin typeface="MTSYN"/>
              </a:rPr>
              <a:t>{</a:t>
            </a:r>
            <a:r>
              <a:rPr lang="en-US" sz="1800" b="0" i="1" u="none" strike="noStrike" baseline="0" dirty="0">
                <a:latin typeface="MTMI"/>
              </a:rPr>
              <a:t>a</a:t>
            </a:r>
            <a:r>
              <a:rPr lang="en-US" sz="1400" b="0" i="1" u="none" strike="noStrike" baseline="0" dirty="0">
                <a:latin typeface="MTMI"/>
              </a:rPr>
              <a:t>n</a:t>
            </a:r>
            <a:r>
              <a:rPr lang="en-US" sz="1800" b="0" i="0" u="none" strike="noStrike" baseline="0" dirty="0">
                <a:latin typeface="MTSYN"/>
              </a:rPr>
              <a:t>} 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to describe the sequence. (Note that </a:t>
            </a:r>
            <a:r>
              <a:rPr lang="en-US" sz="1800" b="0" i="1" u="none" strike="noStrike" baseline="0" dirty="0">
                <a:latin typeface="MTMI"/>
              </a:rPr>
              <a:t>a</a:t>
            </a:r>
            <a:r>
              <a:rPr lang="en-US" sz="1400" b="0" i="1" u="none" strike="noStrike" baseline="0" dirty="0">
                <a:latin typeface="MTMI"/>
              </a:rPr>
              <a:t>n 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represents an individual</a:t>
            </a:r>
          </a:p>
          <a:p>
            <a:pPr algn="l"/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term of the sequence </a:t>
            </a:r>
            <a:r>
              <a:rPr lang="en-US" sz="1800" b="0" i="0" u="none" strike="noStrike" baseline="0" dirty="0">
                <a:latin typeface="MTSYN"/>
              </a:rPr>
              <a:t>{</a:t>
            </a:r>
            <a:r>
              <a:rPr lang="en-US" sz="1800" b="0" i="1" u="none" strike="noStrike" baseline="0" dirty="0">
                <a:latin typeface="MTMI"/>
              </a:rPr>
              <a:t>a</a:t>
            </a:r>
            <a:r>
              <a:rPr lang="en-US" sz="1400" b="0" i="1" u="none" strike="noStrike" baseline="0" dirty="0">
                <a:latin typeface="MTMI"/>
              </a:rPr>
              <a:t>n</a:t>
            </a:r>
            <a:r>
              <a:rPr lang="en-US" sz="1800" b="0" i="0" u="none" strike="noStrike" baseline="0" dirty="0">
                <a:latin typeface="MTSYN"/>
              </a:rPr>
              <a:t>}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05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6586C-94DB-4286-9BBD-B6BE7B633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Summation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9F331F-81F4-4C4B-ADD5-5E9A526210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3752" y="1938755"/>
            <a:ext cx="10058400" cy="4050792"/>
          </a:xfrm>
        </p:spPr>
        <p:txBody>
          <a:bodyPr/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latoregular"/>
              </a:rPr>
              <a:t>A simple method for indicating the sum of a finite (ending) number of terms in a sequence is the </a:t>
            </a:r>
            <a:r>
              <a:rPr lang="en-US" b="1" i="0" dirty="0">
                <a:solidFill>
                  <a:srgbClr val="000000"/>
                </a:solidFill>
                <a:effectLst/>
                <a:latin typeface="latoregular"/>
              </a:rPr>
              <a:t>summation notation.</a:t>
            </a:r>
            <a:r>
              <a:rPr lang="en-US" b="0" i="0" dirty="0">
                <a:solidFill>
                  <a:srgbClr val="000000"/>
                </a:solidFill>
                <a:effectLst/>
                <a:latin typeface="latoregular"/>
              </a:rPr>
              <a:t> This involves the Greek letter sigma, Σ.</a:t>
            </a:r>
            <a:endParaRPr lang="en-US" dirty="0"/>
          </a:p>
        </p:txBody>
      </p:sp>
      <p:pic>
        <p:nvPicPr>
          <p:cNvPr id="1026" name="Picture 2" descr="Summations: what are they? - Algol.dev - with illustrations and exercises">
            <a:extLst>
              <a:ext uri="{FF2B5EF4-FFF2-40B4-BE49-F238E27FC236}">
                <a16:creationId xmlns:a16="http://schemas.microsoft.com/office/drawing/2014/main" id="{1BA502B6-57CD-4FBB-8C04-84F4732C18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918" y="2989689"/>
            <a:ext cx="5200817" cy="2384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C5A387C-356D-460A-86F4-4F79A08842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1074"/>
          <a:stretch/>
        </p:blipFill>
        <p:spPr>
          <a:xfrm>
            <a:off x="5770831" y="2816239"/>
            <a:ext cx="5044122" cy="3895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4888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42739-01E2-43A1-81EA-A4C2B4A4D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Summation</a:t>
            </a:r>
          </a:p>
        </p:txBody>
      </p:sp>
      <p:pic>
        <p:nvPicPr>
          <p:cNvPr id="2052" name="Picture 4" descr="A Practical Introduction to Neural Networks with Python">
            <a:extLst>
              <a:ext uri="{FF2B5EF4-FFF2-40B4-BE49-F238E27FC236}">
                <a16:creationId xmlns:a16="http://schemas.microsoft.com/office/drawing/2014/main" id="{38ADAB13-90F0-4B1D-901B-72F3CDEBC37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752" y="2768085"/>
            <a:ext cx="10058400" cy="30425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728B41F-0189-446C-8C4E-12256A70B08C}"/>
              </a:ext>
            </a:extLst>
          </p:cNvPr>
          <p:cNvSpPr txBox="1"/>
          <p:nvPr/>
        </p:nvSpPr>
        <p:spPr>
          <a:xfrm>
            <a:off x="1063752" y="1909310"/>
            <a:ext cx="4516686" cy="523220"/>
          </a:xfrm>
          <a:prstGeom prst="rect">
            <a:avLst/>
          </a:prstGeom>
          <a:solidFill>
            <a:srgbClr val="E2F4FD"/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Summation is like a for loop.</a:t>
            </a:r>
          </a:p>
        </p:txBody>
      </p:sp>
    </p:spTree>
    <p:extLst>
      <p:ext uri="{BB962C8B-B14F-4D97-AF65-F5344CB8AC3E}">
        <p14:creationId xmlns:p14="http://schemas.microsoft.com/office/powerpoint/2010/main" val="9745787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D6D9F-9DCA-4392-A394-78C943E95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Summation	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B5791A-7448-4E95-B90C-3DB1B6C43AC0}"/>
              </a:ext>
            </a:extLst>
          </p:cNvPr>
          <p:cNvSpPr txBox="1"/>
          <p:nvPr/>
        </p:nvSpPr>
        <p:spPr>
          <a:xfrm>
            <a:off x="1063752" y="2050228"/>
            <a:ext cx="9569491" cy="400110"/>
          </a:xfrm>
          <a:prstGeom prst="rect">
            <a:avLst/>
          </a:prstGeom>
          <a:solidFill>
            <a:srgbClr val="E2F4FD"/>
          </a:solidFill>
        </p:spPr>
        <p:txBody>
          <a:bodyPr wrap="square">
            <a:spAutoFit/>
          </a:bodyPr>
          <a:lstStyle/>
          <a:p>
            <a:r>
              <a:rPr lang="en-US" sz="2000" b="0" i="0" dirty="0">
                <a:solidFill>
                  <a:srgbClr val="21242C"/>
                </a:solidFill>
                <a:effectLst/>
                <a:latin typeface="Lato" panose="020F0502020204030203" pitchFamily="34" charset="0"/>
              </a:rPr>
              <a:t>This is a summation of the expression </a:t>
            </a:r>
            <a:r>
              <a:rPr lang="en-US" sz="2000" b="0" i="0" dirty="0">
                <a:solidFill>
                  <a:srgbClr val="21242C"/>
                </a:solidFill>
                <a:effectLst/>
                <a:latin typeface="KaTeX_Main"/>
              </a:rPr>
              <a:t>2n-1 </a:t>
            </a:r>
            <a:r>
              <a:rPr lang="en-US" sz="2000" b="0" i="0" dirty="0">
                <a:solidFill>
                  <a:srgbClr val="21242C"/>
                </a:solidFill>
                <a:effectLst/>
                <a:latin typeface="Lato" panose="020F0502020204030203" pitchFamily="34" charset="0"/>
              </a:rPr>
              <a:t>for integer values of </a:t>
            </a:r>
            <a:r>
              <a:rPr lang="en-US" sz="2000" b="0" i="0" dirty="0">
                <a:solidFill>
                  <a:srgbClr val="21242C"/>
                </a:solidFill>
                <a:effectLst/>
                <a:latin typeface="KaTeX_Main"/>
              </a:rPr>
              <a:t>n</a:t>
            </a:r>
            <a:r>
              <a:rPr lang="en-US" sz="2000" b="0" i="0" dirty="0">
                <a:solidFill>
                  <a:srgbClr val="21242C"/>
                </a:solidFill>
                <a:effectLst/>
                <a:latin typeface="Lato" panose="020F0502020204030203" pitchFamily="34" charset="0"/>
              </a:rPr>
              <a:t> from </a:t>
            </a:r>
            <a:r>
              <a:rPr lang="en-US" sz="2000" b="0" i="0" dirty="0">
                <a:solidFill>
                  <a:srgbClr val="21242C"/>
                </a:solidFill>
                <a:effectLst/>
                <a:latin typeface="KaTeX_Main"/>
              </a:rPr>
              <a:t>1</a:t>
            </a:r>
            <a:r>
              <a:rPr lang="en-US" sz="2000" b="0" i="0" dirty="0">
                <a:solidFill>
                  <a:srgbClr val="21242C"/>
                </a:solidFill>
                <a:effectLst/>
                <a:latin typeface="Lato" panose="020F0502020204030203" pitchFamily="34" charset="0"/>
              </a:rPr>
              <a:t> to 3:</a:t>
            </a:r>
            <a:endParaRPr lang="en-US" sz="2000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A9AE7975-547C-4A81-8DBB-1445C75619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51972" y="2450338"/>
            <a:ext cx="4940192" cy="4051300"/>
          </a:xfrm>
        </p:spPr>
      </p:pic>
    </p:spTree>
    <p:extLst>
      <p:ext uri="{BB962C8B-B14F-4D97-AF65-F5344CB8AC3E}">
        <p14:creationId xmlns:p14="http://schemas.microsoft.com/office/powerpoint/2010/main" val="42071103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3082E-61B6-46B6-AA90-B2B9429D0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Summation	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CABB33A-8EE0-47A6-867C-8C87EDF478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1021" y="1677228"/>
            <a:ext cx="1438275" cy="2924175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F93C2B6-43D4-4DC0-B388-F22ADE50AC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1100" y="1849258"/>
            <a:ext cx="4914900" cy="6000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94CC548-1D18-4573-BCE1-848DFFECC0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5850" y="2877057"/>
            <a:ext cx="3276600" cy="6096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4FBC7AF-A068-4404-9048-FA292A4CD0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1311" y="3668268"/>
            <a:ext cx="3409950" cy="27051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0DD3E37-2364-4880-BEDE-B371CD8EEFD6}"/>
              </a:ext>
            </a:extLst>
          </p:cNvPr>
          <p:cNvPicPr/>
          <p:nvPr/>
        </p:nvPicPr>
        <p:blipFill rotWithShape="1">
          <a:blip r:embed="rId6"/>
          <a:srcRect l="8633" t="35152" r="19918" b="51111"/>
          <a:stretch/>
        </p:blipFill>
        <p:spPr>
          <a:xfrm>
            <a:off x="5022885" y="2342820"/>
            <a:ext cx="6679701" cy="91921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8EFB78F-C8DD-45A1-9E19-2CE4DD2BF990}"/>
              </a:ext>
            </a:extLst>
          </p:cNvPr>
          <p:cNvPicPr/>
          <p:nvPr/>
        </p:nvPicPr>
        <p:blipFill rotWithShape="1">
          <a:blip r:embed="rId6"/>
          <a:srcRect l="8354" t="50000" r="18424" b="37172"/>
          <a:stretch/>
        </p:blipFill>
        <p:spPr>
          <a:xfrm>
            <a:off x="5021261" y="3097252"/>
            <a:ext cx="6695393" cy="879764"/>
          </a:xfrm>
          <a:prstGeom prst="rect">
            <a:avLst/>
          </a:prstGeom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6D2D3331-F3C5-428F-80C5-BB89427071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91" t="51610" r="48296" b="31155"/>
          <a:stretch/>
        </p:blipFill>
        <p:spPr bwMode="auto">
          <a:xfrm>
            <a:off x="5007193" y="3700863"/>
            <a:ext cx="3670264" cy="1532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>
            <a:extLst>
              <a:ext uri="{FF2B5EF4-FFF2-40B4-BE49-F238E27FC236}">
                <a16:creationId xmlns:a16="http://schemas.microsoft.com/office/drawing/2014/main" id="{218C3301-AA13-4CE4-B916-70D262D5B0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97" t="61569" r="34560" b="20550"/>
          <a:stretch/>
        </p:blipFill>
        <p:spPr bwMode="auto">
          <a:xfrm>
            <a:off x="5021261" y="5144120"/>
            <a:ext cx="6143349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4171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C9129-DADC-427E-AEE8-0BE7ACFFF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Summation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6F940C-F147-4FC3-A174-A46F811AFF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883877"/>
            <a:ext cx="10058400" cy="3260891"/>
          </a:xfrm>
        </p:spPr>
        <p:txBody>
          <a:bodyPr/>
          <a:lstStyle/>
          <a:p>
            <a:pPr marL="0" indent="0">
              <a:buNone/>
            </a:pPr>
            <a:r>
              <a:rPr lang="en-US" b="0" i="0" dirty="0">
                <a:solidFill>
                  <a:srgbClr val="000000"/>
                </a:solidFill>
                <a:effectLst/>
                <a:latin typeface="latoregular"/>
              </a:rPr>
              <a:t>This is an arithmetic series with five terms whose first term is 8 and whose common difference is 3. Therefore, </a:t>
            </a:r>
            <a:r>
              <a:rPr lang="en-US" b="0" i="1" dirty="0">
                <a:solidFill>
                  <a:srgbClr val="000000"/>
                </a:solidFill>
                <a:effectLst/>
                <a:latin typeface="latoregular"/>
              </a:rPr>
              <a:t>a</a:t>
            </a:r>
            <a:r>
              <a:rPr lang="en-US" b="0" i="0" dirty="0">
                <a:solidFill>
                  <a:srgbClr val="000000"/>
                </a:solidFill>
                <a:effectLst/>
                <a:latin typeface="latoregular"/>
              </a:rPr>
              <a:t> </a:t>
            </a:r>
            <a:r>
              <a:rPr lang="en-US" b="0" i="0" baseline="-25000" dirty="0">
                <a:solidFill>
                  <a:srgbClr val="000000"/>
                </a:solidFill>
                <a:effectLst/>
                <a:latin typeface="latoregular"/>
              </a:rPr>
              <a:t>1</a:t>
            </a:r>
            <a:r>
              <a:rPr lang="en-US" b="0" i="0" dirty="0">
                <a:solidFill>
                  <a:srgbClr val="000000"/>
                </a:solidFill>
                <a:effectLst/>
                <a:latin typeface="latoregular"/>
              </a:rPr>
              <a:t> = 8 and </a:t>
            </a:r>
            <a:r>
              <a:rPr lang="en-US" b="0" i="1" dirty="0">
                <a:solidFill>
                  <a:srgbClr val="000000"/>
                </a:solidFill>
                <a:effectLst/>
                <a:latin typeface="latoregular"/>
              </a:rPr>
              <a:t>d</a:t>
            </a:r>
            <a:r>
              <a:rPr lang="en-US" b="0" i="0" dirty="0">
                <a:solidFill>
                  <a:srgbClr val="000000"/>
                </a:solidFill>
                <a:effectLst/>
                <a:latin typeface="latoregular"/>
              </a:rPr>
              <a:t> = 3. The </a:t>
            </a:r>
            <a:r>
              <a:rPr lang="en-US" b="0" i="1" dirty="0">
                <a:solidFill>
                  <a:srgbClr val="000000"/>
                </a:solidFill>
                <a:effectLst/>
                <a:latin typeface="latoregular"/>
              </a:rPr>
              <a:t>nth term</a:t>
            </a:r>
            <a:r>
              <a:rPr lang="en-US" b="0" i="0" dirty="0">
                <a:solidFill>
                  <a:srgbClr val="000000"/>
                </a:solidFill>
                <a:effectLst/>
                <a:latin typeface="latoregular"/>
              </a:rPr>
              <a:t> of the corresponding sequence is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EFC478-39F6-4DBF-8FD9-99577CE680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594" y="3820039"/>
            <a:ext cx="880398" cy="4685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652905B-9438-4E11-A80B-F3AABA79C7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6568" y="3703320"/>
            <a:ext cx="2257794" cy="127799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C2FE979-1275-471C-A2F3-157CC52BED92}"/>
              </a:ext>
            </a:extLst>
          </p:cNvPr>
          <p:cNvSpPr txBox="1"/>
          <p:nvPr/>
        </p:nvSpPr>
        <p:spPr>
          <a:xfrm>
            <a:off x="1343499" y="4942632"/>
            <a:ext cx="848981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0" i="0" dirty="0">
                <a:solidFill>
                  <a:srgbClr val="000000"/>
                </a:solidFill>
                <a:effectLst/>
                <a:latin typeface="latoregular"/>
              </a:rPr>
              <a:t>Since there are five terms, the given series can be written as</a:t>
            </a:r>
          </a:p>
          <a:p>
            <a:br>
              <a:rPr lang="en-US" dirty="0"/>
            </a:b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29BEE45-C2FA-40CD-AA87-4562D088B6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1594" y="5434416"/>
            <a:ext cx="2995475" cy="118739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16805F0-19BC-4AA0-A58E-C4BAE96408A8}"/>
              </a:ext>
            </a:extLst>
          </p:cNvPr>
          <p:cNvSpPr txBox="1"/>
          <p:nvPr/>
        </p:nvSpPr>
        <p:spPr>
          <a:xfrm>
            <a:off x="1066800" y="2133020"/>
            <a:ext cx="8766516" cy="461665"/>
          </a:xfrm>
          <a:prstGeom prst="rect">
            <a:avLst/>
          </a:prstGeom>
          <a:solidFill>
            <a:srgbClr val="E2F4FD"/>
          </a:solidFill>
        </p:spPr>
        <p:txBody>
          <a:bodyPr wrap="square">
            <a:spAutoFit/>
          </a:bodyPr>
          <a:lstStyle/>
          <a:p>
            <a:pPr marL="0" indent="0" algn="l">
              <a:buNone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latoregular"/>
              </a:rPr>
              <a:t>Use sigma notation to express series  8 + 11 + 14 + 17 + 20</a:t>
            </a:r>
          </a:p>
        </p:txBody>
      </p:sp>
    </p:spTree>
    <p:extLst>
      <p:ext uri="{BB962C8B-B14F-4D97-AF65-F5344CB8AC3E}">
        <p14:creationId xmlns:p14="http://schemas.microsoft.com/office/powerpoint/2010/main" val="2232943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47C54-B6C7-4D5C-B278-E255519FB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Summation	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B4B436-9C90-4AEF-AC3D-1A05BC633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348" y="3405543"/>
            <a:ext cx="10113303" cy="330500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30D5F25-48CB-45C7-B4DE-8B1EA2F25A7D}"/>
              </a:ext>
            </a:extLst>
          </p:cNvPr>
          <p:cNvSpPr txBox="1"/>
          <p:nvPr/>
        </p:nvSpPr>
        <p:spPr>
          <a:xfrm>
            <a:off x="1063752" y="1796199"/>
            <a:ext cx="10124086" cy="707886"/>
          </a:xfrm>
          <a:prstGeom prst="rect">
            <a:avLst/>
          </a:prstGeom>
          <a:solidFill>
            <a:srgbClr val="E2F4FD"/>
          </a:solidFill>
        </p:spPr>
        <p:txBody>
          <a:bodyPr wrap="square">
            <a:spAutoFit/>
          </a:bodyPr>
          <a:lstStyle/>
          <a:p>
            <a:pPr algn="l"/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Double summations arise in many contexts (as in the analysis of nested loops in computer programs). An example of a double summation is</a:t>
            </a:r>
            <a:endParaRPr lang="en-US" sz="20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A11CBA0-0463-4AE6-96A7-D469458C28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9524" y="2504085"/>
            <a:ext cx="118110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550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443599" y="590843"/>
            <a:ext cx="9402592" cy="5486400"/>
            <a:chOff x="4737100" y="792164"/>
            <a:chExt cx="5803900" cy="3836986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312" t="12376" r="42099" b="50601"/>
            <a:stretch/>
          </p:blipFill>
          <p:spPr bwMode="auto">
            <a:xfrm>
              <a:off x="4737100" y="792164"/>
              <a:ext cx="5803900" cy="3824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5" name="Straight Connector 4"/>
            <p:cNvCxnSpPr/>
            <p:nvPr/>
          </p:nvCxnSpPr>
          <p:spPr>
            <a:xfrm>
              <a:off x="4787900" y="4616450"/>
              <a:ext cx="5753100" cy="12700"/>
            </a:xfrm>
            <a:prstGeom prst="line">
              <a:avLst/>
            </a:prstGeom>
            <a:ln w="76200">
              <a:solidFill>
                <a:srgbClr val="00A8E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949227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EA6E85F0-21B5-4B59-AA90-E260BCEDAD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84" t="29564" r="60232" b="62860"/>
          <a:stretch/>
        </p:blipFill>
        <p:spPr bwMode="auto">
          <a:xfrm>
            <a:off x="1767842" y="1990347"/>
            <a:ext cx="3352799" cy="110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F4E4F52A-3B42-4108-AC6D-1AC3A32E37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13" t="45267" r="48774" b="41171"/>
          <a:stretch/>
        </p:blipFill>
        <p:spPr bwMode="auto">
          <a:xfrm>
            <a:off x="1938216" y="3240225"/>
            <a:ext cx="3149601" cy="1170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9D7F681F-1840-4FAC-B5D0-A8C06976FB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97" t="36880" r="24431" b="55803"/>
          <a:stretch/>
        </p:blipFill>
        <p:spPr bwMode="auto">
          <a:xfrm>
            <a:off x="5410200" y="4168180"/>
            <a:ext cx="5257800" cy="700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DC8D65AB-BA11-4518-B248-A6F7C08AD5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19" t="69941" r="15556" b="16269"/>
          <a:stretch/>
        </p:blipFill>
        <p:spPr bwMode="auto">
          <a:xfrm>
            <a:off x="1824419" y="4943104"/>
            <a:ext cx="8543161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C21ECC04-C8A7-4EAF-B537-49FDEF7D43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77" t="58447" r="35251" b="31001"/>
          <a:stretch/>
        </p:blipFill>
        <p:spPr bwMode="auto">
          <a:xfrm>
            <a:off x="6447992" y="5698314"/>
            <a:ext cx="4332550" cy="1076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03F7EB43-138A-4607-90AF-7832E8F793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97" t="36880" r="49285" b="55803"/>
          <a:stretch/>
        </p:blipFill>
        <p:spPr bwMode="auto">
          <a:xfrm>
            <a:off x="5278812" y="5792387"/>
            <a:ext cx="1024777" cy="700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1026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http://www.mathsisfun.com/sets/function-inverse.html</a:t>
            </a:r>
            <a:endParaRPr lang="en-US" dirty="0"/>
          </a:p>
          <a:p>
            <a:r>
              <a:rPr lang="en-US" dirty="0"/>
              <a:t>Kenneth Rosen Discrete Mathematics and Its Applications – Chapter # 02</a:t>
            </a:r>
          </a:p>
          <a:p>
            <a:r>
              <a:rPr lang="en-US" dirty="0"/>
              <a:t>Discrete Structures Dr. </a:t>
            </a:r>
            <a:r>
              <a:rPr lang="en-US" dirty="0" err="1"/>
              <a:t>Humaiyon</a:t>
            </a:r>
            <a:r>
              <a:rPr lang="en-US" dirty="0"/>
              <a:t> – (Essentials)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1512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29CAB-BE5D-4116-B702-0EF06B15E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3E02C3C-EDF3-4640-97AF-B394025B98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3752" y="1819274"/>
            <a:ext cx="10199551" cy="4554093"/>
          </a:xfrm>
        </p:spPr>
      </p:pic>
    </p:spTree>
    <p:extLst>
      <p:ext uri="{BB962C8B-B14F-4D97-AF65-F5344CB8AC3E}">
        <p14:creationId xmlns:p14="http://schemas.microsoft.com/office/powerpoint/2010/main" val="2951620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0B326-BEA7-4641-8129-A201A9E20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Geometric Progression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154FFC9-8FEC-430C-91BE-4950F7E48A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3752" y="1781176"/>
            <a:ext cx="10432874" cy="2305092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F739260-69B1-4171-85F0-464000671154}"/>
                  </a:ext>
                </a:extLst>
              </p:cNvPr>
              <p:cNvSpPr txBox="1"/>
              <p:nvPr/>
            </p:nvSpPr>
            <p:spPr>
              <a:xfrm>
                <a:off x="1108721" y="4020215"/>
                <a:ext cx="934063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sz="1800" b="1" i="1" u="none" strike="noStrike" baseline="0" dirty="0">
                    <a:latin typeface="Times New Roman" panose="02020603050405020304" pitchFamily="18" charset="0"/>
                  </a:rPr>
                  <a:t>Remark: </a:t>
                </a:r>
                <a:r>
                  <a:rPr lang="en-US" sz="1800" b="0" i="0" u="none" strike="noStrike" baseline="0" dirty="0">
                    <a:latin typeface="Times New Roman" panose="02020603050405020304" pitchFamily="18" charset="0"/>
                  </a:rPr>
                  <a:t>A geometric function </a:t>
                </a:r>
                <a:r>
                  <a:rPr lang="en-US" sz="1800" b="0" i="1" u="none" strike="noStrike" baseline="0" dirty="0">
                    <a:latin typeface="MTMI"/>
                  </a:rPr>
                  <a:t>f (x) </a:t>
                </a:r>
                <a:r>
                  <a:rPr lang="en-US" sz="1800" b="0" i="0" u="none" strike="noStrike" baseline="0" dirty="0">
                    <a:latin typeface="MTSYN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u="none" strike="noStrike" baseline="0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u="none" strike="noStrike" baseline="0" dirty="0" smtClean="0">
                            <a:latin typeface="Cambria Math" panose="02040503050406030204" pitchFamily="18" charset="0"/>
                          </a:rPr>
                          <m:t>𝑎𝑟</m:t>
                        </m:r>
                      </m:e>
                      <m:sup>
                        <m:r>
                          <a:rPr lang="en-US" b="0" i="1" u="none" strike="noStrike" baseline="0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F739260-69B1-4171-85F0-4640006711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721" y="4020215"/>
                <a:ext cx="9340637" cy="369332"/>
              </a:xfrm>
              <a:prstGeom prst="rect">
                <a:avLst/>
              </a:prstGeom>
              <a:blipFill>
                <a:blip r:embed="rId3"/>
                <a:stretch>
                  <a:fillRect l="-587" t="-983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F57BE058-5D30-4F27-821D-93A44CB0D663}"/>
              </a:ext>
            </a:extLst>
          </p:cNvPr>
          <p:cNvSpPr txBox="1"/>
          <p:nvPr/>
        </p:nvSpPr>
        <p:spPr>
          <a:xfrm>
            <a:off x="1108721" y="4344347"/>
            <a:ext cx="965926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0" i="0" dirty="0">
                <a:solidFill>
                  <a:srgbClr val="161616"/>
                </a:solidFill>
                <a:effectLst/>
                <a:latin typeface="Soleil"/>
              </a:rPr>
              <a:t>A </a:t>
            </a:r>
            <a:r>
              <a:rPr lang="en-US" b="1" i="0" dirty="0">
                <a:solidFill>
                  <a:srgbClr val="161616"/>
                </a:solidFill>
                <a:effectLst/>
                <a:latin typeface="Soleil"/>
              </a:rPr>
              <a:t>geometric progression</a:t>
            </a:r>
            <a:r>
              <a:rPr lang="en-US" b="0" i="0" dirty="0">
                <a:solidFill>
                  <a:srgbClr val="161616"/>
                </a:solidFill>
                <a:effectLst/>
                <a:latin typeface="Soleil"/>
              </a:rPr>
              <a:t> (GP), also called a geometric sequence, is a </a:t>
            </a:r>
            <a:r>
              <a:rPr lang="en-US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sequence of non-zero numbers where each term after the first is found by multiplying the previous one by a fixed, non-zero number called the common ratio</a:t>
            </a:r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b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</a:b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924F2CF-5BCF-4AD8-A00A-40F281A6B1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9337" y="5357617"/>
            <a:ext cx="7698520" cy="13579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89922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E825A-40A8-48FA-9A2F-6D284FCB6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Geometric Progression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28ADDC0-4555-44B1-9DEE-A224BAF670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776" y="1913000"/>
            <a:ext cx="11887224" cy="4953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C7330F5-BDE1-4362-8F76-7C1B124039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5040" y="3638926"/>
            <a:ext cx="5797644" cy="285893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0A22A18-16C7-461C-875F-DF82147D5E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7311" y="3200113"/>
            <a:ext cx="5584893" cy="438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730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C05DE-01B7-4BD8-957E-F05AE864F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arithmetic progression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9E36CBD-4EDB-4617-BFB5-6D99C0F9C6C2}"/>
              </a:ext>
            </a:extLst>
          </p:cNvPr>
          <p:cNvSpPr txBox="1"/>
          <p:nvPr/>
        </p:nvSpPr>
        <p:spPr>
          <a:xfrm>
            <a:off x="1069848" y="3993631"/>
            <a:ext cx="104126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1" u="none" strike="noStrike" baseline="0" dirty="0">
                <a:latin typeface="Times New Roman" panose="02020603050405020304" pitchFamily="18" charset="0"/>
              </a:rPr>
              <a:t>Remark: 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An arithmetic progression </a:t>
            </a:r>
            <a:r>
              <a:rPr lang="en-US" sz="1800" b="0" i="1" u="none" strike="noStrike" baseline="0" dirty="0">
                <a:latin typeface="MTMI"/>
              </a:rPr>
              <a:t>f (x) </a:t>
            </a:r>
            <a:r>
              <a:rPr lang="en-US" sz="1800" b="0" i="0" u="none" strike="noStrike" baseline="0" dirty="0">
                <a:latin typeface="MTSYN"/>
              </a:rPr>
              <a:t>= </a:t>
            </a:r>
            <a:r>
              <a:rPr lang="en-US" sz="1800" b="0" i="1" u="none" strike="noStrike" baseline="0" dirty="0">
                <a:latin typeface="MTMI"/>
              </a:rPr>
              <a:t>dx </a:t>
            </a:r>
            <a:r>
              <a:rPr lang="en-US" sz="1800" b="0" i="0" u="none" strike="noStrike" baseline="0" dirty="0">
                <a:latin typeface="MTSYN"/>
              </a:rPr>
              <a:t>+ </a:t>
            </a:r>
            <a:r>
              <a:rPr lang="en-US" sz="1800" b="0" i="1" u="none" strike="noStrike" baseline="0" dirty="0">
                <a:latin typeface="MTMI"/>
              </a:rPr>
              <a:t>a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.</a:t>
            </a:r>
            <a:endParaRPr lang="en-US" dirty="0"/>
          </a:p>
        </p:txBody>
      </p:sp>
      <p:pic>
        <p:nvPicPr>
          <p:cNvPr id="1026" name="Picture 2" descr="The Arithmetic Progression Test! Math Quiz - ProProfs Quiz">
            <a:extLst>
              <a:ext uri="{FF2B5EF4-FFF2-40B4-BE49-F238E27FC236}">
                <a16:creationId xmlns:a16="http://schemas.microsoft.com/office/drawing/2014/main" id="{C0AAEF79-04A3-44E9-845A-F165837C99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846" y="3937334"/>
            <a:ext cx="4956069" cy="2436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3598EDC-12B0-424F-93B7-AA56785030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2775" y="4590363"/>
            <a:ext cx="4446360" cy="1930357"/>
          </a:xfrm>
          <a:solidFill>
            <a:srgbClr val="E2F4FD"/>
          </a:solidFill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i="1" spc="100" dirty="0">
                <a:solidFill>
                  <a:srgbClr val="202124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Arithmetic Progression </a:t>
            </a:r>
            <a:r>
              <a:rPr lang="en-US" i="0" spc="100" dirty="0">
                <a:solidFill>
                  <a:srgbClr val="202124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is a sequence of numbers in order, in </a:t>
            </a:r>
            <a:r>
              <a:rPr lang="en-US" i="1" spc="100" dirty="0">
                <a:solidFill>
                  <a:srgbClr val="202124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which the </a:t>
            </a:r>
            <a:r>
              <a:rPr lang="en-US" i="1" u="sng" spc="100" dirty="0">
                <a:solidFill>
                  <a:srgbClr val="202124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difference between any two consecutive numbers is a constant value</a:t>
            </a:r>
            <a:r>
              <a:rPr lang="en-US" i="0" u="sng" spc="100" dirty="0">
                <a:solidFill>
                  <a:srgbClr val="202124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. </a:t>
            </a:r>
            <a:r>
              <a:rPr lang="en-US" i="0" spc="100" dirty="0">
                <a:solidFill>
                  <a:srgbClr val="202124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It is also called Arithmetic Sequence.</a:t>
            </a:r>
            <a:endParaRPr lang="en-US" spc="1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>
              <a:buNone/>
            </a:pPr>
            <a:endParaRPr lang="en-US" spc="1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39EC5B25-4DAD-40BE-ACAB-112F11D778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774" y="1693841"/>
            <a:ext cx="9946061" cy="221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151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3837942-D121-44EC-8BE0-B63D4650D4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0723" y="2475927"/>
            <a:ext cx="485775" cy="228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8A6373-A3AA-4336-9C7D-D3427FC84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arithmetic progression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1D238BE-2C89-4BFC-A13E-322F364F17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79815" y="2198304"/>
            <a:ext cx="11432369" cy="435275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443C577-29B9-454A-97EF-AF5D0E2DFB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6975" y="3429000"/>
            <a:ext cx="6559592" cy="19179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85E1F5F-BC09-450B-B264-B3FA5E45B4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6975" y="2961247"/>
            <a:ext cx="6140552" cy="49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525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AEC3A-010F-41E2-A3B2-F128876DC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6BB7623-4DEB-4CA3-9DC2-6EB3F757DA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3752" y="1854840"/>
            <a:ext cx="9324975" cy="292417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550848C-B8C6-4B0B-98A0-09635C2BE0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752" y="4779015"/>
            <a:ext cx="4752432" cy="1983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9329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31D2F3-B36F-4EDD-AC18-EDF1C615C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 # 01: Arithmetic Sequence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C3ED6D6-5222-4E39-A738-4B3CC268BE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8721" y="1836085"/>
            <a:ext cx="9717933" cy="4294891"/>
          </a:xfrm>
        </p:spPr>
      </p:pic>
    </p:spTree>
    <p:extLst>
      <p:ext uri="{BB962C8B-B14F-4D97-AF65-F5344CB8AC3E}">
        <p14:creationId xmlns:p14="http://schemas.microsoft.com/office/powerpoint/2010/main" val="11762535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14056</TotalTime>
  <Words>942</Words>
  <Application>Microsoft Office PowerPoint</Application>
  <PresentationFormat>Widescreen</PresentationFormat>
  <Paragraphs>94</Paragraphs>
  <Slides>28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43" baseType="lpstr">
      <vt:lpstr>Arial</vt:lpstr>
      <vt:lpstr>Calibri</vt:lpstr>
      <vt:lpstr>Cambria</vt:lpstr>
      <vt:lpstr>Cambria Math</vt:lpstr>
      <vt:lpstr>KaTeX_Main</vt:lpstr>
      <vt:lpstr>Lato</vt:lpstr>
      <vt:lpstr>latoregular</vt:lpstr>
      <vt:lpstr>MTMI</vt:lpstr>
      <vt:lpstr>MTSYN</vt:lpstr>
      <vt:lpstr>Rockwell</vt:lpstr>
      <vt:lpstr>Rockwell Condensed</vt:lpstr>
      <vt:lpstr>Soleil</vt:lpstr>
      <vt:lpstr>Times New Roman</vt:lpstr>
      <vt:lpstr>Wingdings</vt:lpstr>
      <vt:lpstr>Wood Type</vt:lpstr>
      <vt:lpstr>Lecture 8</vt:lpstr>
      <vt:lpstr>Sequence</vt:lpstr>
      <vt:lpstr>Sequence</vt:lpstr>
      <vt:lpstr>Geometric Progression</vt:lpstr>
      <vt:lpstr>Geometric Progression</vt:lpstr>
      <vt:lpstr>arithmetic progression</vt:lpstr>
      <vt:lpstr>arithmetic progression</vt:lpstr>
      <vt:lpstr>Example</vt:lpstr>
      <vt:lpstr>Method # 01: Arithmetic Sequence</vt:lpstr>
      <vt:lpstr>Method # 02: Reoccurrence Relation</vt:lpstr>
      <vt:lpstr>Reoccurrence Relation</vt:lpstr>
      <vt:lpstr>Reoccurrence Relation</vt:lpstr>
      <vt:lpstr>Reoccurrence Relation</vt:lpstr>
      <vt:lpstr>Reoccurrence Relation</vt:lpstr>
      <vt:lpstr>Determining the sequence formula</vt:lpstr>
      <vt:lpstr>Determining the Sequence formula</vt:lpstr>
      <vt:lpstr>Determining the Sequence formula</vt:lpstr>
      <vt:lpstr>Determining the Sequence formula</vt:lpstr>
      <vt:lpstr>Some Useful Sequences</vt:lpstr>
      <vt:lpstr>Summation </vt:lpstr>
      <vt:lpstr>Summation</vt:lpstr>
      <vt:lpstr>Summation </vt:lpstr>
      <vt:lpstr>Summation </vt:lpstr>
      <vt:lpstr>Summation </vt:lpstr>
      <vt:lpstr>Summation </vt:lpstr>
      <vt:lpstr>PowerPoint Presentation</vt:lpstr>
      <vt:lpstr>Example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# 02</dc:title>
  <dc:creator>Ammarah Khalid</dc:creator>
  <cp:lastModifiedBy>Ammarah Khalid BUKC</cp:lastModifiedBy>
  <cp:revision>395</cp:revision>
  <dcterms:created xsi:type="dcterms:W3CDTF">2017-09-13T17:40:14Z</dcterms:created>
  <dcterms:modified xsi:type="dcterms:W3CDTF">2022-04-14T05:12:02Z</dcterms:modified>
</cp:coreProperties>
</file>