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DF52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31647" y="243840"/>
            <a:ext cx="11724640" cy="6377940"/>
          </a:xfrm>
          <a:custGeom>
            <a:avLst/>
            <a:gdLst/>
            <a:ahLst/>
            <a:cxnLst/>
            <a:rect l="l" t="t" r="r" b="b"/>
            <a:pathLst>
              <a:path w="11724640" h="6377940">
                <a:moveTo>
                  <a:pt x="11724132" y="0"/>
                </a:moveTo>
                <a:lnTo>
                  <a:pt x="0" y="0"/>
                </a:lnTo>
                <a:lnTo>
                  <a:pt x="0" y="6377939"/>
                </a:lnTo>
                <a:lnTo>
                  <a:pt x="11724132" y="6377939"/>
                </a:lnTo>
                <a:lnTo>
                  <a:pt x="1172413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22044" y="869950"/>
            <a:ext cx="9747910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67713" y="2040762"/>
            <a:ext cx="9656572" cy="26498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828908" y="6319877"/>
            <a:ext cx="156209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jp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18" Type="http://schemas.openxmlformats.org/officeDocument/2006/relationships/image" Target="../media/image26.png"/><Relationship Id="rId3" Type="http://schemas.openxmlformats.org/officeDocument/2006/relationships/image" Target="../media/image11.png"/><Relationship Id="rId21" Type="http://schemas.openxmlformats.org/officeDocument/2006/relationships/image" Target="../media/image29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17" Type="http://schemas.openxmlformats.org/officeDocument/2006/relationships/image" Target="../media/image25.png"/><Relationship Id="rId2" Type="http://schemas.openxmlformats.org/officeDocument/2006/relationships/image" Target="../media/image10.png"/><Relationship Id="rId16" Type="http://schemas.openxmlformats.org/officeDocument/2006/relationships/image" Target="../media/image24.png"/><Relationship Id="rId20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5" Type="http://schemas.openxmlformats.org/officeDocument/2006/relationships/image" Target="../media/image23.png"/><Relationship Id="rId10" Type="http://schemas.openxmlformats.org/officeDocument/2006/relationships/image" Target="../media/image18.png"/><Relationship Id="rId19" Type="http://schemas.openxmlformats.org/officeDocument/2006/relationships/image" Target="../media/image27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Relationship Id="rId22" Type="http://schemas.openxmlformats.org/officeDocument/2006/relationships/image" Target="../media/image3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25297" y="237490"/>
            <a:ext cx="11737340" cy="6390640"/>
            <a:chOff x="225297" y="237490"/>
            <a:chExt cx="11737340" cy="6390640"/>
          </a:xfrm>
        </p:grpSpPr>
        <p:sp>
          <p:nvSpPr>
            <p:cNvPr id="3" name="object 3"/>
            <p:cNvSpPr/>
            <p:nvPr/>
          </p:nvSpPr>
          <p:spPr>
            <a:xfrm>
              <a:off x="231647" y="243840"/>
              <a:ext cx="11724640" cy="6377940"/>
            </a:xfrm>
            <a:custGeom>
              <a:avLst/>
              <a:gdLst/>
              <a:ahLst/>
              <a:cxnLst/>
              <a:rect l="l" t="t" r="r" b="b"/>
              <a:pathLst>
                <a:path w="11724640" h="6377940">
                  <a:moveTo>
                    <a:pt x="0" y="6377939"/>
                  </a:moveTo>
                  <a:lnTo>
                    <a:pt x="11724132" y="6377939"/>
                  </a:lnTo>
                  <a:lnTo>
                    <a:pt x="11724132" y="0"/>
                  </a:lnTo>
                  <a:lnTo>
                    <a:pt x="0" y="0"/>
                  </a:lnTo>
                  <a:lnTo>
                    <a:pt x="0" y="6377939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978914" y="3734561"/>
              <a:ext cx="8229600" cy="0"/>
            </a:xfrm>
            <a:custGeom>
              <a:avLst/>
              <a:gdLst/>
              <a:ahLst/>
              <a:cxnLst/>
              <a:rect l="l" t="t" r="r" b="b"/>
              <a:pathLst>
                <a:path w="8229600">
                  <a:moveTo>
                    <a:pt x="0" y="0"/>
                  </a:moveTo>
                  <a:lnTo>
                    <a:pt x="8229600" y="0"/>
                  </a:lnTo>
                </a:path>
              </a:pathLst>
            </a:custGeom>
            <a:ln w="10668">
              <a:solidFill>
                <a:srgbClr val="DF52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4927472" y="3853053"/>
            <a:ext cx="233235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Sorting</a:t>
            </a:r>
            <a:r>
              <a:rPr sz="22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–</a:t>
            </a:r>
            <a:r>
              <a:rPr sz="2200" spc="-9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Quick</a:t>
            </a:r>
            <a:r>
              <a:rPr sz="2200" spc="-6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Sort</a:t>
            </a:r>
            <a:endParaRPr sz="2200">
              <a:latin typeface="Corbel"/>
              <a:cs typeface="Corbe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883282" y="2041905"/>
            <a:ext cx="8775573" cy="1594358"/>
            <a:chOff x="1883282" y="2041905"/>
            <a:chExt cx="8775573" cy="1594358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08047" y="2066543"/>
              <a:ext cx="8750808" cy="637031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83282" y="2041905"/>
              <a:ext cx="8748649" cy="63487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456431" y="2999231"/>
              <a:ext cx="5568696" cy="637032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431539" y="2974594"/>
              <a:ext cx="5566664" cy="634873"/>
            </a:xfrm>
            <a:prstGeom prst="rect">
              <a:avLst/>
            </a:prstGeom>
          </p:spPr>
        </p:pic>
      </p:grpSp>
      <p:sp>
        <p:nvSpPr>
          <p:cNvPr id="13" name="object 13"/>
          <p:cNvSpPr txBox="1"/>
          <p:nvPr/>
        </p:nvSpPr>
        <p:spPr>
          <a:xfrm>
            <a:off x="8448293" y="5616346"/>
            <a:ext cx="29946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Instructor:</a:t>
            </a:r>
            <a:r>
              <a:rPr sz="1800" spc="-25" dirty="0">
                <a:solidFill>
                  <a:srgbClr val="FFFFFF"/>
                </a:solidFill>
                <a:latin typeface="Corbel"/>
                <a:cs typeface="Corbel"/>
              </a:rPr>
              <a:t> Engr.</a:t>
            </a:r>
            <a:r>
              <a:rPr sz="1800" spc="-3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Laraib</a:t>
            </a:r>
            <a:r>
              <a:rPr sz="1800" spc="-2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Siddiqui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23768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Algorithm</a:t>
            </a:r>
          </a:p>
        </p:txBody>
      </p:sp>
      <p:sp>
        <p:nvSpPr>
          <p:cNvPr id="3" name="object 3"/>
          <p:cNvSpPr/>
          <p:nvPr/>
        </p:nvSpPr>
        <p:spPr>
          <a:xfrm>
            <a:off x="1114044" y="2295144"/>
            <a:ext cx="9782810" cy="2554605"/>
          </a:xfrm>
          <a:custGeom>
            <a:avLst/>
            <a:gdLst/>
            <a:ahLst/>
            <a:cxnLst/>
            <a:rect l="l" t="t" r="r" b="b"/>
            <a:pathLst>
              <a:path w="9782810" h="2554604">
                <a:moveTo>
                  <a:pt x="9782556" y="0"/>
                </a:moveTo>
                <a:lnTo>
                  <a:pt x="0" y="0"/>
                </a:lnTo>
                <a:lnTo>
                  <a:pt x="0" y="2554223"/>
                </a:lnTo>
                <a:lnTo>
                  <a:pt x="9782556" y="2554223"/>
                </a:lnTo>
                <a:lnTo>
                  <a:pt x="978255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92479" y="2324481"/>
            <a:ext cx="9241790" cy="2465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354965" algn="l"/>
                <a:tab pos="356235" algn="l"/>
              </a:tabLst>
            </a:pP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Choose</a:t>
            </a:r>
            <a:r>
              <a:rPr sz="2000" spc="-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the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 lowest</a:t>
            </a:r>
            <a:r>
              <a:rPr sz="20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index</a:t>
            </a:r>
            <a:r>
              <a:rPr sz="20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value</a:t>
            </a:r>
            <a:r>
              <a:rPr sz="20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as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pivot</a:t>
            </a:r>
            <a:endParaRPr sz="2000">
              <a:latin typeface="Corbel"/>
              <a:cs typeface="Corbel"/>
            </a:endParaRPr>
          </a:p>
          <a:p>
            <a:pPr marL="355600" indent="-343535">
              <a:lnSpc>
                <a:spcPct val="100000"/>
              </a:lnSpc>
              <a:buAutoNum type="arabicPeriod"/>
              <a:tabLst>
                <a:tab pos="354965" algn="l"/>
                <a:tab pos="356235" algn="l"/>
              </a:tabLst>
            </a:pPr>
            <a:r>
              <a:rPr sz="2000" spc="-45" dirty="0">
                <a:solidFill>
                  <a:srgbClr val="DF5227"/>
                </a:solidFill>
                <a:latin typeface="Corbel"/>
                <a:cs typeface="Corbel"/>
              </a:rPr>
              <a:t>Take</a:t>
            </a:r>
            <a:r>
              <a:rPr sz="2000" spc="-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two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 variables</a:t>
            </a:r>
            <a:r>
              <a:rPr sz="20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to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 point</a:t>
            </a:r>
            <a:r>
              <a:rPr sz="20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left</a:t>
            </a:r>
            <a:r>
              <a:rPr sz="20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and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right</a:t>
            </a:r>
            <a:r>
              <a:rPr sz="20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of the</a:t>
            </a:r>
            <a:r>
              <a:rPr sz="20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list</a:t>
            </a:r>
            <a:r>
              <a:rPr sz="20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excluding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 pivot</a:t>
            </a:r>
            <a:endParaRPr sz="2000">
              <a:latin typeface="Corbel"/>
              <a:cs typeface="Corbel"/>
            </a:endParaRPr>
          </a:p>
          <a:p>
            <a:pPr marL="355600" indent="-343535">
              <a:lnSpc>
                <a:spcPct val="100000"/>
              </a:lnSpc>
              <a:buAutoNum type="arabicPeriod"/>
              <a:tabLst>
                <a:tab pos="354965" algn="l"/>
                <a:tab pos="356235" algn="l"/>
              </a:tabLst>
            </a:pP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left</a:t>
            </a:r>
            <a:r>
              <a:rPr sz="20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points</a:t>
            </a:r>
            <a:r>
              <a:rPr sz="2000" spc="-3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to</a:t>
            </a:r>
            <a:r>
              <a:rPr sz="20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the</a:t>
            </a:r>
            <a:r>
              <a:rPr sz="20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low</a:t>
            </a:r>
            <a:r>
              <a:rPr sz="2000" spc="-3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index</a:t>
            </a:r>
            <a:endParaRPr sz="2000">
              <a:latin typeface="Corbel"/>
              <a:cs typeface="Corbel"/>
            </a:endParaRPr>
          </a:p>
          <a:p>
            <a:pPr marL="355600" indent="-343535">
              <a:lnSpc>
                <a:spcPct val="100000"/>
              </a:lnSpc>
              <a:buAutoNum type="arabicPeriod"/>
              <a:tabLst>
                <a:tab pos="354965" algn="l"/>
                <a:tab pos="356235" algn="l"/>
              </a:tabLst>
            </a:pP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right</a:t>
            </a:r>
            <a:r>
              <a:rPr sz="20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points</a:t>
            </a:r>
            <a:r>
              <a:rPr sz="2000" spc="-3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to</a:t>
            </a:r>
            <a:r>
              <a:rPr sz="2000" spc="-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the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high</a:t>
            </a:r>
            <a:endParaRPr sz="2000">
              <a:latin typeface="Corbel"/>
              <a:cs typeface="Corbel"/>
            </a:endParaRPr>
          </a:p>
          <a:p>
            <a:pPr marL="355600" indent="-343535">
              <a:lnSpc>
                <a:spcPct val="100000"/>
              </a:lnSpc>
              <a:buAutoNum type="arabicPeriod"/>
              <a:tabLst>
                <a:tab pos="354965" algn="l"/>
                <a:tab pos="356235" algn="l"/>
              </a:tabLst>
            </a:pP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while</a:t>
            </a:r>
            <a:r>
              <a:rPr sz="2000" spc="-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value</a:t>
            </a:r>
            <a:r>
              <a:rPr sz="20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at left is</a:t>
            </a:r>
            <a:r>
              <a:rPr sz="20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less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than</a:t>
            </a:r>
            <a:r>
              <a:rPr sz="2000" spc="-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pivot</a:t>
            </a:r>
            <a:r>
              <a:rPr sz="2000" spc="-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move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 right</a:t>
            </a:r>
            <a:endParaRPr sz="2000">
              <a:latin typeface="Corbel"/>
              <a:cs typeface="Corbel"/>
            </a:endParaRPr>
          </a:p>
          <a:p>
            <a:pPr marL="355600" indent="-343535">
              <a:lnSpc>
                <a:spcPct val="100000"/>
              </a:lnSpc>
              <a:buAutoNum type="arabicPeriod"/>
              <a:tabLst>
                <a:tab pos="354965" algn="l"/>
                <a:tab pos="356235" algn="l"/>
              </a:tabLst>
            </a:pP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while</a:t>
            </a:r>
            <a:r>
              <a:rPr sz="2000" spc="-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value</a:t>
            </a:r>
            <a:r>
              <a:rPr sz="20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at right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is</a:t>
            </a:r>
            <a:r>
              <a:rPr sz="20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greater</a:t>
            </a:r>
            <a:r>
              <a:rPr sz="20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than</a:t>
            </a:r>
            <a:r>
              <a:rPr sz="20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pivot</a:t>
            </a:r>
            <a:r>
              <a:rPr sz="2000" spc="-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move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 left</a:t>
            </a:r>
            <a:endParaRPr sz="2000">
              <a:latin typeface="Corbel"/>
              <a:cs typeface="Corbel"/>
            </a:endParaRPr>
          </a:p>
          <a:p>
            <a:pPr marL="355600" marR="5080" indent="-343535">
              <a:lnSpc>
                <a:spcPct val="100000"/>
              </a:lnSpc>
              <a:buAutoNum type="arabicPeriod"/>
              <a:tabLst>
                <a:tab pos="354965" algn="l"/>
                <a:tab pos="356235" algn="l"/>
              </a:tabLst>
            </a:pP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if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both step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5 and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step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6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does not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match swap left and right Step 8 − if left ≥ right,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the </a:t>
            </a:r>
            <a:r>
              <a:rPr sz="2000" spc="-39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point</a:t>
            </a:r>
            <a:r>
              <a:rPr sz="2000" spc="-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where </a:t>
            </a:r>
            <a:r>
              <a:rPr sz="2000" spc="-10" dirty="0">
                <a:solidFill>
                  <a:srgbClr val="DF5227"/>
                </a:solidFill>
                <a:latin typeface="Corbel"/>
                <a:cs typeface="Corbel"/>
              </a:rPr>
              <a:t>they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 met</a:t>
            </a:r>
            <a:r>
              <a:rPr sz="20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is</a:t>
            </a:r>
            <a:r>
              <a:rPr sz="20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new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pivot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830432" y="6319877"/>
            <a:ext cx="15494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sz="1200" dirty="0">
                <a:solidFill>
                  <a:srgbClr val="DF5227"/>
                </a:solidFill>
                <a:latin typeface="Corbel"/>
                <a:cs typeface="Corbel"/>
              </a:rPr>
              <a:t>2</a:t>
            </a:fld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26591" y="556259"/>
            <a:ext cx="10544810" cy="6078220"/>
            <a:chOff x="926591" y="556259"/>
            <a:chExt cx="10544810" cy="60782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86027" y="1491995"/>
              <a:ext cx="5251704" cy="2191511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19444" y="1491995"/>
              <a:ext cx="5251704" cy="2378964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38499" y="556259"/>
              <a:ext cx="6091428" cy="103174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26591" y="3729227"/>
              <a:ext cx="5292852" cy="2904744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3088639" y="848995"/>
            <a:ext cx="1390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16939" y="1694434"/>
            <a:ext cx="1397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3048" y="2761615"/>
            <a:ext cx="1371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75628" y="1694434"/>
            <a:ext cx="1466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75628" y="2761615"/>
            <a:ext cx="1377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40739" y="4133469"/>
            <a:ext cx="151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40739" y="5200650"/>
            <a:ext cx="1371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orbel"/>
                <a:cs typeface="Corbel"/>
              </a:rPr>
              <a:t>7</a:t>
            </a:r>
            <a:endParaRPr sz="1800">
              <a:latin typeface="Corbel"/>
              <a:cs typeface="Corbel"/>
            </a:endParaRPr>
          </a:p>
        </p:txBody>
      </p:sp>
      <p:pic>
        <p:nvPicPr>
          <p:cNvPr id="14" name="object 1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949696" y="3810000"/>
            <a:ext cx="5353811" cy="2313432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6269228" y="4015816"/>
            <a:ext cx="15303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orbel"/>
                <a:cs typeface="Corbel"/>
              </a:rPr>
              <a:t>8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830432" y="6319877"/>
            <a:ext cx="15494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sz="1200" dirty="0">
                <a:solidFill>
                  <a:srgbClr val="DF5227"/>
                </a:solidFill>
                <a:latin typeface="Corbel"/>
                <a:cs typeface="Corbel"/>
              </a:rPr>
              <a:t>3</a:t>
            </a:fld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99646" y="6447535"/>
            <a:ext cx="10413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DF5227"/>
                </a:solidFill>
                <a:latin typeface="Corbel"/>
                <a:cs typeface="Corbel"/>
              </a:rPr>
              <a:t>4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25448" y="695959"/>
            <a:ext cx="544576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5" dirty="0"/>
              <a:t>W</a:t>
            </a:r>
            <a:r>
              <a:rPr spc="-5" dirty="0"/>
              <a:t>ors</a:t>
            </a:r>
            <a:r>
              <a:rPr dirty="0"/>
              <a:t>t</a:t>
            </a:r>
            <a:r>
              <a:rPr spc="-200" dirty="0"/>
              <a:t> </a:t>
            </a:r>
            <a:r>
              <a:rPr spc="-5" dirty="0"/>
              <a:t>Cas</a:t>
            </a:r>
            <a:r>
              <a:rPr dirty="0"/>
              <a:t>e</a:t>
            </a:r>
            <a:r>
              <a:rPr spc="-35" dirty="0"/>
              <a:t> </a:t>
            </a:r>
            <a:r>
              <a:rPr spc="-5" dirty="0"/>
              <a:t>Partitioning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72362" y="1583512"/>
            <a:ext cx="6873875" cy="8883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100"/>
              </a:spcBef>
              <a:buSzPct val="79166"/>
              <a:buChar char="•"/>
              <a:tabLst>
                <a:tab pos="195580" algn="l"/>
              </a:tabLst>
            </a:pPr>
            <a:r>
              <a:rPr sz="2400" spc="-15" dirty="0">
                <a:solidFill>
                  <a:srgbClr val="DF5227"/>
                </a:solidFill>
                <a:latin typeface="Corbel"/>
                <a:cs typeface="Corbel"/>
              </a:rPr>
              <a:t>Worst-case</a:t>
            </a:r>
            <a:r>
              <a:rPr sz="2400" spc="-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DF5227"/>
                </a:solidFill>
                <a:latin typeface="Corbel"/>
                <a:cs typeface="Corbel"/>
              </a:rPr>
              <a:t>partitioning</a:t>
            </a:r>
            <a:endParaRPr sz="2400">
              <a:latin typeface="Corbel"/>
              <a:cs typeface="Corbel"/>
            </a:endParaRPr>
          </a:p>
          <a:p>
            <a:pPr marL="423545" lvl="1" indent="-183515">
              <a:lnSpc>
                <a:spcPct val="100000"/>
              </a:lnSpc>
              <a:spcBef>
                <a:spcPts val="1510"/>
              </a:spcBef>
              <a:buSzPct val="80000"/>
              <a:buChar char="•"/>
              <a:tabLst>
                <a:tab pos="424180" algn="l"/>
              </a:tabLst>
            </a:pP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One region</a:t>
            </a:r>
            <a:r>
              <a:rPr sz="2000" spc="-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has</a:t>
            </a:r>
            <a:r>
              <a:rPr sz="20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one</a:t>
            </a:r>
            <a:r>
              <a:rPr sz="20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element and</a:t>
            </a:r>
            <a:r>
              <a:rPr sz="20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the</a:t>
            </a:r>
            <a:r>
              <a:rPr sz="20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other</a:t>
            </a:r>
            <a:r>
              <a:rPr sz="2000" spc="4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has</a:t>
            </a:r>
            <a:r>
              <a:rPr sz="20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n</a:t>
            </a:r>
            <a:r>
              <a:rPr sz="20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–</a:t>
            </a:r>
            <a:r>
              <a:rPr sz="20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1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elements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00936" y="2673857"/>
            <a:ext cx="255968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105"/>
              </a:spcBef>
              <a:buSzPct val="80000"/>
              <a:buChar char="•"/>
              <a:tabLst>
                <a:tab pos="195580" algn="l"/>
              </a:tabLst>
            </a:pP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Maximally</a:t>
            </a:r>
            <a:r>
              <a:rPr sz="2000" spc="-6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unbalanced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72362" y="3378200"/>
            <a:ext cx="2708275" cy="8858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100"/>
              </a:spcBef>
              <a:buSzPct val="79166"/>
              <a:buChar char="•"/>
              <a:tabLst>
                <a:tab pos="195580" algn="l"/>
              </a:tabLst>
            </a:pPr>
            <a:r>
              <a:rPr sz="2400" spc="-10" dirty="0">
                <a:solidFill>
                  <a:srgbClr val="DF5227"/>
                </a:solidFill>
                <a:latin typeface="Corbel"/>
                <a:cs typeface="Corbel"/>
              </a:rPr>
              <a:t>Recurrence:</a:t>
            </a:r>
            <a:r>
              <a:rPr sz="2400" spc="-4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DF5227"/>
                </a:solidFill>
                <a:latin typeface="Corbel"/>
                <a:cs typeface="Corbel"/>
              </a:rPr>
              <a:t>q=1</a:t>
            </a:r>
            <a:endParaRPr sz="2400">
              <a:latin typeface="Corbel"/>
              <a:cs typeface="Corbel"/>
            </a:endParaRPr>
          </a:p>
          <a:p>
            <a:pPr marL="240665">
              <a:lnSpc>
                <a:spcPct val="100000"/>
              </a:lnSpc>
              <a:spcBef>
                <a:spcPts val="1490"/>
              </a:spcBef>
            </a:pP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T</a:t>
            </a:r>
            <a:r>
              <a:rPr sz="2000" spc="-25" dirty="0">
                <a:solidFill>
                  <a:srgbClr val="DF5227"/>
                </a:solidFill>
                <a:latin typeface="Corbel"/>
                <a:cs typeface="Corbel"/>
              </a:rPr>
              <a:t>(</a:t>
            </a:r>
            <a:r>
              <a:rPr sz="2000" spc="-40" dirty="0">
                <a:solidFill>
                  <a:srgbClr val="DF5227"/>
                </a:solidFill>
                <a:latin typeface="Corbel"/>
                <a:cs typeface="Corbel"/>
              </a:rPr>
              <a:t>n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) =</a:t>
            </a:r>
            <a:r>
              <a:rPr sz="2000" spc="-15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T(1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)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+</a:t>
            </a:r>
            <a:r>
              <a:rPr sz="2000" spc="-14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T</a:t>
            </a:r>
            <a:r>
              <a:rPr sz="2000" spc="-25" dirty="0">
                <a:solidFill>
                  <a:srgbClr val="DF5227"/>
                </a:solidFill>
                <a:latin typeface="Corbel"/>
                <a:cs typeface="Corbel"/>
              </a:rPr>
              <a:t>(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n –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1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)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+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 n,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83816" y="4466335"/>
            <a:ext cx="112204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T(1)</a:t>
            </a:r>
            <a:r>
              <a:rPr sz="2000" spc="-4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=</a:t>
            </a:r>
            <a:r>
              <a:rPr sz="2000" spc="-3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Symbol"/>
                <a:cs typeface="Symbol"/>
              </a:rPr>
              <a:t>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(1)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00936" y="4999990"/>
            <a:ext cx="179133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T</a:t>
            </a:r>
            <a:r>
              <a:rPr sz="2000" spc="-25" dirty="0">
                <a:solidFill>
                  <a:srgbClr val="DF5227"/>
                </a:solidFill>
                <a:latin typeface="Corbel"/>
                <a:cs typeface="Corbel"/>
              </a:rPr>
              <a:t>(</a:t>
            </a:r>
            <a:r>
              <a:rPr sz="2000" spc="-40" dirty="0">
                <a:solidFill>
                  <a:srgbClr val="DF5227"/>
                </a:solidFill>
                <a:latin typeface="Corbel"/>
                <a:cs typeface="Corbel"/>
              </a:rPr>
              <a:t>n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) =</a:t>
            </a:r>
            <a:r>
              <a:rPr sz="2000" spc="-15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T</a:t>
            </a:r>
            <a:r>
              <a:rPr sz="2000" spc="-25" dirty="0">
                <a:solidFill>
                  <a:srgbClr val="DF5227"/>
                </a:solidFill>
                <a:latin typeface="Corbel"/>
                <a:cs typeface="Corbel"/>
              </a:rPr>
              <a:t>(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n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–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1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)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+ n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98194" y="5560938"/>
            <a:ext cx="127000" cy="2660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50" spc="20" dirty="0">
                <a:latin typeface="Times New Roman"/>
                <a:cs typeface="Times New Roman"/>
              </a:rPr>
              <a:t>2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965403" y="5560938"/>
            <a:ext cx="127000" cy="2660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50" spc="20" dirty="0">
                <a:latin typeface="Times New Roman"/>
                <a:cs typeface="Times New Roman"/>
              </a:rPr>
              <a:t>2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62280" y="5365787"/>
            <a:ext cx="127000" cy="2660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50" i="1" spc="20" dirty="0">
                <a:latin typeface="Times New Roman"/>
                <a:cs typeface="Times New Roman"/>
              </a:rPr>
              <a:t>n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551463" y="5357218"/>
            <a:ext cx="969010" cy="4381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822960" algn="l"/>
              </a:tabLst>
            </a:pPr>
            <a:r>
              <a:rPr sz="2700" spc="10" dirty="0">
                <a:latin typeface="Symbol"/>
                <a:cs typeface="Symbol"/>
              </a:rPr>
              <a:t></a:t>
            </a:r>
            <a:r>
              <a:rPr sz="2700" spc="10" dirty="0">
                <a:latin typeface="Times New Roman"/>
                <a:cs typeface="Times New Roman"/>
              </a:rPr>
              <a:t>	</a:t>
            </a:r>
            <a:r>
              <a:rPr sz="2700" spc="10" dirty="0">
                <a:latin typeface="Symbol"/>
                <a:cs typeface="Symbol"/>
              </a:rPr>
              <a:t></a:t>
            </a:r>
            <a:endParaRPr sz="2700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076899" y="5570992"/>
            <a:ext cx="447675" cy="4381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700" i="1" spc="10" dirty="0">
                <a:latin typeface="Times New Roman"/>
                <a:cs typeface="Times New Roman"/>
              </a:rPr>
              <a:t>n</a:t>
            </a:r>
            <a:r>
              <a:rPr sz="2700" i="1" spc="-215" dirty="0">
                <a:latin typeface="Times New Roman"/>
                <a:cs typeface="Times New Roman"/>
              </a:rPr>
              <a:t> </a:t>
            </a:r>
            <a:r>
              <a:rPr sz="2700" spc="10" dirty="0">
                <a:latin typeface="Symbol"/>
                <a:cs typeface="Symbol"/>
              </a:rPr>
              <a:t></a:t>
            </a:r>
            <a:endParaRPr sz="2700">
              <a:latin typeface="Symbol"/>
              <a:cs typeface="Symbo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143965" y="5570992"/>
            <a:ext cx="2934335" cy="4381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19100" algn="l"/>
                <a:tab pos="2805430" algn="l"/>
              </a:tabLst>
            </a:pPr>
            <a:r>
              <a:rPr sz="2700" i="1" spc="10" dirty="0">
                <a:latin typeface="Times New Roman"/>
                <a:cs typeface="Times New Roman"/>
              </a:rPr>
              <a:t>k	</a:t>
            </a:r>
            <a:r>
              <a:rPr sz="2700" spc="170" dirty="0">
                <a:latin typeface="Symbol"/>
                <a:cs typeface="Symbol"/>
              </a:rPr>
              <a:t></a:t>
            </a:r>
            <a:r>
              <a:rPr sz="2700" spc="10" dirty="0">
                <a:latin typeface="Times New Roman"/>
                <a:cs typeface="Times New Roman"/>
              </a:rPr>
              <a:t>1</a:t>
            </a:r>
            <a:r>
              <a:rPr sz="2700" spc="-310" dirty="0">
                <a:latin typeface="Times New Roman"/>
                <a:cs typeface="Times New Roman"/>
              </a:rPr>
              <a:t> </a:t>
            </a:r>
            <a:r>
              <a:rPr sz="2700" spc="10" dirty="0">
                <a:latin typeface="Symbol"/>
                <a:cs typeface="Symbol"/>
              </a:rPr>
              <a:t></a:t>
            </a:r>
            <a:r>
              <a:rPr sz="2700" spc="-95" dirty="0">
                <a:latin typeface="Times New Roman"/>
                <a:cs typeface="Times New Roman"/>
              </a:rPr>
              <a:t> </a:t>
            </a:r>
            <a:r>
              <a:rPr sz="2700" spc="50" dirty="0">
                <a:latin typeface="Symbol"/>
                <a:cs typeface="Symbol"/>
              </a:rPr>
              <a:t></a:t>
            </a:r>
            <a:r>
              <a:rPr sz="2700" spc="65" dirty="0">
                <a:latin typeface="Times New Roman"/>
                <a:cs typeface="Times New Roman"/>
              </a:rPr>
              <a:t>(</a:t>
            </a:r>
            <a:r>
              <a:rPr sz="2700" i="1" spc="50" dirty="0">
                <a:latin typeface="Times New Roman"/>
                <a:cs typeface="Times New Roman"/>
              </a:rPr>
              <a:t>n</a:t>
            </a:r>
            <a:r>
              <a:rPr sz="2700" spc="5" dirty="0">
                <a:latin typeface="Times New Roman"/>
                <a:cs typeface="Times New Roman"/>
              </a:rPr>
              <a:t>)</a:t>
            </a:r>
            <a:r>
              <a:rPr sz="2700" spc="-240" dirty="0">
                <a:latin typeface="Times New Roman"/>
                <a:cs typeface="Times New Roman"/>
              </a:rPr>
              <a:t> </a:t>
            </a:r>
            <a:r>
              <a:rPr sz="2700" spc="10" dirty="0">
                <a:latin typeface="Symbol"/>
                <a:cs typeface="Symbol"/>
              </a:rPr>
              <a:t></a:t>
            </a:r>
            <a:r>
              <a:rPr sz="2700" spc="-225" dirty="0">
                <a:latin typeface="Times New Roman"/>
                <a:cs typeface="Times New Roman"/>
              </a:rPr>
              <a:t> </a:t>
            </a:r>
            <a:r>
              <a:rPr sz="2700" spc="55" dirty="0">
                <a:latin typeface="Symbol"/>
                <a:cs typeface="Symbol"/>
              </a:rPr>
              <a:t></a:t>
            </a:r>
            <a:r>
              <a:rPr sz="2700" spc="65" dirty="0">
                <a:latin typeface="Times New Roman"/>
                <a:cs typeface="Times New Roman"/>
              </a:rPr>
              <a:t>(</a:t>
            </a:r>
            <a:r>
              <a:rPr sz="2700" i="1" spc="10" dirty="0">
                <a:latin typeface="Times New Roman"/>
                <a:cs typeface="Times New Roman"/>
              </a:rPr>
              <a:t>n</a:t>
            </a:r>
            <a:r>
              <a:rPr sz="2700" i="1" dirty="0">
                <a:latin typeface="Times New Roman"/>
                <a:cs typeface="Times New Roman"/>
              </a:rPr>
              <a:t>	</a:t>
            </a:r>
            <a:r>
              <a:rPr sz="2700" spc="5" dirty="0">
                <a:latin typeface="Times New Roman"/>
                <a:cs typeface="Times New Roman"/>
              </a:rPr>
              <a:t>)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129409" y="5570992"/>
            <a:ext cx="1115060" cy="4381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986155" algn="l"/>
              </a:tabLst>
            </a:pPr>
            <a:r>
              <a:rPr sz="2700" spc="10" dirty="0">
                <a:latin typeface="Symbol"/>
                <a:cs typeface="Symbol"/>
              </a:rPr>
              <a:t></a:t>
            </a:r>
            <a:r>
              <a:rPr sz="2700" spc="-95" dirty="0">
                <a:latin typeface="Times New Roman"/>
                <a:cs typeface="Times New Roman"/>
              </a:rPr>
              <a:t> </a:t>
            </a:r>
            <a:r>
              <a:rPr sz="2700" spc="50" dirty="0">
                <a:latin typeface="Symbol"/>
                <a:cs typeface="Symbol"/>
              </a:rPr>
              <a:t></a:t>
            </a:r>
            <a:r>
              <a:rPr sz="2700" spc="65" dirty="0">
                <a:latin typeface="Times New Roman"/>
                <a:cs typeface="Times New Roman"/>
              </a:rPr>
              <a:t>(</a:t>
            </a:r>
            <a:r>
              <a:rPr sz="2700" i="1" spc="10" dirty="0">
                <a:latin typeface="Times New Roman"/>
                <a:cs typeface="Times New Roman"/>
              </a:rPr>
              <a:t>n</a:t>
            </a:r>
            <a:r>
              <a:rPr sz="2700" i="1" dirty="0">
                <a:latin typeface="Times New Roman"/>
                <a:cs typeface="Times New Roman"/>
              </a:rPr>
              <a:t>	</a:t>
            </a:r>
            <a:r>
              <a:rPr sz="2700" spc="5" dirty="0">
                <a:latin typeface="Times New Roman"/>
                <a:cs typeface="Times New Roman"/>
              </a:rPr>
              <a:t>)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551463" y="5670984"/>
            <a:ext cx="158750" cy="4381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700" spc="10" dirty="0">
                <a:latin typeface="Symbol"/>
                <a:cs typeface="Symbol"/>
              </a:rPr>
              <a:t></a:t>
            </a:r>
            <a:endParaRPr sz="2700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361953" y="5670984"/>
            <a:ext cx="158750" cy="4381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700" spc="10" dirty="0">
                <a:latin typeface="Symbol"/>
                <a:cs typeface="Symbol"/>
              </a:rPr>
              <a:t></a:t>
            </a:r>
            <a:endParaRPr sz="2700">
              <a:latin typeface="Symbol"/>
              <a:cs typeface="Symbo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551463" y="5903374"/>
            <a:ext cx="969010" cy="4381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822960" algn="l"/>
              </a:tabLst>
            </a:pPr>
            <a:r>
              <a:rPr sz="2700" spc="10" dirty="0">
                <a:latin typeface="Symbol"/>
                <a:cs typeface="Symbol"/>
              </a:rPr>
              <a:t></a:t>
            </a:r>
            <a:r>
              <a:rPr sz="2700" spc="-50" dirty="0">
                <a:latin typeface="Times New Roman"/>
                <a:cs typeface="Times New Roman"/>
              </a:rPr>
              <a:t> </a:t>
            </a:r>
            <a:r>
              <a:rPr sz="2325" i="1" spc="22" baseline="1792" dirty="0">
                <a:latin typeface="Times New Roman"/>
                <a:cs typeface="Times New Roman"/>
              </a:rPr>
              <a:t>k</a:t>
            </a:r>
            <a:r>
              <a:rPr sz="2325" i="1" spc="-277" baseline="1792" dirty="0">
                <a:latin typeface="Times New Roman"/>
                <a:cs typeface="Times New Roman"/>
              </a:rPr>
              <a:t> </a:t>
            </a:r>
            <a:r>
              <a:rPr sz="2325" spc="-97" baseline="1792" dirty="0">
                <a:latin typeface="Symbol"/>
                <a:cs typeface="Symbol"/>
              </a:rPr>
              <a:t></a:t>
            </a:r>
            <a:r>
              <a:rPr sz="2325" spc="30" baseline="1792" dirty="0">
                <a:latin typeface="Times New Roman"/>
                <a:cs typeface="Times New Roman"/>
              </a:rPr>
              <a:t>1</a:t>
            </a:r>
            <a:r>
              <a:rPr sz="2325" baseline="1792" dirty="0">
                <a:latin typeface="Times New Roman"/>
                <a:cs typeface="Times New Roman"/>
              </a:rPr>
              <a:t>	</a:t>
            </a:r>
            <a:r>
              <a:rPr sz="2700" spc="10" dirty="0">
                <a:latin typeface="Symbol"/>
                <a:cs typeface="Symbol"/>
              </a:rPr>
              <a:t></a:t>
            </a:r>
            <a:endParaRPr sz="2700">
              <a:latin typeface="Symbol"/>
              <a:cs typeface="Symbo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729175" y="5478192"/>
            <a:ext cx="382905" cy="6438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50" spc="-1845" dirty="0">
                <a:latin typeface="Symbol"/>
                <a:cs typeface="Symbol"/>
              </a:rPr>
              <a:t></a:t>
            </a:r>
            <a:endParaRPr sz="4050">
              <a:latin typeface="Symbol"/>
              <a:cs typeface="Symbol"/>
            </a:endParaRPr>
          </a:p>
        </p:txBody>
      </p:sp>
      <p:pic>
        <p:nvPicPr>
          <p:cNvPr id="20" name="object 2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73240" y="2727960"/>
            <a:ext cx="428244" cy="513588"/>
          </a:xfrm>
          <a:prstGeom prst="rect">
            <a:avLst/>
          </a:prstGeom>
        </p:spPr>
      </p:pic>
      <p:sp>
        <p:nvSpPr>
          <p:cNvPr id="21" name="object 21"/>
          <p:cNvSpPr txBox="1"/>
          <p:nvPr/>
        </p:nvSpPr>
        <p:spPr>
          <a:xfrm>
            <a:off x="7015353" y="2779014"/>
            <a:ext cx="1454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DF5227"/>
                </a:solidFill>
                <a:latin typeface="Comic Sans MS"/>
                <a:cs typeface="Comic Sans MS"/>
              </a:rPr>
              <a:t>n</a:t>
            </a:r>
            <a:endParaRPr sz="1800">
              <a:latin typeface="Comic Sans MS"/>
              <a:cs typeface="Comic Sans MS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7223759" y="3046476"/>
            <a:ext cx="1819910" cy="1885314"/>
            <a:chOff x="7223759" y="3046476"/>
            <a:chExt cx="1819910" cy="1885314"/>
          </a:xfrm>
        </p:grpSpPr>
        <p:pic>
          <p:nvPicPr>
            <p:cNvPr id="23" name="object 2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23759" y="3046476"/>
              <a:ext cx="495300" cy="513588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411211" y="3046476"/>
              <a:ext cx="402335" cy="513588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574279" y="3046476"/>
              <a:ext cx="411479" cy="513588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568183" y="3427476"/>
              <a:ext cx="495300" cy="513588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55635" y="3427476"/>
              <a:ext cx="402335" cy="513588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918703" y="3427476"/>
              <a:ext cx="448055" cy="513588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949183" y="3808476"/>
              <a:ext cx="495300" cy="513588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136635" y="3808476"/>
              <a:ext cx="402335" cy="513588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299703" y="3808476"/>
              <a:ext cx="448055" cy="513588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595359" y="4418076"/>
              <a:ext cx="448055" cy="513588"/>
            </a:xfrm>
            <a:prstGeom prst="rect">
              <a:avLst/>
            </a:prstGeom>
          </p:spPr>
        </p:pic>
      </p:grpSp>
      <p:sp>
        <p:nvSpPr>
          <p:cNvPr id="33" name="object 33"/>
          <p:cNvSpPr txBox="1"/>
          <p:nvPr/>
        </p:nvSpPr>
        <p:spPr>
          <a:xfrm>
            <a:off x="8738107" y="4470019"/>
            <a:ext cx="1651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DF5227"/>
                </a:solidFill>
                <a:latin typeface="Comic Sans MS"/>
                <a:cs typeface="Comic Sans MS"/>
              </a:rPr>
              <a:t>2</a:t>
            </a:r>
            <a:endParaRPr sz="1800">
              <a:latin typeface="Comic Sans MS"/>
              <a:cs typeface="Comic Sans MS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6414515" y="3032760"/>
            <a:ext cx="2943225" cy="2280285"/>
            <a:chOff x="6414515" y="3032760"/>
            <a:chExt cx="2943225" cy="2280285"/>
          </a:xfrm>
        </p:grpSpPr>
        <p:pic>
          <p:nvPicPr>
            <p:cNvPr id="35" name="object 35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414515" y="3032760"/>
              <a:ext cx="411480" cy="513588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8945879" y="4799076"/>
              <a:ext cx="411479" cy="513588"/>
            </a:xfrm>
            <a:prstGeom prst="rect">
              <a:avLst/>
            </a:prstGeom>
          </p:spPr>
        </p:pic>
      </p:grpSp>
      <p:sp>
        <p:nvSpPr>
          <p:cNvPr id="37" name="object 37"/>
          <p:cNvSpPr txBox="1"/>
          <p:nvPr/>
        </p:nvSpPr>
        <p:spPr>
          <a:xfrm>
            <a:off x="6556629" y="3083814"/>
            <a:ext cx="1289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DF5227"/>
                </a:solidFill>
                <a:latin typeface="Comic Sans MS"/>
                <a:cs typeface="Comic Sans MS"/>
              </a:rPr>
              <a:t>1</a:t>
            </a:r>
            <a:endParaRPr sz="1800">
              <a:latin typeface="Comic Sans MS"/>
              <a:cs typeface="Comic Sans MS"/>
            </a:endParaRPr>
          </a:p>
        </p:txBody>
      </p:sp>
      <p:pic>
        <p:nvPicPr>
          <p:cNvPr id="38" name="object 38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6736080" y="3427476"/>
            <a:ext cx="411479" cy="513588"/>
          </a:xfrm>
          <a:prstGeom prst="rect">
            <a:avLst/>
          </a:prstGeom>
        </p:spPr>
      </p:pic>
      <p:sp>
        <p:nvSpPr>
          <p:cNvPr id="39" name="object 39"/>
          <p:cNvSpPr txBox="1"/>
          <p:nvPr/>
        </p:nvSpPr>
        <p:spPr>
          <a:xfrm>
            <a:off x="6878828" y="3479038"/>
            <a:ext cx="1289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DF5227"/>
                </a:solidFill>
                <a:latin typeface="Comic Sans MS"/>
                <a:cs typeface="Comic Sans MS"/>
              </a:rPr>
              <a:t>1</a:t>
            </a:r>
            <a:endParaRPr sz="1800">
              <a:latin typeface="Comic Sans MS"/>
              <a:cs typeface="Comic Sans MS"/>
            </a:endParaRPr>
          </a:p>
        </p:txBody>
      </p:sp>
      <p:pic>
        <p:nvPicPr>
          <p:cNvPr id="40" name="object 40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7100316" y="3808476"/>
            <a:ext cx="411479" cy="513588"/>
          </a:xfrm>
          <a:prstGeom prst="rect">
            <a:avLst/>
          </a:prstGeom>
        </p:spPr>
      </p:pic>
      <p:sp>
        <p:nvSpPr>
          <p:cNvPr id="41" name="object 41"/>
          <p:cNvSpPr txBox="1"/>
          <p:nvPr/>
        </p:nvSpPr>
        <p:spPr>
          <a:xfrm>
            <a:off x="7242429" y="3859733"/>
            <a:ext cx="12890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DF5227"/>
                </a:solidFill>
                <a:latin typeface="Comic Sans MS"/>
                <a:cs typeface="Comic Sans MS"/>
              </a:rPr>
              <a:t>1</a:t>
            </a:r>
            <a:endParaRPr sz="1800">
              <a:latin typeface="Comic Sans MS"/>
              <a:cs typeface="Comic Sans MS"/>
            </a:endParaRPr>
          </a:p>
        </p:txBody>
      </p:sp>
      <p:pic>
        <p:nvPicPr>
          <p:cNvPr id="42" name="object 42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8183880" y="4799076"/>
            <a:ext cx="411479" cy="513588"/>
          </a:xfrm>
          <a:prstGeom prst="rect">
            <a:avLst/>
          </a:prstGeom>
        </p:spPr>
      </p:pic>
      <p:sp>
        <p:nvSpPr>
          <p:cNvPr id="43" name="object 43"/>
          <p:cNvSpPr txBox="1"/>
          <p:nvPr/>
        </p:nvSpPr>
        <p:spPr>
          <a:xfrm>
            <a:off x="8326881" y="4851019"/>
            <a:ext cx="1289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DF5227"/>
                </a:solidFill>
                <a:latin typeface="Comic Sans MS"/>
                <a:cs typeface="Comic Sans MS"/>
              </a:rPr>
              <a:t>1</a:t>
            </a:r>
            <a:endParaRPr sz="1800">
              <a:latin typeface="Comic Sans MS"/>
              <a:cs typeface="Comic Sans MS"/>
            </a:endParaRPr>
          </a:p>
        </p:txBody>
      </p:sp>
      <p:grpSp>
        <p:nvGrpSpPr>
          <p:cNvPr id="44" name="object 44"/>
          <p:cNvGrpSpPr/>
          <p:nvPr/>
        </p:nvGrpSpPr>
        <p:grpSpPr>
          <a:xfrm>
            <a:off x="6777037" y="3043237"/>
            <a:ext cx="1228725" cy="1659889"/>
            <a:chOff x="6777037" y="3043237"/>
            <a:chExt cx="1228725" cy="1659889"/>
          </a:xfrm>
        </p:grpSpPr>
        <p:sp>
          <p:nvSpPr>
            <p:cNvPr id="45" name="object 45"/>
            <p:cNvSpPr/>
            <p:nvPr/>
          </p:nvSpPr>
          <p:spPr>
            <a:xfrm>
              <a:off x="6781800" y="3048000"/>
              <a:ext cx="1219200" cy="1309370"/>
            </a:xfrm>
            <a:custGeom>
              <a:avLst/>
              <a:gdLst/>
              <a:ahLst/>
              <a:cxnLst/>
              <a:rect l="l" t="t" r="r" b="b"/>
              <a:pathLst>
                <a:path w="1219200" h="1309370">
                  <a:moveTo>
                    <a:pt x="152400" y="0"/>
                  </a:moveTo>
                  <a:lnTo>
                    <a:pt x="0" y="152400"/>
                  </a:lnTo>
                </a:path>
                <a:path w="1219200" h="1309370">
                  <a:moveTo>
                    <a:pt x="457200" y="318515"/>
                  </a:moveTo>
                  <a:lnTo>
                    <a:pt x="304800" y="470915"/>
                  </a:lnTo>
                </a:path>
                <a:path w="1219200" h="1309370">
                  <a:moveTo>
                    <a:pt x="838200" y="699516"/>
                  </a:moveTo>
                  <a:lnTo>
                    <a:pt x="685800" y="851916"/>
                  </a:lnTo>
                </a:path>
                <a:path w="1219200" h="1309370">
                  <a:moveTo>
                    <a:pt x="1219200" y="1156716"/>
                  </a:moveTo>
                  <a:lnTo>
                    <a:pt x="1066800" y="1309116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6" name="object 46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498080" y="4189475"/>
              <a:ext cx="411479" cy="513588"/>
            </a:xfrm>
            <a:prstGeom prst="rect">
              <a:avLst/>
            </a:prstGeom>
          </p:spPr>
        </p:pic>
      </p:grpSp>
      <p:sp>
        <p:nvSpPr>
          <p:cNvPr id="47" name="object 47"/>
          <p:cNvSpPr txBox="1"/>
          <p:nvPr/>
        </p:nvSpPr>
        <p:spPr>
          <a:xfrm>
            <a:off x="7366254" y="2991358"/>
            <a:ext cx="1241425" cy="1550035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sz="1800" dirty="0">
                <a:solidFill>
                  <a:srgbClr val="DF5227"/>
                </a:solidFill>
                <a:latin typeface="Comic Sans MS"/>
                <a:cs typeface="Comic Sans MS"/>
              </a:rPr>
              <a:t>n</a:t>
            </a:r>
            <a:r>
              <a:rPr sz="1800" spc="-40" dirty="0">
                <a:solidFill>
                  <a:srgbClr val="DF5227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DF5227"/>
                </a:solidFill>
                <a:latin typeface="Comic Sans MS"/>
                <a:cs typeface="Comic Sans MS"/>
              </a:rPr>
              <a:t>-</a:t>
            </a:r>
            <a:r>
              <a:rPr sz="1800" spc="-35" dirty="0">
                <a:solidFill>
                  <a:srgbClr val="DF5227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DF5227"/>
                </a:solidFill>
                <a:latin typeface="Comic Sans MS"/>
                <a:cs typeface="Comic Sans MS"/>
              </a:rPr>
              <a:t>1</a:t>
            </a:r>
            <a:endParaRPr sz="1800">
              <a:latin typeface="Comic Sans MS"/>
              <a:cs typeface="Comic Sans MS"/>
            </a:endParaRPr>
          </a:p>
          <a:p>
            <a:pPr marL="356870">
              <a:lnSpc>
                <a:spcPct val="100000"/>
              </a:lnSpc>
              <a:spcBef>
                <a:spcPts val="840"/>
              </a:spcBef>
            </a:pPr>
            <a:r>
              <a:rPr sz="1800" dirty="0">
                <a:solidFill>
                  <a:srgbClr val="DF5227"/>
                </a:solidFill>
                <a:latin typeface="Comic Sans MS"/>
                <a:cs typeface="Comic Sans MS"/>
              </a:rPr>
              <a:t>n</a:t>
            </a:r>
            <a:r>
              <a:rPr sz="1800" spc="-40" dirty="0">
                <a:solidFill>
                  <a:srgbClr val="DF5227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DF5227"/>
                </a:solidFill>
                <a:latin typeface="Comic Sans MS"/>
                <a:cs typeface="Comic Sans MS"/>
              </a:rPr>
              <a:t>-</a:t>
            </a:r>
            <a:r>
              <a:rPr sz="1800" spc="-35" dirty="0">
                <a:solidFill>
                  <a:srgbClr val="DF5227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DF5227"/>
                </a:solidFill>
                <a:latin typeface="Comic Sans MS"/>
                <a:cs typeface="Comic Sans MS"/>
              </a:rPr>
              <a:t>2</a:t>
            </a:r>
            <a:endParaRPr sz="1800">
              <a:latin typeface="Comic Sans MS"/>
              <a:cs typeface="Comic Sans MS"/>
            </a:endParaRPr>
          </a:p>
          <a:p>
            <a:pPr marL="737870">
              <a:lnSpc>
                <a:spcPct val="100000"/>
              </a:lnSpc>
              <a:spcBef>
                <a:spcPts val="840"/>
              </a:spcBef>
            </a:pPr>
            <a:r>
              <a:rPr sz="1800" dirty="0">
                <a:solidFill>
                  <a:srgbClr val="DF5227"/>
                </a:solidFill>
                <a:latin typeface="Comic Sans MS"/>
                <a:cs typeface="Comic Sans MS"/>
              </a:rPr>
              <a:t>n</a:t>
            </a:r>
            <a:r>
              <a:rPr sz="1800" spc="-55" dirty="0">
                <a:solidFill>
                  <a:srgbClr val="DF5227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DF5227"/>
                </a:solidFill>
                <a:latin typeface="Comic Sans MS"/>
                <a:cs typeface="Comic Sans MS"/>
              </a:rPr>
              <a:t>-</a:t>
            </a:r>
            <a:r>
              <a:rPr sz="1800" spc="-50" dirty="0">
                <a:solidFill>
                  <a:srgbClr val="DF5227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DF5227"/>
                </a:solidFill>
                <a:latin typeface="Comic Sans MS"/>
                <a:cs typeface="Comic Sans MS"/>
              </a:rPr>
              <a:t>3</a:t>
            </a:r>
            <a:endParaRPr sz="1800">
              <a:latin typeface="Comic Sans MS"/>
              <a:cs typeface="Comic Sans MS"/>
            </a:endParaRPr>
          </a:p>
          <a:p>
            <a:pPr marL="287020">
              <a:lnSpc>
                <a:spcPct val="100000"/>
              </a:lnSpc>
              <a:spcBef>
                <a:spcPts val="840"/>
              </a:spcBef>
            </a:pPr>
            <a:r>
              <a:rPr sz="1800" dirty="0">
                <a:solidFill>
                  <a:srgbClr val="DF5227"/>
                </a:solidFill>
                <a:latin typeface="Comic Sans MS"/>
                <a:cs typeface="Comic Sans MS"/>
              </a:rPr>
              <a:t>1</a:t>
            </a:r>
            <a:endParaRPr sz="1800">
              <a:latin typeface="Comic Sans MS"/>
              <a:cs typeface="Comic Sans MS"/>
            </a:endParaRPr>
          </a:p>
        </p:txBody>
      </p:sp>
      <p:grpSp>
        <p:nvGrpSpPr>
          <p:cNvPr id="48" name="object 48"/>
          <p:cNvGrpSpPr/>
          <p:nvPr/>
        </p:nvGrpSpPr>
        <p:grpSpPr>
          <a:xfrm>
            <a:off x="6109715" y="2909316"/>
            <a:ext cx="2962910" cy="2209800"/>
            <a:chOff x="6109715" y="2909316"/>
            <a:chExt cx="2962910" cy="2209800"/>
          </a:xfrm>
        </p:grpSpPr>
        <p:sp>
          <p:nvSpPr>
            <p:cNvPr id="49" name="object 49"/>
            <p:cNvSpPr/>
            <p:nvPr/>
          </p:nvSpPr>
          <p:spPr>
            <a:xfrm>
              <a:off x="7238999" y="3048000"/>
              <a:ext cx="838200" cy="852169"/>
            </a:xfrm>
            <a:custGeom>
              <a:avLst/>
              <a:gdLst/>
              <a:ahLst/>
              <a:cxnLst/>
              <a:rect l="l" t="t" r="r" b="b"/>
              <a:pathLst>
                <a:path w="838200" h="852170">
                  <a:moveTo>
                    <a:pt x="0" y="0"/>
                  </a:moveTo>
                  <a:lnTo>
                    <a:pt x="152400" y="152400"/>
                  </a:lnTo>
                </a:path>
                <a:path w="838200" h="852170">
                  <a:moveTo>
                    <a:pt x="304800" y="318515"/>
                  </a:moveTo>
                  <a:lnTo>
                    <a:pt x="457200" y="470915"/>
                  </a:lnTo>
                </a:path>
                <a:path w="838200" h="852170">
                  <a:moveTo>
                    <a:pt x="685800" y="699516"/>
                  </a:moveTo>
                  <a:lnTo>
                    <a:pt x="838200" y="851916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8305799" y="4204716"/>
              <a:ext cx="274320" cy="276225"/>
            </a:xfrm>
            <a:custGeom>
              <a:avLst/>
              <a:gdLst/>
              <a:ahLst/>
              <a:cxnLst/>
              <a:rect l="l" t="t" r="r" b="b"/>
              <a:pathLst>
                <a:path w="274320" h="276225">
                  <a:moveTo>
                    <a:pt x="0" y="0"/>
                  </a:moveTo>
                  <a:lnTo>
                    <a:pt x="274320" y="275843"/>
                  </a:lnTo>
                </a:path>
              </a:pathLst>
            </a:custGeom>
            <a:ln w="9144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8534399" y="4738116"/>
              <a:ext cx="533400" cy="152400"/>
            </a:xfrm>
            <a:custGeom>
              <a:avLst/>
              <a:gdLst/>
              <a:ahLst/>
              <a:cxnLst/>
              <a:rect l="l" t="t" r="r" b="b"/>
              <a:pathLst>
                <a:path w="533400" h="152400">
                  <a:moveTo>
                    <a:pt x="381000" y="0"/>
                  </a:moveTo>
                  <a:lnTo>
                    <a:pt x="533400" y="152399"/>
                  </a:lnTo>
                </a:path>
                <a:path w="533400" h="152400">
                  <a:moveTo>
                    <a:pt x="152400" y="0"/>
                  </a:moveTo>
                  <a:lnTo>
                    <a:pt x="0" y="152399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286499" y="2909316"/>
              <a:ext cx="76200" cy="2209800"/>
            </a:xfrm>
            <a:custGeom>
              <a:avLst/>
              <a:gdLst/>
              <a:ahLst/>
              <a:cxnLst/>
              <a:rect l="l" t="t" r="r" b="b"/>
              <a:pathLst>
                <a:path w="76200" h="2209800">
                  <a:moveTo>
                    <a:pt x="31750" y="2133600"/>
                  </a:moveTo>
                  <a:lnTo>
                    <a:pt x="0" y="2133600"/>
                  </a:lnTo>
                  <a:lnTo>
                    <a:pt x="38100" y="2209800"/>
                  </a:lnTo>
                  <a:lnTo>
                    <a:pt x="69850" y="2146300"/>
                  </a:lnTo>
                  <a:lnTo>
                    <a:pt x="31750" y="2146300"/>
                  </a:lnTo>
                  <a:lnTo>
                    <a:pt x="31750" y="2133600"/>
                  </a:lnTo>
                  <a:close/>
                </a:path>
                <a:path w="76200" h="2209800">
                  <a:moveTo>
                    <a:pt x="44450" y="63500"/>
                  </a:moveTo>
                  <a:lnTo>
                    <a:pt x="31750" y="63500"/>
                  </a:lnTo>
                  <a:lnTo>
                    <a:pt x="31750" y="2146300"/>
                  </a:lnTo>
                  <a:lnTo>
                    <a:pt x="44450" y="2146300"/>
                  </a:lnTo>
                  <a:lnTo>
                    <a:pt x="44450" y="63500"/>
                  </a:lnTo>
                  <a:close/>
                </a:path>
                <a:path w="76200" h="2209800">
                  <a:moveTo>
                    <a:pt x="76200" y="2133600"/>
                  </a:moveTo>
                  <a:lnTo>
                    <a:pt x="44450" y="2133600"/>
                  </a:lnTo>
                  <a:lnTo>
                    <a:pt x="44450" y="2146300"/>
                  </a:lnTo>
                  <a:lnTo>
                    <a:pt x="69850" y="2146300"/>
                  </a:lnTo>
                  <a:lnTo>
                    <a:pt x="76200" y="2133600"/>
                  </a:lnTo>
                  <a:close/>
                </a:path>
                <a:path w="76200" h="2209800">
                  <a:moveTo>
                    <a:pt x="38100" y="0"/>
                  </a:moveTo>
                  <a:lnTo>
                    <a:pt x="0" y="76200"/>
                  </a:lnTo>
                  <a:lnTo>
                    <a:pt x="31750" y="76200"/>
                  </a:lnTo>
                  <a:lnTo>
                    <a:pt x="31750" y="63500"/>
                  </a:lnTo>
                  <a:lnTo>
                    <a:pt x="69850" y="63500"/>
                  </a:lnTo>
                  <a:lnTo>
                    <a:pt x="38100" y="0"/>
                  </a:lnTo>
                  <a:close/>
                </a:path>
                <a:path w="76200" h="2209800">
                  <a:moveTo>
                    <a:pt x="69850" y="63500"/>
                  </a:moveTo>
                  <a:lnTo>
                    <a:pt x="44450" y="63500"/>
                  </a:lnTo>
                  <a:lnTo>
                    <a:pt x="44450" y="76200"/>
                  </a:lnTo>
                  <a:lnTo>
                    <a:pt x="76200" y="76200"/>
                  </a:lnTo>
                  <a:lnTo>
                    <a:pt x="69850" y="635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172199" y="3823716"/>
              <a:ext cx="303530" cy="367665"/>
            </a:xfrm>
            <a:custGeom>
              <a:avLst/>
              <a:gdLst/>
              <a:ahLst/>
              <a:cxnLst/>
              <a:rect l="l" t="t" r="r" b="b"/>
              <a:pathLst>
                <a:path w="303529" h="367664">
                  <a:moveTo>
                    <a:pt x="303275" y="0"/>
                  </a:moveTo>
                  <a:lnTo>
                    <a:pt x="0" y="0"/>
                  </a:lnTo>
                  <a:lnTo>
                    <a:pt x="0" y="367284"/>
                  </a:lnTo>
                  <a:lnTo>
                    <a:pt x="303275" y="367284"/>
                  </a:lnTo>
                  <a:lnTo>
                    <a:pt x="3032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4" name="object 54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109715" y="3794760"/>
              <a:ext cx="428243" cy="513588"/>
            </a:xfrm>
            <a:prstGeom prst="rect">
              <a:avLst/>
            </a:prstGeom>
          </p:spPr>
        </p:pic>
      </p:grpSp>
      <p:sp>
        <p:nvSpPr>
          <p:cNvPr id="55" name="object 55"/>
          <p:cNvSpPr txBox="1"/>
          <p:nvPr/>
        </p:nvSpPr>
        <p:spPr>
          <a:xfrm>
            <a:off x="6251828" y="3846067"/>
            <a:ext cx="1454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DF5227"/>
                </a:solidFill>
                <a:latin typeface="Comic Sans MS"/>
                <a:cs typeface="Comic Sans MS"/>
              </a:rPr>
              <a:t>n</a:t>
            </a:r>
            <a:endParaRPr sz="1800">
              <a:latin typeface="Comic Sans MS"/>
              <a:cs typeface="Comic Sans MS"/>
            </a:endParaRPr>
          </a:p>
        </p:txBody>
      </p:sp>
      <p:grpSp>
        <p:nvGrpSpPr>
          <p:cNvPr id="56" name="object 56"/>
          <p:cNvGrpSpPr/>
          <p:nvPr/>
        </p:nvGrpSpPr>
        <p:grpSpPr>
          <a:xfrm>
            <a:off x="9310116" y="2727960"/>
            <a:ext cx="798830" cy="1518285"/>
            <a:chOff x="9310116" y="2727960"/>
            <a:chExt cx="798830" cy="1518285"/>
          </a:xfrm>
        </p:grpSpPr>
        <p:pic>
          <p:nvPicPr>
            <p:cNvPr id="57" name="object 57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9310116" y="2727960"/>
              <a:ext cx="428244" cy="513588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9310116" y="3046476"/>
              <a:ext cx="428244" cy="513588"/>
            </a:xfrm>
            <a:prstGeom prst="rect">
              <a:avLst/>
            </a:prstGeom>
          </p:spPr>
        </p:pic>
        <p:pic>
          <p:nvPicPr>
            <p:cNvPr id="59" name="object 59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9310116" y="3351276"/>
              <a:ext cx="495300" cy="513588"/>
            </a:xfrm>
            <a:prstGeom prst="rect">
              <a:avLst/>
            </a:prstGeom>
          </p:spPr>
        </p:pic>
        <p:pic>
          <p:nvPicPr>
            <p:cNvPr id="60" name="object 60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9497568" y="3351276"/>
              <a:ext cx="402335" cy="513588"/>
            </a:xfrm>
            <a:prstGeom prst="rect">
              <a:avLst/>
            </a:prstGeom>
          </p:spPr>
        </p:pic>
        <p:pic>
          <p:nvPicPr>
            <p:cNvPr id="61" name="object 61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9660636" y="3351276"/>
              <a:ext cx="411479" cy="513588"/>
            </a:xfrm>
            <a:prstGeom prst="rect">
              <a:avLst/>
            </a:prstGeom>
          </p:spPr>
        </p:pic>
        <p:pic>
          <p:nvPicPr>
            <p:cNvPr id="62" name="object 62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9310116" y="3732276"/>
              <a:ext cx="495300" cy="513588"/>
            </a:xfrm>
            <a:prstGeom prst="rect">
              <a:avLst/>
            </a:prstGeom>
          </p:spPr>
        </p:pic>
        <p:pic>
          <p:nvPicPr>
            <p:cNvPr id="63" name="object 63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9497568" y="3732276"/>
              <a:ext cx="402335" cy="513588"/>
            </a:xfrm>
            <a:prstGeom prst="rect">
              <a:avLst/>
            </a:prstGeom>
          </p:spPr>
        </p:pic>
        <p:pic>
          <p:nvPicPr>
            <p:cNvPr id="64" name="object 64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9660636" y="3732276"/>
              <a:ext cx="448055" cy="513588"/>
            </a:xfrm>
            <a:prstGeom prst="rect">
              <a:avLst/>
            </a:prstGeom>
          </p:spPr>
        </p:pic>
      </p:grpSp>
      <p:sp>
        <p:nvSpPr>
          <p:cNvPr id="65" name="object 65"/>
          <p:cNvSpPr txBox="1"/>
          <p:nvPr/>
        </p:nvSpPr>
        <p:spPr>
          <a:xfrm>
            <a:off x="9452609" y="2734310"/>
            <a:ext cx="515620" cy="13493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75285">
              <a:lnSpc>
                <a:spcPct val="116300"/>
              </a:lnSpc>
              <a:spcBef>
                <a:spcPts val="100"/>
              </a:spcBef>
            </a:pPr>
            <a:r>
              <a:rPr sz="1800" dirty="0">
                <a:solidFill>
                  <a:srgbClr val="DF5227"/>
                </a:solidFill>
                <a:latin typeface="Comic Sans MS"/>
                <a:cs typeface="Comic Sans MS"/>
              </a:rPr>
              <a:t>n  n</a:t>
            </a:r>
            <a:endParaRPr sz="18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1800" dirty="0">
                <a:solidFill>
                  <a:srgbClr val="DF5227"/>
                </a:solidFill>
                <a:latin typeface="Comic Sans MS"/>
                <a:cs typeface="Comic Sans MS"/>
              </a:rPr>
              <a:t>n</a:t>
            </a:r>
            <a:r>
              <a:rPr sz="1800" spc="-45" dirty="0">
                <a:solidFill>
                  <a:srgbClr val="DF5227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DF5227"/>
                </a:solidFill>
                <a:latin typeface="Comic Sans MS"/>
                <a:cs typeface="Comic Sans MS"/>
              </a:rPr>
              <a:t>-</a:t>
            </a:r>
            <a:r>
              <a:rPr sz="1800" spc="-40" dirty="0">
                <a:solidFill>
                  <a:srgbClr val="DF5227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DF5227"/>
                </a:solidFill>
                <a:latin typeface="Comic Sans MS"/>
                <a:cs typeface="Comic Sans MS"/>
              </a:rPr>
              <a:t>1</a:t>
            </a:r>
            <a:endParaRPr sz="18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1800" dirty="0">
                <a:solidFill>
                  <a:srgbClr val="DF5227"/>
                </a:solidFill>
                <a:latin typeface="Comic Sans MS"/>
                <a:cs typeface="Comic Sans MS"/>
              </a:rPr>
              <a:t>n</a:t>
            </a:r>
            <a:r>
              <a:rPr sz="1800" spc="-55" dirty="0">
                <a:solidFill>
                  <a:srgbClr val="DF5227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DF5227"/>
                </a:solidFill>
                <a:latin typeface="Comic Sans MS"/>
                <a:cs typeface="Comic Sans MS"/>
              </a:rPr>
              <a:t>-</a:t>
            </a:r>
            <a:r>
              <a:rPr sz="1800" spc="-50" dirty="0">
                <a:solidFill>
                  <a:srgbClr val="DF5227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DF5227"/>
                </a:solidFill>
                <a:latin typeface="Comic Sans MS"/>
                <a:cs typeface="Comic Sans MS"/>
              </a:rPr>
              <a:t>2</a:t>
            </a:r>
            <a:endParaRPr sz="1800">
              <a:latin typeface="Comic Sans MS"/>
              <a:cs typeface="Comic Sans MS"/>
            </a:endParaRPr>
          </a:p>
        </p:txBody>
      </p:sp>
      <p:grpSp>
        <p:nvGrpSpPr>
          <p:cNvPr id="66" name="object 66"/>
          <p:cNvGrpSpPr/>
          <p:nvPr/>
        </p:nvGrpSpPr>
        <p:grpSpPr>
          <a:xfrm>
            <a:off x="9386316" y="4123753"/>
            <a:ext cx="448309" cy="1189355"/>
            <a:chOff x="9386316" y="4123753"/>
            <a:chExt cx="448309" cy="1189355"/>
          </a:xfrm>
        </p:grpSpPr>
        <p:sp>
          <p:nvSpPr>
            <p:cNvPr id="67" name="object 67"/>
            <p:cNvSpPr/>
            <p:nvPr/>
          </p:nvSpPr>
          <p:spPr>
            <a:xfrm>
              <a:off x="9677400" y="4128515"/>
              <a:ext cx="0" cy="228600"/>
            </a:xfrm>
            <a:custGeom>
              <a:avLst/>
              <a:gdLst/>
              <a:ahLst/>
              <a:cxnLst/>
              <a:rect l="l" t="t" r="r" b="b"/>
              <a:pathLst>
                <a:path h="228600">
                  <a:moveTo>
                    <a:pt x="0" y="0"/>
                  </a:moveTo>
                  <a:lnTo>
                    <a:pt x="0" y="228599"/>
                  </a:lnTo>
                </a:path>
              </a:pathLst>
            </a:custGeom>
            <a:ln w="9144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8" name="object 68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9386316" y="4404359"/>
              <a:ext cx="448055" cy="513588"/>
            </a:xfrm>
            <a:prstGeom prst="rect">
              <a:avLst/>
            </a:prstGeom>
          </p:spPr>
        </p:pic>
        <p:pic>
          <p:nvPicPr>
            <p:cNvPr id="69" name="object 69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9386316" y="4799075"/>
              <a:ext cx="448055" cy="513588"/>
            </a:xfrm>
            <a:prstGeom prst="rect">
              <a:avLst/>
            </a:prstGeom>
          </p:spPr>
        </p:pic>
      </p:grpSp>
      <p:sp>
        <p:nvSpPr>
          <p:cNvPr id="70" name="object 70"/>
          <p:cNvSpPr txBox="1"/>
          <p:nvPr/>
        </p:nvSpPr>
        <p:spPr>
          <a:xfrm>
            <a:off x="9088881" y="4334636"/>
            <a:ext cx="605155" cy="816610"/>
          </a:xfrm>
          <a:prstGeom prst="rect">
            <a:avLst/>
          </a:prstGeom>
        </p:spPr>
        <p:txBody>
          <a:bodyPr vert="horz" wrap="square" lIns="0" tIns="13335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50"/>
              </a:spcBef>
            </a:pPr>
            <a:r>
              <a:rPr sz="1800" dirty="0">
                <a:solidFill>
                  <a:srgbClr val="DF5227"/>
                </a:solidFill>
                <a:latin typeface="Comic Sans MS"/>
                <a:cs typeface="Comic Sans MS"/>
              </a:rPr>
              <a:t>3</a:t>
            </a:r>
            <a:endParaRPr sz="1800">
              <a:latin typeface="Comic Sans MS"/>
              <a:cs typeface="Comic Sans MS"/>
            </a:endParaRPr>
          </a:p>
          <a:p>
            <a:pPr marR="5080" algn="r">
              <a:lnSpc>
                <a:spcPct val="100000"/>
              </a:lnSpc>
              <a:spcBef>
                <a:spcPts val="955"/>
              </a:spcBef>
              <a:tabLst>
                <a:tab pos="439420" algn="l"/>
              </a:tabLst>
            </a:pPr>
            <a:r>
              <a:rPr sz="1800" dirty="0">
                <a:solidFill>
                  <a:srgbClr val="DF5227"/>
                </a:solidFill>
                <a:latin typeface="Comic Sans MS"/>
                <a:cs typeface="Comic Sans MS"/>
              </a:rPr>
              <a:t>1	2</a:t>
            </a:r>
            <a:endParaRPr sz="1800">
              <a:latin typeface="Comic Sans MS"/>
              <a:cs typeface="Comic Sans MS"/>
            </a:endParaRPr>
          </a:p>
        </p:txBody>
      </p:sp>
      <p:grpSp>
        <p:nvGrpSpPr>
          <p:cNvPr id="71" name="object 71"/>
          <p:cNvGrpSpPr/>
          <p:nvPr/>
        </p:nvGrpSpPr>
        <p:grpSpPr>
          <a:xfrm>
            <a:off x="9386316" y="5190744"/>
            <a:ext cx="858519" cy="643255"/>
            <a:chOff x="9386316" y="5190744"/>
            <a:chExt cx="858519" cy="643255"/>
          </a:xfrm>
        </p:grpSpPr>
        <p:sp>
          <p:nvSpPr>
            <p:cNvPr id="72" name="object 72"/>
            <p:cNvSpPr/>
            <p:nvPr/>
          </p:nvSpPr>
          <p:spPr>
            <a:xfrm>
              <a:off x="9448800" y="5195316"/>
              <a:ext cx="685800" cy="0"/>
            </a:xfrm>
            <a:custGeom>
              <a:avLst/>
              <a:gdLst/>
              <a:ahLst/>
              <a:cxnLst/>
              <a:rect l="l" t="t" r="r" b="b"/>
              <a:pathLst>
                <a:path w="685800">
                  <a:moveTo>
                    <a:pt x="0" y="0"/>
                  </a:moveTo>
                  <a:lnTo>
                    <a:pt x="685800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3" name="object 73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9386316" y="5311140"/>
              <a:ext cx="477012" cy="513588"/>
            </a:xfrm>
            <a:prstGeom prst="rect">
              <a:avLst/>
            </a:prstGeom>
          </p:spPr>
        </p:pic>
        <p:pic>
          <p:nvPicPr>
            <p:cNvPr id="74" name="object 74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9555480" y="5320284"/>
              <a:ext cx="512064" cy="513588"/>
            </a:xfrm>
            <a:prstGeom prst="rect">
              <a:avLst/>
            </a:prstGeom>
          </p:spPr>
        </p:pic>
        <p:pic>
          <p:nvPicPr>
            <p:cNvPr id="75" name="object 75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9805416" y="5346192"/>
              <a:ext cx="309372" cy="353568"/>
            </a:xfrm>
            <a:prstGeom prst="rect">
              <a:avLst/>
            </a:prstGeom>
          </p:spPr>
        </p:pic>
        <p:pic>
          <p:nvPicPr>
            <p:cNvPr id="76" name="object 76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9852660" y="5320284"/>
              <a:ext cx="391668" cy="513588"/>
            </a:xfrm>
            <a:prstGeom prst="rect">
              <a:avLst/>
            </a:prstGeom>
          </p:spPr>
        </p:pic>
      </p:grpSp>
      <p:sp>
        <p:nvSpPr>
          <p:cNvPr id="77" name="object 77"/>
          <p:cNvSpPr txBox="1"/>
          <p:nvPr/>
        </p:nvSpPr>
        <p:spPr>
          <a:xfrm>
            <a:off x="9503409" y="5371896"/>
            <a:ext cx="6267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DF5227"/>
                </a:solidFill>
                <a:latin typeface="Symbol"/>
                <a:cs typeface="Symbol"/>
              </a:rPr>
              <a:t></a:t>
            </a:r>
            <a:r>
              <a:rPr sz="1800" spc="-5" dirty="0">
                <a:solidFill>
                  <a:srgbClr val="DF5227"/>
                </a:solidFill>
                <a:latin typeface="Comic Sans MS"/>
                <a:cs typeface="Comic Sans MS"/>
              </a:rPr>
              <a:t>(n</a:t>
            </a:r>
            <a:r>
              <a:rPr sz="1800" spc="-7" baseline="25462" dirty="0">
                <a:solidFill>
                  <a:srgbClr val="DF5227"/>
                </a:solidFill>
                <a:latin typeface="Comic Sans MS"/>
                <a:cs typeface="Comic Sans MS"/>
              </a:rPr>
              <a:t>2</a:t>
            </a:r>
            <a:r>
              <a:rPr sz="1800" spc="-5" dirty="0">
                <a:solidFill>
                  <a:srgbClr val="DF5227"/>
                </a:solidFill>
                <a:latin typeface="Comic Sans MS"/>
                <a:cs typeface="Comic Sans MS"/>
              </a:rPr>
              <a:t>)</a:t>
            </a:r>
            <a:endParaRPr sz="18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58814" y="6294526"/>
            <a:ext cx="990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DF5227"/>
                </a:solidFill>
                <a:latin typeface="Corbel"/>
                <a:cs typeface="Corbel"/>
              </a:rPr>
              <a:t>5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22044" y="944626"/>
            <a:ext cx="75374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How</a:t>
            </a:r>
            <a:r>
              <a:rPr sz="3600" spc="-15" dirty="0"/>
              <a:t> </a:t>
            </a:r>
            <a:r>
              <a:rPr sz="3600" dirty="0"/>
              <a:t>does</a:t>
            </a:r>
            <a:r>
              <a:rPr sz="3600" spc="-10" dirty="0"/>
              <a:t> </a:t>
            </a:r>
            <a:r>
              <a:rPr sz="3600" dirty="0"/>
              <a:t>partition</a:t>
            </a:r>
            <a:r>
              <a:rPr sz="3600" spc="5" dirty="0"/>
              <a:t> </a:t>
            </a:r>
            <a:r>
              <a:rPr sz="3600" spc="-5" dirty="0"/>
              <a:t>affect</a:t>
            </a:r>
            <a:r>
              <a:rPr sz="3600" dirty="0"/>
              <a:t> </a:t>
            </a:r>
            <a:r>
              <a:rPr sz="3600" spc="-5" dirty="0"/>
              <a:t>performance?</a:t>
            </a:r>
            <a:endParaRPr sz="360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71600" y="1722120"/>
            <a:ext cx="7097268" cy="421995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34963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Choice</a:t>
            </a:r>
            <a:r>
              <a:rPr spc="-65" dirty="0"/>
              <a:t> </a:t>
            </a:r>
            <a:r>
              <a:rPr spc="-5" dirty="0"/>
              <a:t>of</a:t>
            </a:r>
            <a:r>
              <a:rPr spc="-35" dirty="0"/>
              <a:t> </a:t>
            </a:r>
            <a:r>
              <a:rPr spc="-5" dirty="0"/>
              <a:t>Pivot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67713" y="1948637"/>
            <a:ext cx="9598025" cy="14433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510"/>
              </a:lnSpc>
              <a:spcBef>
                <a:spcPts val="95"/>
              </a:spcBef>
            </a:pP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Choosing</a:t>
            </a:r>
            <a:r>
              <a:rPr sz="22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the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first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element</a:t>
            </a:r>
            <a:r>
              <a:rPr sz="2200" spc="3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as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pivot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can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cause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worst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case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behavior</a:t>
            </a:r>
            <a:r>
              <a:rPr sz="22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on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already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sorted</a:t>
            </a:r>
            <a:endParaRPr sz="2200">
              <a:latin typeface="Corbel"/>
              <a:cs typeface="Corbel"/>
            </a:endParaRPr>
          </a:p>
          <a:p>
            <a:pPr marL="12700">
              <a:lnSpc>
                <a:spcPts val="2510"/>
              </a:lnSpc>
            </a:pP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arrays.</a:t>
            </a:r>
            <a:endParaRPr sz="2200">
              <a:latin typeface="Corbel"/>
              <a:cs typeface="Corbel"/>
            </a:endParaRPr>
          </a:p>
          <a:p>
            <a:pPr marL="12700" marR="162560">
              <a:lnSpc>
                <a:spcPts val="2380"/>
              </a:lnSpc>
              <a:spcBef>
                <a:spcPts val="1425"/>
              </a:spcBef>
            </a:pP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For</a:t>
            </a:r>
            <a:r>
              <a:rPr sz="22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improvement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in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selecting</a:t>
            </a:r>
            <a:r>
              <a:rPr sz="2200" spc="3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pivot,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pick</a:t>
            </a:r>
            <a:r>
              <a:rPr sz="22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the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median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value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of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three</a:t>
            </a:r>
            <a:r>
              <a:rPr sz="2200" spc="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elements</a:t>
            </a:r>
            <a:r>
              <a:rPr sz="2200" spc="3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(first, </a:t>
            </a:r>
            <a:r>
              <a:rPr sz="2200" spc="-4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mid 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and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last)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from</a:t>
            </a:r>
            <a:r>
              <a:rPr sz="2200" spc="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data</a:t>
            </a:r>
            <a:r>
              <a:rPr sz="2200" spc="-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array as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 pivot.</a:t>
            </a:r>
            <a:endParaRPr sz="2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18973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Practice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67713" y="2040762"/>
            <a:ext cx="9404350" cy="288163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0" marR="5080">
              <a:lnSpc>
                <a:spcPts val="2380"/>
              </a:lnSpc>
              <a:spcBef>
                <a:spcPts val="390"/>
              </a:spcBef>
            </a:pP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Given</a:t>
            </a:r>
            <a:r>
              <a:rPr sz="22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the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following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list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of numbers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[14,</a:t>
            </a:r>
            <a:r>
              <a:rPr sz="2200" spc="-20" dirty="0">
                <a:solidFill>
                  <a:srgbClr val="DF5227"/>
                </a:solidFill>
                <a:latin typeface="Corbel"/>
                <a:cs typeface="Corbel"/>
              </a:rPr>
              <a:t> 17,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20" dirty="0">
                <a:solidFill>
                  <a:srgbClr val="DF5227"/>
                </a:solidFill>
                <a:latin typeface="Corbel"/>
                <a:cs typeface="Corbel"/>
              </a:rPr>
              <a:t>13,</a:t>
            </a:r>
            <a:r>
              <a:rPr sz="22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15,</a:t>
            </a:r>
            <a:r>
              <a:rPr sz="22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19,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10,</a:t>
            </a:r>
            <a:r>
              <a:rPr sz="22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3, 16,</a:t>
            </a:r>
            <a:r>
              <a:rPr sz="22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9, 12] which</a:t>
            </a:r>
            <a:r>
              <a:rPr sz="2200" spc="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answer </a:t>
            </a:r>
            <a:r>
              <a:rPr sz="2200" spc="-4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shows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 the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contents of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the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 list</a:t>
            </a:r>
            <a:r>
              <a:rPr sz="22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after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the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second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partitioning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according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to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the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quicksort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algorithm?</a:t>
            </a:r>
            <a:endParaRPr sz="22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085"/>
              </a:spcBef>
              <a:tabLst>
                <a:tab pos="469265" algn="l"/>
              </a:tabLst>
            </a:pPr>
            <a:r>
              <a:rPr sz="1750" spc="5" dirty="0">
                <a:solidFill>
                  <a:srgbClr val="DF5227"/>
                </a:solidFill>
                <a:latin typeface="Corbel"/>
                <a:cs typeface="Corbel"/>
              </a:rPr>
              <a:t>a)	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[9,</a:t>
            </a:r>
            <a:r>
              <a:rPr sz="2200" spc="-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3,</a:t>
            </a:r>
            <a:r>
              <a:rPr sz="2200" spc="-3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10,</a:t>
            </a:r>
            <a:r>
              <a:rPr sz="2200" spc="-20" dirty="0">
                <a:solidFill>
                  <a:srgbClr val="DF5227"/>
                </a:solidFill>
                <a:latin typeface="Corbel"/>
                <a:cs typeface="Corbel"/>
              </a:rPr>
              <a:t> 13,</a:t>
            </a:r>
            <a:r>
              <a:rPr sz="2200" spc="-3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12]</a:t>
            </a:r>
            <a:endParaRPr sz="22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140"/>
              </a:spcBef>
              <a:tabLst>
                <a:tab pos="469265" algn="l"/>
              </a:tabLst>
            </a:pPr>
            <a:r>
              <a:rPr sz="1750" spc="5" dirty="0">
                <a:solidFill>
                  <a:srgbClr val="DF5227"/>
                </a:solidFill>
                <a:latin typeface="Corbel"/>
                <a:cs typeface="Corbel"/>
              </a:rPr>
              <a:t>b)	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[9,</a:t>
            </a:r>
            <a:r>
              <a:rPr sz="22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3,</a:t>
            </a:r>
            <a:r>
              <a:rPr sz="2200" spc="-3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10,</a:t>
            </a:r>
            <a:r>
              <a:rPr sz="2200" spc="-20" dirty="0">
                <a:solidFill>
                  <a:srgbClr val="DF5227"/>
                </a:solidFill>
                <a:latin typeface="Corbel"/>
                <a:cs typeface="Corbel"/>
              </a:rPr>
              <a:t> 13,</a:t>
            </a:r>
            <a:r>
              <a:rPr sz="2200" spc="-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12,</a:t>
            </a:r>
            <a:r>
              <a:rPr sz="22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14]</a:t>
            </a:r>
            <a:endParaRPr sz="22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140"/>
              </a:spcBef>
              <a:tabLst>
                <a:tab pos="469265" algn="l"/>
              </a:tabLst>
            </a:pPr>
            <a:r>
              <a:rPr sz="1750" dirty="0">
                <a:solidFill>
                  <a:srgbClr val="DF5227"/>
                </a:solidFill>
                <a:latin typeface="Corbel"/>
                <a:cs typeface="Corbel"/>
              </a:rPr>
              <a:t>c)	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[9,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3,</a:t>
            </a:r>
            <a:r>
              <a:rPr sz="2200" spc="-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10,</a:t>
            </a:r>
            <a:r>
              <a:rPr sz="22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20" dirty="0">
                <a:solidFill>
                  <a:srgbClr val="DF5227"/>
                </a:solidFill>
                <a:latin typeface="Corbel"/>
                <a:cs typeface="Corbel"/>
              </a:rPr>
              <a:t>13,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12,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14,</a:t>
            </a:r>
            <a:r>
              <a:rPr sz="22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25" dirty="0">
                <a:solidFill>
                  <a:srgbClr val="DF5227"/>
                </a:solidFill>
                <a:latin typeface="Corbel"/>
                <a:cs typeface="Corbel"/>
              </a:rPr>
              <a:t>17,</a:t>
            </a:r>
            <a:r>
              <a:rPr sz="22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16,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15,</a:t>
            </a:r>
            <a:r>
              <a:rPr sz="2200" spc="-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19]</a:t>
            </a:r>
            <a:endParaRPr sz="22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130"/>
              </a:spcBef>
              <a:tabLst>
                <a:tab pos="469265" algn="l"/>
              </a:tabLst>
            </a:pPr>
            <a:r>
              <a:rPr sz="1750" spc="5" dirty="0">
                <a:solidFill>
                  <a:srgbClr val="DF5227"/>
                </a:solidFill>
                <a:latin typeface="Corbel"/>
                <a:cs typeface="Corbel"/>
              </a:rPr>
              <a:t>d)	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[9,</a:t>
            </a:r>
            <a:r>
              <a:rPr sz="22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3,</a:t>
            </a:r>
            <a:r>
              <a:rPr sz="2200" spc="-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10,</a:t>
            </a:r>
            <a:r>
              <a:rPr sz="22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20" dirty="0">
                <a:solidFill>
                  <a:srgbClr val="DF5227"/>
                </a:solidFill>
                <a:latin typeface="Corbel"/>
                <a:cs typeface="Corbel"/>
              </a:rPr>
              <a:t>13,</a:t>
            </a:r>
            <a:r>
              <a:rPr sz="2200" spc="-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12,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14,</a:t>
            </a:r>
            <a:r>
              <a:rPr sz="22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19,</a:t>
            </a:r>
            <a:r>
              <a:rPr sz="2200" spc="-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16,</a:t>
            </a:r>
            <a:r>
              <a:rPr sz="22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15,</a:t>
            </a:r>
            <a:r>
              <a:rPr sz="2200" spc="-3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20" dirty="0">
                <a:solidFill>
                  <a:srgbClr val="DF5227"/>
                </a:solidFill>
                <a:latin typeface="Corbel"/>
                <a:cs typeface="Corbel"/>
              </a:rPr>
              <a:t>17]</a:t>
            </a:r>
            <a:endParaRPr sz="2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18973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Practice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67713" y="2040762"/>
            <a:ext cx="9587230" cy="20459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Which</a:t>
            </a:r>
            <a:r>
              <a:rPr sz="2200" spc="3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of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the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following</a:t>
            </a:r>
            <a:r>
              <a:rPr sz="2200" spc="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methods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is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the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most effective</a:t>
            </a:r>
            <a:r>
              <a:rPr sz="2200" spc="3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for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picking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the</a:t>
            </a:r>
            <a:r>
              <a:rPr sz="22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pivot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element?</a:t>
            </a:r>
            <a:endParaRPr sz="22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850">
              <a:latin typeface="Corbel"/>
              <a:cs typeface="Corbel"/>
            </a:endParaRPr>
          </a:p>
          <a:p>
            <a:pPr marL="288925" indent="-276860">
              <a:lnSpc>
                <a:spcPts val="2510"/>
              </a:lnSpc>
              <a:buAutoNum type="alphaLcParenR"/>
              <a:tabLst>
                <a:tab pos="289560" algn="l"/>
              </a:tabLst>
            </a:pP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first</a:t>
            </a:r>
            <a:r>
              <a:rPr sz="22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element</a:t>
            </a:r>
            <a:endParaRPr sz="2200">
              <a:latin typeface="Corbel"/>
              <a:cs typeface="Corbel"/>
            </a:endParaRPr>
          </a:p>
          <a:p>
            <a:pPr marL="295275" indent="-283210">
              <a:lnSpc>
                <a:spcPts val="2375"/>
              </a:lnSpc>
              <a:buAutoNum type="alphaLcParenR"/>
              <a:tabLst>
                <a:tab pos="295910" algn="l"/>
              </a:tabLst>
            </a:pP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last</a:t>
            </a:r>
            <a:r>
              <a:rPr sz="2200" spc="-3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element</a:t>
            </a:r>
            <a:endParaRPr sz="2200">
              <a:latin typeface="Corbel"/>
              <a:cs typeface="Corbel"/>
            </a:endParaRPr>
          </a:p>
          <a:p>
            <a:pPr marL="273685" indent="-261620">
              <a:lnSpc>
                <a:spcPts val="2375"/>
              </a:lnSpc>
              <a:buAutoNum type="alphaLcParenR"/>
              <a:tabLst>
                <a:tab pos="274320" algn="l"/>
              </a:tabLst>
            </a:pP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median-of-three</a:t>
            </a:r>
            <a:r>
              <a:rPr sz="2200" spc="3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partitioning</a:t>
            </a:r>
            <a:endParaRPr sz="2200">
              <a:latin typeface="Corbel"/>
              <a:cs typeface="Corbel"/>
            </a:endParaRPr>
          </a:p>
          <a:p>
            <a:pPr marL="301625" indent="-289560">
              <a:lnSpc>
                <a:spcPts val="2510"/>
              </a:lnSpc>
              <a:buAutoNum type="alphaLcParenR"/>
              <a:tabLst>
                <a:tab pos="302260" algn="l"/>
              </a:tabLst>
            </a:pP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random</a:t>
            </a:r>
            <a:r>
              <a:rPr sz="2200" spc="-3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element</a:t>
            </a:r>
            <a:endParaRPr sz="2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18973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Practice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67713" y="2040762"/>
            <a:ext cx="9088120" cy="264985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0" marR="5080">
              <a:lnSpc>
                <a:spcPts val="2380"/>
              </a:lnSpc>
              <a:spcBef>
                <a:spcPts val="390"/>
              </a:spcBef>
            </a:pP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Find</a:t>
            </a:r>
            <a:r>
              <a:rPr sz="2200" spc="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the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pivot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element</a:t>
            </a:r>
            <a:r>
              <a:rPr sz="2200" spc="4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from</a:t>
            </a:r>
            <a:r>
              <a:rPr sz="22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the</a:t>
            </a:r>
            <a:r>
              <a:rPr sz="2200" spc="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given</a:t>
            </a:r>
            <a:r>
              <a:rPr sz="22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input</a:t>
            </a:r>
            <a:r>
              <a:rPr sz="22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using</a:t>
            </a:r>
            <a:r>
              <a:rPr sz="22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median-of-three</a:t>
            </a:r>
            <a:r>
              <a:rPr sz="2200" spc="4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partitioning </a:t>
            </a:r>
            <a:r>
              <a:rPr sz="2200" spc="-4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method.</a:t>
            </a:r>
            <a:endParaRPr sz="2200">
              <a:latin typeface="Corbel"/>
              <a:cs typeface="Corbel"/>
            </a:endParaRPr>
          </a:p>
          <a:p>
            <a:pPr marL="12700">
              <a:lnSpc>
                <a:spcPts val="2335"/>
              </a:lnSpc>
            </a:pP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8,</a:t>
            </a:r>
            <a:r>
              <a:rPr sz="2200" spc="-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1,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4,</a:t>
            </a:r>
            <a:r>
              <a:rPr sz="2200" spc="-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9,</a:t>
            </a:r>
            <a:r>
              <a:rPr sz="2200" spc="-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6,</a:t>
            </a:r>
            <a:r>
              <a:rPr sz="2200" spc="-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3,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5,</a:t>
            </a:r>
            <a:r>
              <a:rPr sz="22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2,</a:t>
            </a:r>
            <a:r>
              <a:rPr sz="2200" spc="-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7,</a:t>
            </a:r>
            <a:r>
              <a:rPr sz="22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0.</a:t>
            </a:r>
            <a:endParaRPr sz="22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850">
              <a:latin typeface="Corbel"/>
              <a:cs typeface="Corbel"/>
            </a:endParaRPr>
          </a:p>
          <a:p>
            <a:pPr marL="288925" indent="-276860">
              <a:lnSpc>
                <a:spcPts val="2510"/>
              </a:lnSpc>
              <a:buAutoNum type="alphaLcParenR"/>
              <a:tabLst>
                <a:tab pos="289560" algn="l"/>
              </a:tabLst>
            </a:pP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8</a:t>
            </a:r>
            <a:endParaRPr sz="2200">
              <a:latin typeface="Corbel"/>
              <a:cs typeface="Corbel"/>
            </a:endParaRPr>
          </a:p>
          <a:p>
            <a:pPr marL="295275" indent="-283210">
              <a:lnSpc>
                <a:spcPts val="2375"/>
              </a:lnSpc>
              <a:buAutoNum type="alphaLcParenR"/>
              <a:tabLst>
                <a:tab pos="295910" algn="l"/>
              </a:tabLst>
            </a:pP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7</a:t>
            </a:r>
            <a:endParaRPr sz="2200">
              <a:latin typeface="Corbel"/>
              <a:cs typeface="Corbel"/>
            </a:endParaRPr>
          </a:p>
          <a:p>
            <a:pPr marL="273685" indent="-261620">
              <a:lnSpc>
                <a:spcPts val="2375"/>
              </a:lnSpc>
              <a:buAutoNum type="alphaLcParenR"/>
              <a:tabLst>
                <a:tab pos="274320" algn="l"/>
              </a:tabLst>
            </a:pP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9</a:t>
            </a:r>
            <a:endParaRPr sz="2200">
              <a:latin typeface="Corbel"/>
              <a:cs typeface="Corbel"/>
            </a:endParaRPr>
          </a:p>
          <a:p>
            <a:pPr marL="301625" indent="-289560">
              <a:lnSpc>
                <a:spcPts val="2510"/>
              </a:lnSpc>
              <a:buAutoNum type="alphaLcParenR"/>
              <a:tabLst>
                <a:tab pos="302260" algn="l"/>
              </a:tabLst>
            </a:pP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6</a:t>
            </a:r>
            <a:endParaRPr sz="2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483</Words>
  <Application>Microsoft Office PowerPoint</Application>
  <PresentationFormat>Widescreen</PresentationFormat>
  <Paragraphs>88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Calibri</vt:lpstr>
      <vt:lpstr>Comic Sans MS</vt:lpstr>
      <vt:lpstr>Corbel</vt:lpstr>
      <vt:lpstr>Symbol</vt:lpstr>
      <vt:lpstr>Times New Roman</vt:lpstr>
      <vt:lpstr>Office Theme</vt:lpstr>
      <vt:lpstr>PowerPoint Presentation</vt:lpstr>
      <vt:lpstr>Algorithm</vt:lpstr>
      <vt:lpstr>PowerPoint Presentation</vt:lpstr>
      <vt:lpstr>Worst Case Partitioning</vt:lpstr>
      <vt:lpstr>How does partition affect performance?</vt:lpstr>
      <vt:lpstr>Choice of Pivot</vt:lpstr>
      <vt:lpstr>Practice</vt:lpstr>
      <vt:lpstr>Practice</vt:lpstr>
      <vt:lpstr>Practice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Laraib Siddiqui \ Lecturer Computer Science</dc:creator>
  <cp:lastModifiedBy>02-131212-009</cp:lastModifiedBy>
  <cp:revision>1</cp:revision>
  <dcterms:created xsi:type="dcterms:W3CDTF">2023-02-16T04:44:23Z</dcterms:created>
  <dcterms:modified xsi:type="dcterms:W3CDTF">2023-02-16T04:44:55Z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2021-11-30T00:00:00Z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2023-02-16T00:00:00Z</vt:filetime>
  </property>
</Properties>
</file>