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12192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725" y="6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2/16/2023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DF5227"/>
                </a:solidFill>
                <a:latin typeface="Corbel"/>
                <a:cs typeface="Corbel"/>
              </a:defRPr>
            </a:lvl1pPr>
          </a:lstStyle>
          <a:p>
            <a:pPr marL="38100">
              <a:lnSpc>
                <a:spcPts val="123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rgbClr val="DF5227"/>
                </a:solidFill>
                <a:latin typeface="Corbel"/>
                <a:cs typeface="Corbe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2/16/2023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DF5227"/>
                </a:solidFill>
                <a:latin typeface="Corbel"/>
                <a:cs typeface="Corbel"/>
              </a:defRPr>
            </a:lvl1pPr>
          </a:lstStyle>
          <a:p>
            <a:pPr marL="38100">
              <a:lnSpc>
                <a:spcPts val="123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rgbClr val="DF5227"/>
                </a:solidFill>
                <a:latin typeface="Corbel"/>
                <a:cs typeface="Corbe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2/16/2023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DF5227"/>
                </a:solidFill>
                <a:latin typeface="Corbel"/>
                <a:cs typeface="Corbel"/>
              </a:defRPr>
            </a:lvl1pPr>
          </a:lstStyle>
          <a:p>
            <a:pPr marL="38100">
              <a:lnSpc>
                <a:spcPts val="123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rgbClr val="DF5227"/>
                </a:solidFill>
                <a:latin typeface="Corbel"/>
                <a:cs typeface="Corbe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2/16/2023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DF5227"/>
                </a:solidFill>
                <a:latin typeface="Corbel"/>
                <a:cs typeface="Corbel"/>
              </a:defRPr>
            </a:lvl1pPr>
          </a:lstStyle>
          <a:p>
            <a:pPr marL="38100">
              <a:lnSpc>
                <a:spcPts val="123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2/16/2023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DF5227"/>
                </a:solidFill>
                <a:latin typeface="Corbel"/>
                <a:cs typeface="Corbel"/>
              </a:defRPr>
            </a:lvl1pPr>
          </a:lstStyle>
          <a:p>
            <a:pPr marL="38100">
              <a:lnSpc>
                <a:spcPts val="123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12192000" y="0"/>
                </a:moveTo>
                <a:lnTo>
                  <a:pt x="0" y="0"/>
                </a:lnTo>
                <a:lnTo>
                  <a:pt x="0" y="6858000"/>
                </a:lnTo>
                <a:lnTo>
                  <a:pt x="12192000" y="6858000"/>
                </a:lnTo>
                <a:lnTo>
                  <a:pt x="12192000" y="0"/>
                </a:lnTo>
                <a:close/>
              </a:path>
            </a:pathLst>
          </a:custGeom>
          <a:solidFill>
            <a:srgbClr val="DF522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231647" y="243840"/>
            <a:ext cx="11724640" cy="6377940"/>
          </a:xfrm>
          <a:custGeom>
            <a:avLst/>
            <a:gdLst/>
            <a:ahLst/>
            <a:cxnLst/>
            <a:rect l="l" t="t" r="r" b="b"/>
            <a:pathLst>
              <a:path w="11724640" h="6377940">
                <a:moveTo>
                  <a:pt x="11724132" y="0"/>
                </a:moveTo>
                <a:lnTo>
                  <a:pt x="0" y="0"/>
                </a:lnTo>
                <a:lnTo>
                  <a:pt x="0" y="6377939"/>
                </a:lnTo>
                <a:lnTo>
                  <a:pt x="11724132" y="6377939"/>
                </a:lnTo>
                <a:lnTo>
                  <a:pt x="1172413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222044" y="869950"/>
            <a:ext cx="9747910" cy="6965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0" i="0">
                <a:solidFill>
                  <a:srgbClr val="DF5227"/>
                </a:solidFill>
                <a:latin typeface="Corbel"/>
                <a:cs typeface="Corbe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267713" y="2040762"/>
            <a:ext cx="9656572" cy="26498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2/16/2023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0828908" y="6319877"/>
            <a:ext cx="156209" cy="1778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DF5227"/>
                </a:solidFill>
                <a:latin typeface="Corbel"/>
                <a:cs typeface="Corbel"/>
              </a:defRPr>
            </a:lvl1pPr>
          </a:lstStyle>
          <a:p>
            <a:pPr marL="38100">
              <a:lnSpc>
                <a:spcPts val="123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9.png"/><Relationship Id="rId5" Type="http://schemas.openxmlformats.org/officeDocument/2006/relationships/image" Target="../media/image8.jp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13" Type="http://schemas.openxmlformats.org/officeDocument/2006/relationships/image" Target="../media/image21.png"/><Relationship Id="rId18" Type="http://schemas.openxmlformats.org/officeDocument/2006/relationships/image" Target="../media/image26.png"/><Relationship Id="rId3" Type="http://schemas.openxmlformats.org/officeDocument/2006/relationships/image" Target="../media/image11.png"/><Relationship Id="rId21" Type="http://schemas.openxmlformats.org/officeDocument/2006/relationships/image" Target="../media/image29.png"/><Relationship Id="rId7" Type="http://schemas.openxmlformats.org/officeDocument/2006/relationships/image" Target="../media/image15.png"/><Relationship Id="rId12" Type="http://schemas.openxmlformats.org/officeDocument/2006/relationships/image" Target="../media/image20.png"/><Relationship Id="rId17" Type="http://schemas.openxmlformats.org/officeDocument/2006/relationships/image" Target="../media/image25.png"/><Relationship Id="rId2" Type="http://schemas.openxmlformats.org/officeDocument/2006/relationships/image" Target="../media/image10.png"/><Relationship Id="rId16" Type="http://schemas.openxmlformats.org/officeDocument/2006/relationships/image" Target="../media/image24.png"/><Relationship Id="rId20" Type="http://schemas.openxmlformats.org/officeDocument/2006/relationships/image" Target="../media/image2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11" Type="http://schemas.openxmlformats.org/officeDocument/2006/relationships/image" Target="../media/image19.png"/><Relationship Id="rId5" Type="http://schemas.openxmlformats.org/officeDocument/2006/relationships/image" Target="../media/image13.png"/><Relationship Id="rId15" Type="http://schemas.openxmlformats.org/officeDocument/2006/relationships/image" Target="../media/image23.png"/><Relationship Id="rId10" Type="http://schemas.openxmlformats.org/officeDocument/2006/relationships/image" Target="../media/image18.png"/><Relationship Id="rId19" Type="http://schemas.openxmlformats.org/officeDocument/2006/relationships/image" Target="../media/image27.png"/><Relationship Id="rId4" Type="http://schemas.openxmlformats.org/officeDocument/2006/relationships/image" Target="../media/image12.png"/><Relationship Id="rId9" Type="http://schemas.openxmlformats.org/officeDocument/2006/relationships/image" Target="../media/image17.png"/><Relationship Id="rId14" Type="http://schemas.openxmlformats.org/officeDocument/2006/relationships/image" Target="../media/image22.png"/><Relationship Id="rId22" Type="http://schemas.openxmlformats.org/officeDocument/2006/relationships/image" Target="../media/image30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225297" y="237490"/>
            <a:ext cx="11737340" cy="6390640"/>
            <a:chOff x="225297" y="237490"/>
            <a:chExt cx="11737340" cy="6390640"/>
          </a:xfrm>
        </p:grpSpPr>
        <p:sp>
          <p:nvSpPr>
            <p:cNvPr id="3" name="object 3"/>
            <p:cNvSpPr/>
            <p:nvPr/>
          </p:nvSpPr>
          <p:spPr>
            <a:xfrm>
              <a:off x="231647" y="243840"/>
              <a:ext cx="11724640" cy="6377940"/>
            </a:xfrm>
            <a:custGeom>
              <a:avLst/>
              <a:gdLst/>
              <a:ahLst/>
              <a:cxnLst/>
              <a:rect l="l" t="t" r="r" b="b"/>
              <a:pathLst>
                <a:path w="11724640" h="6377940">
                  <a:moveTo>
                    <a:pt x="0" y="6377939"/>
                  </a:moveTo>
                  <a:lnTo>
                    <a:pt x="11724132" y="6377939"/>
                  </a:lnTo>
                  <a:lnTo>
                    <a:pt x="11724132" y="0"/>
                  </a:lnTo>
                  <a:lnTo>
                    <a:pt x="0" y="0"/>
                  </a:lnTo>
                  <a:lnTo>
                    <a:pt x="0" y="6377939"/>
                  </a:lnTo>
                  <a:close/>
                </a:path>
              </a:pathLst>
            </a:custGeom>
            <a:ln w="12192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1978914" y="3734561"/>
              <a:ext cx="8229600" cy="0"/>
            </a:xfrm>
            <a:custGeom>
              <a:avLst/>
              <a:gdLst/>
              <a:ahLst/>
              <a:cxnLst/>
              <a:rect l="l" t="t" r="r" b="b"/>
              <a:pathLst>
                <a:path w="8229600">
                  <a:moveTo>
                    <a:pt x="0" y="0"/>
                  </a:moveTo>
                  <a:lnTo>
                    <a:pt x="8229600" y="0"/>
                  </a:lnTo>
                </a:path>
              </a:pathLst>
            </a:custGeom>
            <a:ln w="10668">
              <a:solidFill>
                <a:srgbClr val="DF522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/>
          <p:nvPr/>
        </p:nvSpPr>
        <p:spPr>
          <a:xfrm>
            <a:off x="4927472" y="3853053"/>
            <a:ext cx="2332355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Sorting</a:t>
            </a:r>
            <a:r>
              <a:rPr sz="2200" spc="-15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–</a:t>
            </a:r>
            <a:r>
              <a:rPr sz="2200" spc="-95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10" dirty="0">
                <a:solidFill>
                  <a:srgbClr val="DF5227"/>
                </a:solidFill>
                <a:latin typeface="Corbel"/>
                <a:cs typeface="Corbel"/>
              </a:rPr>
              <a:t>Quick</a:t>
            </a:r>
            <a:r>
              <a:rPr sz="2200" spc="-60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Sort</a:t>
            </a:r>
            <a:endParaRPr sz="2200">
              <a:latin typeface="Corbel"/>
              <a:cs typeface="Corbel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1883282" y="2041905"/>
            <a:ext cx="8775573" cy="1594358"/>
            <a:chOff x="1883282" y="2041905"/>
            <a:chExt cx="8775573" cy="1594358"/>
          </a:xfrm>
        </p:grpSpPr>
        <p:pic>
          <p:nvPicPr>
            <p:cNvPr id="7" name="object 7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908047" y="2066543"/>
              <a:ext cx="8750808" cy="637031"/>
            </a:xfrm>
            <a:prstGeom prst="rect">
              <a:avLst/>
            </a:prstGeom>
          </p:spPr>
        </p:pic>
        <p:pic>
          <p:nvPicPr>
            <p:cNvPr id="8" name="object 8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883282" y="2041905"/>
              <a:ext cx="8748649" cy="634873"/>
            </a:xfrm>
            <a:prstGeom prst="rect">
              <a:avLst/>
            </a:prstGeom>
          </p:spPr>
        </p:pic>
        <p:pic>
          <p:nvPicPr>
            <p:cNvPr id="9" name="object 9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456431" y="2999231"/>
              <a:ext cx="5568696" cy="637032"/>
            </a:xfrm>
            <a:prstGeom prst="rect">
              <a:avLst/>
            </a:prstGeom>
          </p:spPr>
        </p:pic>
        <p:pic>
          <p:nvPicPr>
            <p:cNvPr id="10" name="object 10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431539" y="2974594"/>
              <a:ext cx="5566664" cy="634873"/>
            </a:xfrm>
            <a:prstGeom prst="rect">
              <a:avLst/>
            </a:prstGeom>
          </p:spPr>
        </p:pic>
      </p:grpSp>
      <p:sp>
        <p:nvSpPr>
          <p:cNvPr id="13" name="object 13"/>
          <p:cNvSpPr txBox="1"/>
          <p:nvPr/>
        </p:nvSpPr>
        <p:spPr>
          <a:xfrm>
            <a:off x="8448293" y="5616346"/>
            <a:ext cx="299466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FFFFFF"/>
                </a:solidFill>
                <a:latin typeface="Corbel"/>
                <a:cs typeface="Corbel"/>
              </a:rPr>
              <a:t>Instructor:</a:t>
            </a:r>
            <a:r>
              <a:rPr sz="1800" spc="-25" dirty="0">
                <a:solidFill>
                  <a:srgbClr val="FFFFFF"/>
                </a:solidFill>
                <a:latin typeface="Corbel"/>
                <a:cs typeface="Corbel"/>
              </a:rPr>
              <a:t> Engr.</a:t>
            </a:r>
            <a:r>
              <a:rPr sz="1800" spc="-35" dirty="0">
                <a:solidFill>
                  <a:srgbClr val="FFFFFF"/>
                </a:solidFill>
                <a:latin typeface="Corbel"/>
                <a:cs typeface="Corbel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Corbel"/>
                <a:cs typeface="Corbel"/>
              </a:rPr>
              <a:t>Laraib</a:t>
            </a:r>
            <a:r>
              <a:rPr sz="1800" spc="-25" dirty="0">
                <a:solidFill>
                  <a:srgbClr val="FFFFFF"/>
                </a:solidFill>
                <a:latin typeface="Corbel"/>
                <a:cs typeface="Corbel"/>
              </a:rPr>
              <a:t> </a:t>
            </a:r>
            <a:r>
              <a:rPr sz="1800" dirty="0">
                <a:solidFill>
                  <a:srgbClr val="FFFFFF"/>
                </a:solidFill>
                <a:latin typeface="Corbel"/>
                <a:cs typeface="Corbel"/>
              </a:rPr>
              <a:t>Siddiqui</a:t>
            </a:r>
            <a:endParaRPr sz="1800">
              <a:latin typeface="Corbel"/>
              <a:cs typeface="Corbe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22044" y="869950"/>
            <a:ext cx="237680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Algorithm</a:t>
            </a:r>
          </a:p>
        </p:txBody>
      </p:sp>
      <p:sp>
        <p:nvSpPr>
          <p:cNvPr id="3" name="object 3"/>
          <p:cNvSpPr/>
          <p:nvPr/>
        </p:nvSpPr>
        <p:spPr>
          <a:xfrm>
            <a:off x="1114044" y="2295144"/>
            <a:ext cx="9782810" cy="2554605"/>
          </a:xfrm>
          <a:custGeom>
            <a:avLst/>
            <a:gdLst/>
            <a:ahLst/>
            <a:cxnLst/>
            <a:rect l="l" t="t" r="r" b="b"/>
            <a:pathLst>
              <a:path w="9782810" h="2554604">
                <a:moveTo>
                  <a:pt x="9782556" y="0"/>
                </a:moveTo>
                <a:lnTo>
                  <a:pt x="0" y="0"/>
                </a:lnTo>
                <a:lnTo>
                  <a:pt x="0" y="2554223"/>
                </a:lnTo>
                <a:lnTo>
                  <a:pt x="9782556" y="2554223"/>
                </a:lnTo>
                <a:lnTo>
                  <a:pt x="978255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192479" y="2324481"/>
            <a:ext cx="9241790" cy="2465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indent="-343535">
              <a:lnSpc>
                <a:spcPct val="100000"/>
              </a:lnSpc>
              <a:spcBef>
                <a:spcPts val="105"/>
              </a:spcBef>
              <a:buAutoNum type="arabicPeriod"/>
              <a:tabLst>
                <a:tab pos="354965" algn="l"/>
                <a:tab pos="356235" algn="l"/>
              </a:tabLst>
            </a:pPr>
            <a:r>
              <a:rPr sz="2000" spc="-5" dirty="0">
                <a:solidFill>
                  <a:srgbClr val="DF5227"/>
                </a:solidFill>
                <a:latin typeface="Corbel"/>
                <a:cs typeface="Corbel"/>
              </a:rPr>
              <a:t>Choose</a:t>
            </a:r>
            <a:r>
              <a:rPr sz="2000" spc="-25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000" spc="-5" dirty="0">
                <a:solidFill>
                  <a:srgbClr val="DF5227"/>
                </a:solidFill>
                <a:latin typeface="Corbel"/>
                <a:cs typeface="Corbel"/>
              </a:rPr>
              <a:t>the</a:t>
            </a:r>
            <a:r>
              <a:rPr sz="2000" dirty="0">
                <a:solidFill>
                  <a:srgbClr val="DF5227"/>
                </a:solidFill>
                <a:latin typeface="Corbel"/>
                <a:cs typeface="Corbel"/>
              </a:rPr>
              <a:t> lowest</a:t>
            </a:r>
            <a:r>
              <a:rPr sz="2000" spc="-10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000" dirty="0">
                <a:solidFill>
                  <a:srgbClr val="DF5227"/>
                </a:solidFill>
                <a:latin typeface="Corbel"/>
                <a:cs typeface="Corbel"/>
              </a:rPr>
              <a:t>index</a:t>
            </a:r>
            <a:r>
              <a:rPr sz="2000" spc="-10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000" dirty="0">
                <a:solidFill>
                  <a:srgbClr val="DF5227"/>
                </a:solidFill>
                <a:latin typeface="Corbel"/>
                <a:cs typeface="Corbel"/>
              </a:rPr>
              <a:t>value</a:t>
            </a:r>
            <a:r>
              <a:rPr sz="2000" spc="-15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000" dirty="0">
                <a:solidFill>
                  <a:srgbClr val="DF5227"/>
                </a:solidFill>
                <a:latin typeface="Corbel"/>
                <a:cs typeface="Corbel"/>
              </a:rPr>
              <a:t>as</a:t>
            </a:r>
            <a:r>
              <a:rPr sz="2000" spc="-5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000" dirty="0">
                <a:solidFill>
                  <a:srgbClr val="DF5227"/>
                </a:solidFill>
                <a:latin typeface="Corbel"/>
                <a:cs typeface="Corbel"/>
              </a:rPr>
              <a:t>pivot</a:t>
            </a:r>
            <a:endParaRPr sz="2000">
              <a:latin typeface="Corbel"/>
              <a:cs typeface="Corbel"/>
            </a:endParaRPr>
          </a:p>
          <a:p>
            <a:pPr marL="355600" indent="-343535">
              <a:lnSpc>
                <a:spcPct val="100000"/>
              </a:lnSpc>
              <a:buAutoNum type="arabicPeriod"/>
              <a:tabLst>
                <a:tab pos="354965" algn="l"/>
                <a:tab pos="356235" algn="l"/>
              </a:tabLst>
            </a:pPr>
            <a:r>
              <a:rPr sz="2000" spc="-45" dirty="0">
                <a:solidFill>
                  <a:srgbClr val="DF5227"/>
                </a:solidFill>
                <a:latin typeface="Corbel"/>
                <a:cs typeface="Corbel"/>
              </a:rPr>
              <a:t>Take</a:t>
            </a:r>
            <a:r>
              <a:rPr sz="2000" spc="-20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000" spc="-5" dirty="0">
                <a:solidFill>
                  <a:srgbClr val="DF5227"/>
                </a:solidFill>
                <a:latin typeface="Corbel"/>
                <a:cs typeface="Corbel"/>
              </a:rPr>
              <a:t>two</a:t>
            </a:r>
            <a:r>
              <a:rPr sz="2000" dirty="0">
                <a:solidFill>
                  <a:srgbClr val="DF5227"/>
                </a:solidFill>
                <a:latin typeface="Corbel"/>
                <a:cs typeface="Corbel"/>
              </a:rPr>
              <a:t> variables</a:t>
            </a:r>
            <a:r>
              <a:rPr sz="2000" spc="-15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000" spc="-5" dirty="0">
                <a:solidFill>
                  <a:srgbClr val="DF5227"/>
                </a:solidFill>
                <a:latin typeface="Corbel"/>
                <a:cs typeface="Corbel"/>
              </a:rPr>
              <a:t>to</a:t>
            </a:r>
            <a:r>
              <a:rPr sz="2000" dirty="0">
                <a:solidFill>
                  <a:srgbClr val="DF5227"/>
                </a:solidFill>
                <a:latin typeface="Corbel"/>
                <a:cs typeface="Corbel"/>
              </a:rPr>
              <a:t> point</a:t>
            </a:r>
            <a:r>
              <a:rPr sz="2000" spc="-15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000" dirty="0">
                <a:solidFill>
                  <a:srgbClr val="DF5227"/>
                </a:solidFill>
                <a:latin typeface="Corbel"/>
                <a:cs typeface="Corbel"/>
              </a:rPr>
              <a:t>left</a:t>
            </a:r>
            <a:r>
              <a:rPr sz="2000" spc="10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000" dirty="0">
                <a:solidFill>
                  <a:srgbClr val="DF5227"/>
                </a:solidFill>
                <a:latin typeface="Corbel"/>
                <a:cs typeface="Corbel"/>
              </a:rPr>
              <a:t>and</a:t>
            </a:r>
            <a:r>
              <a:rPr sz="2000" spc="-5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000" dirty="0">
                <a:solidFill>
                  <a:srgbClr val="DF5227"/>
                </a:solidFill>
                <a:latin typeface="Corbel"/>
                <a:cs typeface="Corbel"/>
              </a:rPr>
              <a:t>right</a:t>
            </a:r>
            <a:r>
              <a:rPr sz="2000" spc="-15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000" spc="-5" dirty="0">
                <a:solidFill>
                  <a:srgbClr val="DF5227"/>
                </a:solidFill>
                <a:latin typeface="Corbel"/>
                <a:cs typeface="Corbel"/>
              </a:rPr>
              <a:t>of the</a:t>
            </a:r>
            <a:r>
              <a:rPr sz="2000" spc="5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000" dirty="0">
                <a:solidFill>
                  <a:srgbClr val="DF5227"/>
                </a:solidFill>
                <a:latin typeface="Corbel"/>
                <a:cs typeface="Corbel"/>
              </a:rPr>
              <a:t>list</a:t>
            </a:r>
            <a:r>
              <a:rPr sz="2000" spc="-15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000" spc="-5" dirty="0">
                <a:solidFill>
                  <a:srgbClr val="DF5227"/>
                </a:solidFill>
                <a:latin typeface="Corbel"/>
                <a:cs typeface="Corbel"/>
              </a:rPr>
              <a:t>excluding</a:t>
            </a:r>
            <a:r>
              <a:rPr sz="2000" dirty="0">
                <a:solidFill>
                  <a:srgbClr val="DF5227"/>
                </a:solidFill>
                <a:latin typeface="Corbel"/>
                <a:cs typeface="Corbel"/>
              </a:rPr>
              <a:t> pivot</a:t>
            </a:r>
            <a:endParaRPr sz="2000">
              <a:latin typeface="Corbel"/>
              <a:cs typeface="Corbel"/>
            </a:endParaRPr>
          </a:p>
          <a:p>
            <a:pPr marL="355600" indent="-343535">
              <a:lnSpc>
                <a:spcPct val="100000"/>
              </a:lnSpc>
              <a:buAutoNum type="arabicPeriod"/>
              <a:tabLst>
                <a:tab pos="354965" algn="l"/>
                <a:tab pos="356235" algn="l"/>
              </a:tabLst>
            </a:pPr>
            <a:r>
              <a:rPr sz="2000" dirty="0">
                <a:solidFill>
                  <a:srgbClr val="DF5227"/>
                </a:solidFill>
                <a:latin typeface="Corbel"/>
                <a:cs typeface="Corbel"/>
              </a:rPr>
              <a:t>left</a:t>
            </a:r>
            <a:r>
              <a:rPr sz="2000" spc="-10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000" dirty="0">
                <a:solidFill>
                  <a:srgbClr val="DF5227"/>
                </a:solidFill>
                <a:latin typeface="Corbel"/>
                <a:cs typeface="Corbel"/>
              </a:rPr>
              <a:t>points</a:t>
            </a:r>
            <a:r>
              <a:rPr sz="2000" spc="-30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000" spc="-5" dirty="0">
                <a:solidFill>
                  <a:srgbClr val="DF5227"/>
                </a:solidFill>
                <a:latin typeface="Corbel"/>
                <a:cs typeface="Corbel"/>
              </a:rPr>
              <a:t>to</a:t>
            </a:r>
            <a:r>
              <a:rPr sz="2000" spc="-15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000" spc="-5" dirty="0">
                <a:solidFill>
                  <a:srgbClr val="DF5227"/>
                </a:solidFill>
                <a:latin typeface="Corbel"/>
                <a:cs typeface="Corbel"/>
              </a:rPr>
              <a:t>the</a:t>
            </a:r>
            <a:r>
              <a:rPr sz="2000" spc="-15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000" dirty="0">
                <a:solidFill>
                  <a:srgbClr val="DF5227"/>
                </a:solidFill>
                <a:latin typeface="Corbel"/>
                <a:cs typeface="Corbel"/>
              </a:rPr>
              <a:t>low</a:t>
            </a:r>
            <a:r>
              <a:rPr sz="2000" spc="-30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000" dirty="0">
                <a:solidFill>
                  <a:srgbClr val="DF5227"/>
                </a:solidFill>
                <a:latin typeface="Corbel"/>
                <a:cs typeface="Corbel"/>
              </a:rPr>
              <a:t>index</a:t>
            </a:r>
            <a:endParaRPr sz="2000">
              <a:latin typeface="Corbel"/>
              <a:cs typeface="Corbel"/>
            </a:endParaRPr>
          </a:p>
          <a:p>
            <a:pPr marL="355600" indent="-343535">
              <a:lnSpc>
                <a:spcPct val="100000"/>
              </a:lnSpc>
              <a:buAutoNum type="arabicPeriod"/>
              <a:tabLst>
                <a:tab pos="354965" algn="l"/>
                <a:tab pos="356235" algn="l"/>
              </a:tabLst>
            </a:pPr>
            <a:r>
              <a:rPr sz="2000" dirty="0">
                <a:solidFill>
                  <a:srgbClr val="DF5227"/>
                </a:solidFill>
                <a:latin typeface="Corbel"/>
                <a:cs typeface="Corbel"/>
              </a:rPr>
              <a:t>right</a:t>
            </a:r>
            <a:r>
              <a:rPr sz="2000" spc="-10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000" dirty="0">
                <a:solidFill>
                  <a:srgbClr val="DF5227"/>
                </a:solidFill>
                <a:latin typeface="Corbel"/>
                <a:cs typeface="Corbel"/>
              </a:rPr>
              <a:t>points</a:t>
            </a:r>
            <a:r>
              <a:rPr sz="2000" spc="-35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000" dirty="0">
                <a:solidFill>
                  <a:srgbClr val="DF5227"/>
                </a:solidFill>
                <a:latin typeface="Corbel"/>
                <a:cs typeface="Corbel"/>
              </a:rPr>
              <a:t>to</a:t>
            </a:r>
            <a:r>
              <a:rPr sz="2000" spc="-20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000" spc="-5" dirty="0">
                <a:solidFill>
                  <a:srgbClr val="DF5227"/>
                </a:solidFill>
                <a:latin typeface="Corbel"/>
                <a:cs typeface="Corbel"/>
              </a:rPr>
              <a:t>the </a:t>
            </a:r>
            <a:r>
              <a:rPr sz="2000" dirty="0">
                <a:solidFill>
                  <a:srgbClr val="DF5227"/>
                </a:solidFill>
                <a:latin typeface="Corbel"/>
                <a:cs typeface="Corbel"/>
              </a:rPr>
              <a:t>high</a:t>
            </a:r>
            <a:endParaRPr sz="2000">
              <a:latin typeface="Corbel"/>
              <a:cs typeface="Corbel"/>
            </a:endParaRPr>
          </a:p>
          <a:p>
            <a:pPr marL="355600" indent="-343535">
              <a:lnSpc>
                <a:spcPct val="100000"/>
              </a:lnSpc>
              <a:buAutoNum type="arabicPeriod"/>
              <a:tabLst>
                <a:tab pos="354965" algn="l"/>
                <a:tab pos="356235" algn="l"/>
              </a:tabLst>
            </a:pPr>
            <a:r>
              <a:rPr sz="2000" dirty="0">
                <a:solidFill>
                  <a:srgbClr val="DF5227"/>
                </a:solidFill>
                <a:latin typeface="Corbel"/>
                <a:cs typeface="Corbel"/>
              </a:rPr>
              <a:t>while</a:t>
            </a:r>
            <a:r>
              <a:rPr sz="2000" spc="-25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000" dirty="0">
                <a:solidFill>
                  <a:srgbClr val="DF5227"/>
                </a:solidFill>
                <a:latin typeface="Corbel"/>
                <a:cs typeface="Corbel"/>
              </a:rPr>
              <a:t>value</a:t>
            </a:r>
            <a:r>
              <a:rPr sz="2000" spc="-10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000" dirty="0">
                <a:solidFill>
                  <a:srgbClr val="DF5227"/>
                </a:solidFill>
                <a:latin typeface="Corbel"/>
                <a:cs typeface="Corbel"/>
              </a:rPr>
              <a:t>at left is</a:t>
            </a:r>
            <a:r>
              <a:rPr sz="2000" spc="-15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000" dirty="0">
                <a:solidFill>
                  <a:srgbClr val="DF5227"/>
                </a:solidFill>
                <a:latin typeface="Corbel"/>
                <a:cs typeface="Corbel"/>
              </a:rPr>
              <a:t>less </a:t>
            </a:r>
            <a:r>
              <a:rPr sz="2000" spc="-5" dirty="0">
                <a:solidFill>
                  <a:srgbClr val="DF5227"/>
                </a:solidFill>
                <a:latin typeface="Corbel"/>
                <a:cs typeface="Corbel"/>
              </a:rPr>
              <a:t>than</a:t>
            </a:r>
            <a:r>
              <a:rPr sz="2000" spc="-20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000" dirty="0">
                <a:solidFill>
                  <a:srgbClr val="DF5227"/>
                </a:solidFill>
                <a:latin typeface="Corbel"/>
                <a:cs typeface="Corbel"/>
              </a:rPr>
              <a:t>pivot</a:t>
            </a:r>
            <a:r>
              <a:rPr sz="2000" spc="-20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000" spc="-5" dirty="0">
                <a:solidFill>
                  <a:srgbClr val="DF5227"/>
                </a:solidFill>
                <a:latin typeface="Corbel"/>
                <a:cs typeface="Corbel"/>
              </a:rPr>
              <a:t>move</a:t>
            </a:r>
            <a:r>
              <a:rPr sz="2000" dirty="0">
                <a:solidFill>
                  <a:srgbClr val="DF5227"/>
                </a:solidFill>
                <a:latin typeface="Corbel"/>
                <a:cs typeface="Corbel"/>
              </a:rPr>
              <a:t> right</a:t>
            </a:r>
            <a:endParaRPr sz="2000">
              <a:latin typeface="Corbel"/>
              <a:cs typeface="Corbel"/>
            </a:endParaRPr>
          </a:p>
          <a:p>
            <a:pPr marL="355600" indent="-343535">
              <a:lnSpc>
                <a:spcPct val="100000"/>
              </a:lnSpc>
              <a:buAutoNum type="arabicPeriod"/>
              <a:tabLst>
                <a:tab pos="354965" algn="l"/>
                <a:tab pos="356235" algn="l"/>
              </a:tabLst>
            </a:pPr>
            <a:r>
              <a:rPr sz="2000" dirty="0">
                <a:solidFill>
                  <a:srgbClr val="DF5227"/>
                </a:solidFill>
                <a:latin typeface="Corbel"/>
                <a:cs typeface="Corbel"/>
              </a:rPr>
              <a:t>while</a:t>
            </a:r>
            <a:r>
              <a:rPr sz="2000" spc="-25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000" dirty="0">
                <a:solidFill>
                  <a:srgbClr val="DF5227"/>
                </a:solidFill>
                <a:latin typeface="Corbel"/>
                <a:cs typeface="Corbel"/>
              </a:rPr>
              <a:t>value</a:t>
            </a:r>
            <a:r>
              <a:rPr sz="2000" spc="-10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000" dirty="0">
                <a:solidFill>
                  <a:srgbClr val="DF5227"/>
                </a:solidFill>
                <a:latin typeface="Corbel"/>
                <a:cs typeface="Corbel"/>
              </a:rPr>
              <a:t>at right</a:t>
            </a:r>
            <a:r>
              <a:rPr sz="2000" spc="-5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000" dirty="0">
                <a:solidFill>
                  <a:srgbClr val="DF5227"/>
                </a:solidFill>
                <a:latin typeface="Corbel"/>
                <a:cs typeface="Corbel"/>
              </a:rPr>
              <a:t>is</a:t>
            </a:r>
            <a:r>
              <a:rPr sz="2000" spc="-15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000" dirty="0">
                <a:solidFill>
                  <a:srgbClr val="DF5227"/>
                </a:solidFill>
                <a:latin typeface="Corbel"/>
                <a:cs typeface="Corbel"/>
              </a:rPr>
              <a:t>greater</a:t>
            </a:r>
            <a:r>
              <a:rPr sz="2000" spc="10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000" spc="-5" dirty="0">
                <a:solidFill>
                  <a:srgbClr val="DF5227"/>
                </a:solidFill>
                <a:latin typeface="Corbel"/>
                <a:cs typeface="Corbel"/>
              </a:rPr>
              <a:t>than</a:t>
            </a:r>
            <a:r>
              <a:rPr sz="2000" spc="-15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000" dirty="0">
                <a:solidFill>
                  <a:srgbClr val="DF5227"/>
                </a:solidFill>
                <a:latin typeface="Corbel"/>
                <a:cs typeface="Corbel"/>
              </a:rPr>
              <a:t>pivot</a:t>
            </a:r>
            <a:r>
              <a:rPr sz="2000" spc="-20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000" spc="-5" dirty="0">
                <a:solidFill>
                  <a:srgbClr val="DF5227"/>
                </a:solidFill>
                <a:latin typeface="Corbel"/>
                <a:cs typeface="Corbel"/>
              </a:rPr>
              <a:t>move</a:t>
            </a:r>
            <a:r>
              <a:rPr sz="2000" dirty="0">
                <a:solidFill>
                  <a:srgbClr val="DF5227"/>
                </a:solidFill>
                <a:latin typeface="Corbel"/>
                <a:cs typeface="Corbel"/>
              </a:rPr>
              <a:t> left</a:t>
            </a:r>
            <a:endParaRPr sz="2000">
              <a:latin typeface="Corbel"/>
              <a:cs typeface="Corbel"/>
            </a:endParaRPr>
          </a:p>
          <a:p>
            <a:pPr marL="355600" marR="5080" indent="-343535">
              <a:lnSpc>
                <a:spcPct val="100000"/>
              </a:lnSpc>
              <a:buAutoNum type="arabicPeriod"/>
              <a:tabLst>
                <a:tab pos="354965" algn="l"/>
                <a:tab pos="356235" algn="l"/>
              </a:tabLst>
            </a:pPr>
            <a:r>
              <a:rPr sz="2000" dirty="0">
                <a:solidFill>
                  <a:srgbClr val="DF5227"/>
                </a:solidFill>
                <a:latin typeface="Corbel"/>
                <a:cs typeface="Corbel"/>
              </a:rPr>
              <a:t>if </a:t>
            </a:r>
            <a:r>
              <a:rPr sz="2000" spc="-5" dirty="0">
                <a:solidFill>
                  <a:srgbClr val="DF5227"/>
                </a:solidFill>
                <a:latin typeface="Corbel"/>
                <a:cs typeface="Corbel"/>
              </a:rPr>
              <a:t>both step </a:t>
            </a:r>
            <a:r>
              <a:rPr sz="2000" dirty="0">
                <a:solidFill>
                  <a:srgbClr val="DF5227"/>
                </a:solidFill>
                <a:latin typeface="Corbel"/>
                <a:cs typeface="Corbel"/>
              </a:rPr>
              <a:t>5 and </a:t>
            </a:r>
            <a:r>
              <a:rPr sz="2000" spc="-5" dirty="0">
                <a:solidFill>
                  <a:srgbClr val="DF5227"/>
                </a:solidFill>
                <a:latin typeface="Corbel"/>
                <a:cs typeface="Corbel"/>
              </a:rPr>
              <a:t>step </a:t>
            </a:r>
            <a:r>
              <a:rPr sz="2000" dirty="0">
                <a:solidFill>
                  <a:srgbClr val="DF5227"/>
                </a:solidFill>
                <a:latin typeface="Corbel"/>
                <a:cs typeface="Corbel"/>
              </a:rPr>
              <a:t>6 </a:t>
            </a:r>
            <a:r>
              <a:rPr sz="2000" spc="-5" dirty="0">
                <a:solidFill>
                  <a:srgbClr val="DF5227"/>
                </a:solidFill>
                <a:latin typeface="Corbel"/>
                <a:cs typeface="Corbel"/>
              </a:rPr>
              <a:t>does not </a:t>
            </a:r>
            <a:r>
              <a:rPr sz="2000" dirty="0">
                <a:solidFill>
                  <a:srgbClr val="DF5227"/>
                </a:solidFill>
                <a:latin typeface="Corbel"/>
                <a:cs typeface="Corbel"/>
              </a:rPr>
              <a:t>match swap left and right Step 8 − if left ≥ right, </a:t>
            </a:r>
            <a:r>
              <a:rPr sz="2000" spc="-5" dirty="0">
                <a:solidFill>
                  <a:srgbClr val="DF5227"/>
                </a:solidFill>
                <a:latin typeface="Corbel"/>
                <a:cs typeface="Corbel"/>
              </a:rPr>
              <a:t>the </a:t>
            </a:r>
            <a:r>
              <a:rPr sz="2000" spc="-390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000" dirty="0">
                <a:solidFill>
                  <a:srgbClr val="DF5227"/>
                </a:solidFill>
                <a:latin typeface="Corbel"/>
                <a:cs typeface="Corbel"/>
              </a:rPr>
              <a:t>point</a:t>
            </a:r>
            <a:r>
              <a:rPr sz="2000" spc="-25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000" dirty="0">
                <a:solidFill>
                  <a:srgbClr val="DF5227"/>
                </a:solidFill>
                <a:latin typeface="Corbel"/>
                <a:cs typeface="Corbel"/>
              </a:rPr>
              <a:t>where </a:t>
            </a:r>
            <a:r>
              <a:rPr sz="2000" spc="-10" dirty="0">
                <a:solidFill>
                  <a:srgbClr val="DF5227"/>
                </a:solidFill>
                <a:latin typeface="Corbel"/>
                <a:cs typeface="Corbel"/>
              </a:rPr>
              <a:t>they</a:t>
            </a:r>
            <a:r>
              <a:rPr sz="2000" dirty="0">
                <a:solidFill>
                  <a:srgbClr val="DF5227"/>
                </a:solidFill>
                <a:latin typeface="Corbel"/>
                <a:cs typeface="Corbel"/>
              </a:rPr>
              <a:t> met</a:t>
            </a:r>
            <a:r>
              <a:rPr sz="2000" spc="15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000" dirty="0">
                <a:solidFill>
                  <a:srgbClr val="DF5227"/>
                </a:solidFill>
                <a:latin typeface="Corbel"/>
                <a:cs typeface="Corbel"/>
              </a:rPr>
              <a:t>is</a:t>
            </a:r>
            <a:r>
              <a:rPr sz="2000" spc="-10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000" spc="-5" dirty="0">
                <a:solidFill>
                  <a:srgbClr val="DF5227"/>
                </a:solidFill>
                <a:latin typeface="Corbel"/>
                <a:cs typeface="Corbel"/>
              </a:rPr>
              <a:t>new </a:t>
            </a:r>
            <a:r>
              <a:rPr sz="2000" dirty="0">
                <a:solidFill>
                  <a:srgbClr val="DF5227"/>
                </a:solidFill>
                <a:latin typeface="Corbel"/>
                <a:cs typeface="Corbel"/>
              </a:rPr>
              <a:t>pivot</a:t>
            </a:r>
            <a:endParaRPr sz="2000">
              <a:latin typeface="Corbel"/>
              <a:cs typeface="Corbe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0830432" y="6319877"/>
            <a:ext cx="15494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30"/>
              </a:lnSpc>
            </a:pPr>
            <a:fld id="{81D60167-4931-47E6-BA6A-407CBD079E47}" type="slidenum">
              <a:rPr sz="1200" dirty="0">
                <a:solidFill>
                  <a:srgbClr val="DF5227"/>
                </a:solidFill>
                <a:latin typeface="Corbel"/>
                <a:cs typeface="Corbel"/>
              </a:rPr>
              <a:t>2</a:t>
            </a:fld>
            <a:endParaRPr sz="1200">
              <a:latin typeface="Corbel"/>
              <a:cs typeface="Corbe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926591" y="556259"/>
            <a:ext cx="10544810" cy="6078220"/>
            <a:chOff x="926591" y="556259"/>
            <a:chExt cx="10544810" cy="607822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986027" y="1491995"/>
              <a:ext cx="5251704" cy="2191511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219444" y="1491995"/>
              <a:ext cx="5251704" cy="2378964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238499" y="556259"/>
              <a:ext cx="6091428" cy="1031748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926591" y="3729227"/>
              <a:ext cx="5292852" cy="2904744"/>
            </a:xfrm>
            <a:prstGeom prst="rect">
              <a:avLst/>
            </a:prstGeom>
          </p:spPr>
        </p:pic>
      </p:grpSp>
      <p:sp>
        <p:nvSpPr>
          <p:cNvPr id="7" name="object 7"/>
          <p:cNvSpPr txBox="1"/>
          <p:nvPr/>
        </p:nvSpPr>
        <p:spPr>
          <a:xfrm>
            <a:off x="3088639" y="848995"/>
            <a:ext cx="13906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latin typeface="Corbel"/>
                <a:cs typeface="Corbel"/>
              </a:rPr>
              <a:t>1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916939" y="1694434"/>
            <a:ext cx="1397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latin typeface="Corbel"/>
                <a:cs typeface="Corbel"/>
              </a:rPr>
              <a:t>2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873048" y="2761615"/>
            <a:ext cx="13716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latin typeface="Corbel"/>
                <a:cs typeface="Corbel"/>
              </a:rPr>
              <a:t>3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175628" y="1694434"/>
            <a:ext cx="14668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latin typeface="Corbel"/>
                <a:cs typeface="Corbel"/>
              </a:rPr>
              <a:t>4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175628" y="2761615"/>
            <a:ext cx="13779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latin typeface="Corbel"/>
                <a:cs typeface="Corbel"/>
              </a:rPr>
              <a:t>5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840739" y="4133469"/>
            <a:ext cx="15176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latin typeface="Corbel"/>
                <a:cs typeface="Corbel"/>
              </a:rPr>
              <a:t>6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840739" y="5200650"/>
            <a:ext cx="13716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latin typeface="Corbel"/>
                <a:cs typeface="Corbel"/>
              </a:rPr>
              <a:t>7</a:t>
            </a:r>
            <a:endParaRPr sz="1800">
              <a:latin typeface="Corbel"/>
              <a:cs typeface="Corbel"/>
            </a:endParaRPr>
          </a:p>
        </p:txBody>
      </p:sp>
      <p:pic>
        <p:nvPicPr>
          <p:cNvPr id="14" name="object 14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5949696" y="3810000"/>
            <a:ext cx="5353811" cy="2313432"/>
          </a:xfrm>
          <a:prstGeom prst="rect">
            <a:avLst/>
          </a:prstGeom>
        </p:spPr>
      </p:pic>
      <p:sp>
        <p:nvSpPr>
          <p:cNvPr id="15" name="object 15"/>
          <p:cNvSpPr txBox="1"/>
          <p:nvPr/>
        </p:nvSpPr>
        <p:spPr>
          <a:xfrm>
            <a:off x="6269228" y="4015816"/>
            <a:ext cx="153035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latin typeface="Corbel"/>
                <a:cs typeface="Corbel"/>
              </a:rPr>
              <a:t>8</a:t>
            </a:r>
            <a:endParaRPr sz="1800">
              <a:latin typeface="Corbel"/>
              <a:cs typeface="Corbe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0830432" y="6319877"/>
            <a:ext cx="15494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30"/>
              </a:lnSpc>
            </a:pPr>
            <a:fld id="{81D60167-4931-47E6-BA6A-407CBD079E47}" type="slidenum">
              <a:rPr sz="1200" dirty="0">
                <a:solidFill>
                  <a:srgbClr val="DF5227"/>
                </a:solidFill>
                <a:latin typeface="Corbel"/>
                <a:cs typeface="Corbel"/>
              </a:rPr>
              <a:t>3</a:t>
            </a:fld>
            <a:endParaRPr sz="1200">
              <a:latin typeface="Corbel"/>
              <a:cs typeface="Corbe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99646" y="6447535"/>
            <a:ext cx="104139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DF5227"/>
                </a:solidFill>
                <a:latin typeface="Corbel"/>
                <a:cs typeface="Corbel"/>
              </a:rPr>
              <a:t>4</a:t>
            </a:r>
            <a:endParaRPr sz="1200">
              <a:latin typeface="Corbel"/>
              <a:cs typeface="Corbe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025448" y="695959"/>
            <a:ext cx="544576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155" dirty="0"/>
              <a:t>W</a:t>
            </a:r>
            <a:r>
              <a:rPr spc="-5" dirty="0"/>
              <a:t>ors</a:t>
            </a:r>
            <a:r>
              <a:rPr dirty="0"/>
              <a:t>t</a:t>
            </a:r>
            <a:r>
              <a:rPr spc="-200" dirty="0"/>
              <a:t> </a:t>
            </a:r>
            <a:r>
              <a:rPr spc="-5" dirty="0"/>
              <a:t>Cas</a:t>
            </a:r>
            <a:r>
              <a:rPr dirty="0"/>
              <a:t>e</a:t>
            </a:r>
            <a:r>
              <a:rPr spc="-35" dirty="0"/>
              <a:t> </a:t>
            </a:r>
            <a:r>
              <a:rPr spc="-5" dirty="0"/>
              <a:t>Partitioning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172362" y="1583512"/>
            <a:ext cx="6873875" cy="8883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94945" indent="-182880">
              <a:lnSpc>
                <a:spcPct val="100000"/>
              </a:lnSpc>
              <a:spcBef>
                <a:spcPts val="100"/>
              </a:spcBef>
              <a:buSzPct val="79166"/>
              <a:buChar char="•"/>
              <a:tabLst>
                <a:tab pos="195580" algn="l"/>
              </a:tabLst>
            </a:pPr>
            <a:r>
              <a:rPr sz="2400" spc="-15" dirty="0">
                <a:solidFill>
                  <a:srgbClr val="DF5227"/>
                </a:solidFill>
                <a:latin typeface="Corbel"/>
                <a:cs typeface="Corbel"/>
              </a:rPr>
              <a:t>Worst-case</a:t>
            </a:r>
            <a:r>
              <a:rPr sz="2400" spc="-25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400" spc="-5" dirty="0">
                <a:solidFill>
                  <a:srgbClr val="DF5227"/>
                </a:solidFill>
                <a:latin typeface="Corbel"/>
                <a:cs typeface="Corbel"/>
              </a:rPr>
              <a:t>partitioning</a:t>
            </a:r>
            <a:endParaRPr sz="2400">
              <a:latin typeface="Corbel"/>
              <a:cs typeface="Corbel"/>
            </a:endParaRPr>
          </a:p>
          <a:p>
            <a:pPr marL="423545" lvl="1" indent="-183515">
              <a:lnSpc>
                <a:spcPct val="100000"/>
              </a:lnSpc>
              <a:spcBef>
                <a:spcPts val="1510"/>
              </a:spcBef>
              <a:buSzPct val="80000"/>
              <a:buChar char="•"/>
              <a:tabLst>
                <a:tab pos="424180" algn="l"/>
              </a:tabLst>
            </a:pPr>
            <a:r>
              <a:rPr sz="2000" spc="-5" dirty="0">
                <a:solidFill>
                  <a:srgbClr val="DF5227"/>
                </a:solidFill>
                <a:latin typeface="Corbel"/>
                <a:cs typeface="Corbel"/>
              </a:rPr>
              <a:t>One region</a:t>
            </a:r>
            <a:r>
              <a:rPr sz="2000" spc="-20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000" spc="-5" dirty="0">
                <a:solidFill>
                  <a:srgbClr val="DF5227"/>
                </a:solidFill>
                <a:latin typeface="Corbel"/>
                <a:cs typeface="Corbel"/>
              </a:rPr>
              <a:t>has</a:t>
            </a:r>
            <a:r>
              <a:rPr sz="2000" spc="-10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000" spc="-5" dirty="0">
                <a:solidFill>
                  <a:srgbClr val="DF5227"/>
                </a:solidFill>
                <a:latin typeface="Corbel"/>
                <a:cs typeface="Corbel"/>
              </a:rPr>
              <a:t>one</a:t>
            </a:r>
            <a:r>
              <a:rPr sz="2000" spc="-10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000" dirty="0">
                <a:solidFill>
                  <a:srgbClr val="DF5227"/>
                </a:solidFill>
                <a:latin typeface="Corbel"/>
                <a:cs typeface="Corbel"/>
              </a:rPr>
              <a:t>element and</a:t>
            </a:r>
            <a:r>
              <a:rPr sz="2000" spc="-10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000" spc="-5" dirty="0">
                <a:solidFill>
                  <a:srgbClr val="DF5227"/>
                </a:solidFill>
                <a:latin typeface="Corbel"/>
                <a:cs typeface="Corbel"/>
              </a:rPr>
              <a:t>the</a:t>
            </a:r>
            <a:r>
              <a:rPr sz="2000" spc="-10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000" spc="-5" dirty="0">
                <a:solidFill>
                  <a:srgbClr val="DF5227"/>
                </a:solidFill>
                <a:latin typeface="Corbel"/>
                <a:cs typeface="Corbel"/>
              </a:rPr>
              <a:t>other</a:t>
            </a:r>
            <a:r>
              <a:rPr sz="2000" spc="400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000" dirty="0">
                <a:solidFill>
                  <a:srgbClr val="DF5227"/>
                </a:solidFill>
                <a:latin typeface="Corbel"/>
                <a:cs typeface="Corbel"/>
              </a:rPr>
              <a:t>has</a:t>
            </a:r>
            <a:r>
              <a:rPr sz="2000" spc="-15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000" dirty="0">
                <a:solidFill>
                  <a:srgbClr val="DF5227"/>
                </a:solidFill>
                <a:latin typeface="Corbel"/>
                <a:cs typeface="Corbel"/>
              </a:rPr>
              <a:t>n</a:t>
            </a:r>
            <a:r>
              <a:rPr sz="2000" spc="10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000" dirty="0">
                <a:solidFill>
                  <a:srgbClr val="DF5227"/>
                </a:solidFill>
                <a:latin typeface="Corbel"/>
                <a:cs typeface="Corbel"/>
              </a:rPr>
              <a:t>–</a:t>
            </a:r>
            <a:r>
              <a:rPr sz="2000" spc="5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000" dirty="0">
                <a:solidFill>
                  <a:srgbClr val="DF5227"/>
                </a:solidFill>
                <a:latin typeface="Corbel"/>
                <a:cs typeface="Corbel"/>
              </a:rPr>
              <a:t>1</a:t>
            </a:r>
            <a:r>
              <a:rPr sz="2000" spc="-5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000" dirty="0">
                <a:solidFill>
                  <a:srgbClr val="DF5227"/>
                </a:solidFill>
                <a:latin typeface="Corbel"/>
                <a:cs typeface="Corbel"/>
              </a:rPr>
              <a:t>elements</a:t>
            </a:r>
            <a:endParaRPr sz="2000">
              <a:latin typeface="Corbel"/>
              <a:cs typeface="Corbe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400936" y="2673857"/>
            <a:ext cx="255968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95580" indent="-182880">
              <a:lnSpc>
                <a:spcPct val="100000"/>
              </a:lnSpc>
              <a:spcBef>
                <a:spcPts val="105"/>
              </a:spcBef>
              <a:buSzPct val="80000"/>
              <a:buChar char="•"/>
              <a:tabLst>
                <a:tab pos="195580" algn="l"/>
              </a:tabLst>
            </a:pPr>
            <a:r>
              <a:rPr sz="2000" dirty="0">
                <a:solidFill>
                  <a:srgbClr val="DF5227"/>
                </a:solidFill>
                <a:latin typeface="Corbel"/>
                <a:cs typeface="Corbel"/>
              </a:rPr>
              <a:t>Maximally</a:t>
            </a:r>
            <a:r>
              <a:rPr sz="2000" spc="-65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000" spc="-5" dirty="0">
                <a:solidFill>
                  <a:srgbClr val="DF5227"/>
                </a:solidFill>
                <a:latin typeface="Corbel"/>
                <a:cs typeface="Corbel"/>
              </a:rPr>
              <a:t>unbalanced</a:t>
            </a:r>
            <a:endParaRPr sz="2000">
              <a:latin typeface="Corbel"/>
              <a:cs typeface="Corbe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72362" y="3378200"/>
            <a:ext cx="2708275" cy="8858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94945" indent="-182880">
              <a:lnSpc>
                <a:spcPct val="100000"/>
              </a:lnSpc>
              <a:spcBef>
                <a:spcPts val="100"/>
              </a:spcBef>
              <a:buSzPct val="79166"/>
              <a:buChar char="•"/>
              <a:tabLst>
                <a:tab pos="195580" algn="l"/>
              </a:tabLst>
            </a:pPr>
            <a:r>
              <a:rPr sz="2400" spc="-10" dirty="0">
                <a:solidFill>
                  <a:srgbClr val="DF5227"/>
                </a:solidFill>
                <a:latin typeface="Corbel"/>
                <a:cs typeface="Corbel"/>
              </a:rPr>
              <a:t>Recurrence:</a:t>
            </a:r>
            <a:r>
              <a:rPr sz="2400" spc="-40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400" dirty="0">
                <a:solidFill>
                  <a:srgbClr val="DF5227"/>
                </a:solidFill>
                <a:latin typeface="Corbel"/>
                <a:cs typeface="Corbel"/>
              </a:rPr>
              <a:t>q=1</a:t>
            </a:r>
            <a:endParaRPr sz="2400">
              <a:latin typeface="Corbel"/>
              <a:cs typeface="Corbel"/>
            </a:endParaRPr>
          </a:p>
          <a:p>
            <a:pPr marL="240665">
              <a:lnSpc>
                <a:spcPct val="100000"/>
              </a:lnSpc>
              <a:spcBef>
                <a:spcPts val="1490"/>
              </a:spcBef>
            </a:pPr>
            <a:r>
              <a:rPr sz="2000" spc="-5" dirty="0">
                <a:solidFill>
                  <a:srgbClr val="DF5227"/>
                </a:solidFill>
                <a:latin typeface="Corbel"/>
                <a:cs typeface="Corbel"/>
              </a:rPr>
              <a:t>T</a:t>
            </a:r>
            <a:r>
              <a:rPr sz="2000" spc="-25" dirty="0">
                <a:solidFill>
                  <a:srgbClr val="DF5227"/>
                </a:solidFill>
                <a:latin typeface="Corbel"/>
                <a:cs typeface="Corbel"/>
              </a:rPr>
              <a:t>(</a:t>
            </a:r>
            <a:r>
              <a:rPr sz="2000" spc="-40" dirty="0">
                <a:solidFill>
                  <a:srgbClr val="DF5227"/>
                </a:solidFill>
                <a:latin typeface="Corbel"/>
                <a:cs typeface="Corbel"/>
              </a:rPr>
              <a:t>n</a:t>
            </a:r>
            <a:r>
              <a:rPr sz="2000" dirty="0">
                <a:solidFill>
                  <a:srgbClr val="DF5227"/>
                </a:solidFill>
                <a:latin typeface="Corbel"/>
                <a:cs typeface="Corbel"/>
              </a:rPr>
              <a:t>) =</a:t>
            </a:r>
            <a:r>
              <a:rPr sz="2000" spc="-150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000" spc="-5" dirty="0">
                <a:solidFill>
                  <a:srgbClr val="DF5227"/>
                </a:solidFill>
                <a:latin typeface="Corbel"/>
                <a:cs typeface="Corbel"/>
              </a:rPr>
              <a:t>T(1</a:t>
            </a:r>
            <a:r>
              <a:rPr sz="2000" dirty="0">
                <a:solidFill>
                  <a:srgbClr val="DF5227"/>
                </a:solidFill>
                <a:latin typeface="Corbel"/>
                <a:cs typeface="Corbel"/>
              </a:rPr>
              <a:t>)</a:t>
            </a:r>
            <a:r>
              <a:rPr sz="2000" spc="-5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000" dirty="0">
                <a:solidFill>
                  <a:srgbClr val="DF5227"/>
                </a:solidFill>
                <a:latin typeface="Corbel"/>
                <a:cs typeface="Corbel"/>
              </a:rPr>
              <a:t>+</a:t>
            </a:r>
            <a:r>
              <a:rPr sz="2000" spc="-145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000" spc="-5" dirty="0">
                <a:solidFill>
                  <a:srgbClr val="DF5227"/>
                </a:solidFill>
                <a:latin typeface="Corbel"/>
                <a:cs typeface="Corbel"/>
              </a:rPr>
              <a:t>T</a:t>
            </a:r>
            <a:r>
              <a:rPr sz="2000" spc="-25" dirty="0">
                <a:solidFill>
                  <a:srgbClr val="DF5227"/>
                </a:solidFill>
                <a:latin typeface="Corbel"/>
                <a:cs typeface="Corbel"/>
              </a:rPr>
              <a:t>(</a:t>
            </a:r>
            <a:r>
              <a:rPr sz="2000" dirty="0">
                <a:solidFill>
                  <a:srgbClr val="DF5227"/>
                </a:solidFill>
                <a:latin typeface="Corbel"/>
                <a:cs typeface="Corbel"/>
              </a:rPr>
              <a:t>n – </a:t>
            </a:r>
            <a:r>
              <a:rPr sz="2000" spc="-5" dirty="0">
                <a:solidFill>
                  <a:srgbClr val="DF5227"/>
                </a:solidFill>
                <a:latin typeface="Corbel"/>
                <a:cs typeface="Corbel"/>
              </a:rPr>
              <a:t>1</a:t>
            </a:r>
            <a:r>
              <a:rPr sz="2000" dirty="0">
                <a:solidFill>
                  <a:srgbClr val="DF5227"/>
                </a:solidFill>
                <a:latin typeface="Corbel"/>
                <a:cs typeface="Corbel"/>
              </a:rPr>
              <a:t>)</a:t>
            </a:r>
            <a:r>
              <a:rPr sz="2000" spc="-5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000" dirty="0">
                <a:solidFill>
                  <a:srgbClr val="DF5227"/>
                </a:solidFill>
                <a:latin typeface="Corbel"/>
                <a:cs typeface="Corbel"/>
              </a:rPr>
              <a:t>+</a:t>
            </a:r>
            <a:r>
              <a:rPr sz="2000" spc="-5" dirty="0">
                <a:solidFill>
                  <a:srgbClr val="DF5227"/>
                </a:solidFill>
                <a:latin typeface="Corbel"/>
                <a:cs typeface="Corbel"/>
              </a:rPr>
              <a:t> n,</a:t>
            </a:r>
            <a:endParaRPr sz="2000">
              <a:latin typeface="Corbel"/>
              <a:cs typeface="Corbe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583816" y="4466335"/>
            <a:ext cx="1122045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-5" dirty="0">
                <a:solidFill>
                  <a:srgbClr val="DF5227"/>
                </a:solidFill>
                <a:latin typeface="Corbel"/>
                <a:cs typeface="Corbel"/>
              </a:rPr>
              <a:t>T(1)</a:t>
            </a:r>
            <a:r>
              <a:rPr sz="2000" spc="-40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000" dirty="0">
                <a:solidFill>
                  <a:srgbClr val="DF5227"/>
                </a:solidFill>
                <a:latin typeface="Corbel"/>
                <a:cs typeface="Corbel"/>
              </a:rPr>
              <a:t>=</a:t>
            </a:r>
            <a:r>
              <a:rPr sz="2000" spc="-30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000" dirty="0">
                <a:solidFill>
                  <a:srgbClr val="DF5227"/>
                </a:solidFill>
                <a:latin typeface="Symbol"/>
                <a:cs typeface="Symbol"/>
              </a:rPr>
              <a:t></a:t>
            </a:r>
            <a:r>
              <a:rPr sz="2000" dirty="0">
                <a:solidFill>
                  <a:srgbClr val="DF5227"/>
                </a:solidFill>
                <a:latin typeface="Corbel"/>
                <a:cs typeface="Corbel"/>
              </a:rPr>
              <a:t>(1)</a:t>
            </a:r>
            <a:endParaRPr sz="2000">
              <a:latin typeface="Corbel"/>
              <a:cs typeface="Corbe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400936" y="4999990"/>
            <a:ext cx="1791335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-5" dirty="0">
                <a:solidFill>
                  <a:srgbClr val="DF5227"/>
                </a:solidFill>
                <a:latin typeface="Corbel"/>
                <a:cs typeface="Corbel"/>
              </a:rPr>
              <a:t>T</a:t>
            </a:r>
            <a:r>
              <a:rPr sz="2000" spc="-25" dirty="0">
                <a:solidFill>
                  <a:srgbClr val="DF5227"/>
                </a:solidFill>
                <a:latin typeface="Corbel"/>
                <a:cs typeface="Corbel"/>
              </a:rPr>
              <a:t>(</a:t>
            </a:r>
            <a:r>
              <a:rPr sz="2000" spc="-40" dirty="0">
                <a:solidFill>
                  <a:srgbClr val="DF5227"/>
                </a:solidFill>
                <a:latin typeface="Corbel"/>
                <a:cs typeface="Corbel"/>
              </a:rPr>
              <a:t>n</a:t>
            </a:r>
            <a:r>
              <a:rPr sz="2000" dirty="0">
                <a:solidFill>
                  <a:srgbClr val="DF5227"/>
                </a:solidFill>
                <a:latin typeface="Corbel"/>
                <a:cs typeface="Corbel"/>
              </a:rPr>
              <a:t>) =</a:t>
            </a:r>
            <a:r>
              <a:rPr sz="2000" spc="-150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000" spc="-5" dirty="0">
                <a:solidFill>
                  <a:srgbClr val="DF5227"/>
                </a:solidFill>
                <a:latin typeface="Corbel"/>
                <a:cs typeface="Corbel"/>
              </a:rPr>
              <a:t>T</a:t>
            </a:r>
            <a:r>
              <a:rPr sz="2000" spc="-25" dirty="0">
                <a:solidFill>
                  <a:srgbClr val="DF5227"/>
                </a:solidFill>
                <a:latin typeface="Corbel"/>
                <a:cs typeface="Corbel"/>
              </a:rPr>
              <a:t>(</a:t>
            </a:r>
            <a:r>
              <a:rPr sz="2000" dirty="0">
                <a:solidFill>
                  <a:srgbClr val="DF5227"/>
                </a:solidFill>
                <a:latin typeface="Corbel"/>
                <a:cs typeface="Corbel"/>
              </a:rPr>
              <a:t>n</a:t>
            </a:r>
            <a:r>
              <a:rPr sz="2000" spc="-5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000" dirty="0">
                <a:solidFill>
                  <a:srgbClr val="DF5227"/>
                </a:solidFill>
                <a:latin typeface="Corbel"/>
                <a:cs typeface="Corbel"/>
              </a:rPr>
              <a:t>– </a:t>
            </a:r>
            <a:r>
              <a:rPr sz="2000" spc="-5" dirty="0">
                <a:solidFill>
                  <a:srgbClr val="DF5227"/>
                </a:solidFill>
                <a:latin typeface="Corbel"/>
                <a:cs typeface="Corbel"/>
              </a:rPr>
              <a:t>1</a:t>
            </a:r>
            <a:r>
              <a:rPr sz="2000" dirty="0">
                <a:solidFill>
                  <a:srgbClr val="DF5227"/>
                </a:solidFill>
                <a:latin typeface="Corbel"/>
                <a:cs typeface="Corbel"/>
              </a:rPr>
              <a:t>)</a:t>
            </a:r>
            <a:r>
              <a:rPr sz="2000" spc="-5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000" dirty="0">
                <a:solidFill>
                  <a:srgbClr val="DF5227"/>
                </a:solidFill>
                <a:latin typeface="Corbel"/>
                <a:cs typeface="Corbel"/>
              </a:rPr>
              <a:t>+ n</a:t>
            </a:r>
            <a:endParaRPr sz="2000">
              <a:latin typeface="Corbel"/>
              <a:cs typeface="Corbe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798194" y="5560938"/>
            <a:ext cx="127000" cy="26606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550" spc="20" dirty="0">
                <a:latin typeface="Times New Roman"/>
                <a:cs typeface="Times New Roman"/>
              </a:rPr>
              <a:t>2</a:t>
            </a:r>
            <a:endParaRPr sz="155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965403" y="5560938"/>
            <a:ext cx="127000" cy="26606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550" spc="20" dirty="0">
                <a:latin typeface="Times New Roman"/>
                <a:cs typeface="Times New Roman"/>
              </a:rPr>
              <a:t>2</a:t>
            </a:r>
            <a:endParaRPr sz="155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862280" y="5365787"/>
            <a:ext cx="127000" cy="26606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550" i="1" spc="20" dirty="0">
                <a:latin typeface="Times New Roman"/>
                <a:cs typeface="Times New Roman"/>
              </a:rPr>
              <a:t>n</a:t>
            </a:r>
            <a:endParaRPr sz="155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551463" y="5357218"/>
            <a:ext cx="969010" cy="4381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822960" algn="l"/>
              </a:tabLst>
            </a:pPr>
            <a:r>
              <a:rPr sz="2700" spc="10" dirty="0">
                <a:latin typeface="Symbol"/>
                <a:cs typeface="Symbol"/>
              </a:rPr>
              <a:t></a:t>
            </a:r>
            <a:r>
              <a:rPr sz="2700" spc="10" dirty="0">
                <a:latin typeface="Times New Roman"/>
                <a:cs typeface="Times New Roman"/>
              </a:rPr>
              <a:t>	</a:t>
            </a:r>
            <a:r>
              <a:rPr sz="2700" spc="10" dirty="0">
                <a:latin typeface="Symbol"/>
                <a:cs typeface="Symbol"/>
              </a:rPr>
              <a:t></a:t>
            </a:r>
            <a:endParaRPr sz="2700">
              <a:latin typeface="Symbol"/>
              <a:cs typeface="Symbo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076899" y="5570992"/>
            <a:ext cx="447675" cy="4381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700" i="1" spc="10" dirty="0">
                <a:latin typeface="Times New Roman"/>
                <a:cs typeface="Times New Roman"/>
              </a:rPr>
              <a:t>n</a:t>
            </a:r>
            <a:r>
              <a:rPr sz="2700" i="1" spc="-215" dirty="0">
                <a:latin typeface="Times New Roman"/>
                <a:cs typeface="Times New Roman"/>
              </a:rPr>
              <a:t> </a:t>
            </a:r>
            <a:r>
              <a:rPr sz="2700" spc="10" dirty="0">
                <a:latin typeface="Symbol"/>
                <a:cs typeface="Symbol"/>
              </a:rPr>
              <a:t></a:t>
            </a:r>
            <a:endParaRPr sz="2700">
              <a:latin typeface="Symbol"/>
              <a:cs typeface="Symbo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143965" y="5570992"/>
            <a:ext cx="2934335" cy="4381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419100" algn="l"/>
                <a:tab pos="2805430" algn="l"/>
              </a:tabLst>
            </a:pPr>
            <a:r>
              <a:rPr sz="2700" i="1" spc="10" dirty="0">
                <a:latin typeface="Times New Roman"/>
                <a:cs typeface="Times New Roman"/>
              </a:rPr>
              <a:t>k	</a:t>
            </a:r>
            <a:r>
              <a:rPr sz="2700" spc="170" dirty="0">
                <a:latin typeface="Symbol"/>
                <a:cs typeface="Symbol"/>
              </a:rPr>
              <a:t></a:t>
            </a:r>
            <a:r>
              <a:rPr sz="2700" spc="10" dirty="0">
                <a:latin typeface="Times New Roman"/>
                <a:cs typeface="Times New Roman"/>
              </a:rPr>
              <a:t>1</a:t>
            </a:r>
            <a:r>
              <a:rPr sz="2700" spc="-310" dirty="0">
                <a:latin typeface="Times New Roman"/>
                <a:cs typeface="Times New Roman"/>
              </a:rPr>
              <a:t> </a:t>
            </a:r>
            <a:r>
              <a:rPr sz="2700" spc="10" dirty="0">
                <a:latin typeface="Symbol"/>
                <a:cs typeface="Symbol"/>
              </a:rPr>
              <a:t></a:t>
            </a:r>
            <a:r>
              <a:rPr sz="2700" spc="-95" dirty="0">
                <a:latin typeface="Times New Roman"/>
                <a:cs typeface="Times New Roman"/>
              </a:rPr>
              <a:t> </a:t>
            </a:r>
            <a:r>
              <a:rPr sz="2700" spc="50" dirty="0">
                <a:latin typeface="Symbol"/>
                <a:cs typeface="Symbol"/>
              </a:rPr>
              <a:t></a:t>
            </a:r>
            <a:r>
              <a:rPr sz="2700" spc="65" dirty="0">
                <a:latin typeface="Times New Roman"/>
                <a:cs typeface="Times New Roman"/>
              </a:rPr>
              <a:t>(</a:t>
            </a:r>
            <a:r>
              <a:rPr sz="2700" i="1" spc="50" dirty="0">
                <a:latin typeface="Times New Roman"/>
                <a:cs typeface="Times New Roman"/>
              </a:rPr>
              <a:t>n</a:t>
            </a:r>
            <a:r>
              <a:rPr sz="2700" spc="5" dirty="0">
                <a:latin typeface="Times New Roman"/>
                <a:cs typeface="Times New Roman"/>
              </a:rPr>
              <a:t>)</a:t>
            </a:r>
            <a:r>
              <a:rPr sz="2700" spc="-240" dirty="0">
                <a:latin typeface="Times New Roman"/>
                <a:cs typeface="Times New Roman"/>
              </a:rPr>
              <a:t> </a:t>
            </a:r>
            <a:r>
              <a:rPr sz="2700" spc="10" dirty="0">
                <a:latin typeface="Symbol"/>
                <a:cs typeface="Symbol"/>
              </a:rPr>
              <a:t></a:t>
            </a:r>
            <a:r>
              <a:rPr sz="2700" spc="-225" dirty="0">
                <a:latin typeface="Times New Roman"/>
                <a:cs typeface="Times New Roman"/>
              </a:rPr>
              <a:t> </a:t>
            </a:r>
            <a:r>
              <a:rPr sz="2700" spc="55" dirty="0">
                <a:latin typeface="Symbol"/>
                <a:cs typeface="Symbol"/>
              </a:rPr>
              <a:t></a:t>
            </a:r>
            <a:r>
              <a:rPr sz="2700" spc="65" dirty="0">
                <a:latin typeface="Times New Roman"/>
                <a:cs typeface="Times New Roman"/>
              </a:rPr>
              <a:t>(</a:t>
            </a:r>
            <a:r>
              <a:rPr sz="2700" i="1" spc="10" dirty="0">
                <a:latin typeface="Times New Roman"/>
                <a:cs typeface="Times New Roman"/>
              </a:rPr>
              <a:t>n</a:t>
            </a:r>
            <a:r>
              <a:rPr sz="2700" i="1" dirty="0">
                <a:latin typeface="Times New Roman"/>
                <a:cs typeface="Times New Roman"/>
              </a:rPr>
              <a:t>	</a:t>
            </a:r>
            <a:r>
              <a:rPr sz="2700" spc="5" dirty="0">
                <a:latin typeface="Times New Roman"/>
                <a:cs typeface="Times New Roman"/>
              </a:rPr>
              <a:t>)</a:t>
            </a:r>
            <a:endParaRPr sz="27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7129409" y="5570992"/>
            <a:ext cx="1115060" cy="4381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986155" algn="l"/>
              </a:tabLst>
            </a:pPr>
            <a:r>
              <a:rPr sz="2700" spc="10" dirty="0">
                <a:latin typeface="Symbol"/>
                <a:cs typeface="Symbol"/>
              </a:rPr>
              <a:t></a:t>
            </a:r>
            <a:r>
              <a:rPr sz="2700" spc="-95" dirty="0">
                <a:latin typeface="Times New Roman"/>
                <a:cs typeface="Times New Roman"/>
              </a:rPr>
              <a:t> </a:t>
            </a:r>
            <a:r>
              <a:rPr sz="2700" spc="50" dirty="0">
                <a:latin typeface="Symbol"/>
                <a:cs typeface="Symbol"/>
              </a:rPr>
              <a:t></a:t>
            </a:r>
            <a:r>
              <a:rPr sz="2700" spc="65" dirty="0">
                <a:latin typeface="Times New Roman"/>
                <a:cs typeface="Times New Roman"/>
              </a:rPr>
              <a:t>(</a:t>
            </a:r>
            <a:r>
              <a:rPr sz="2700" i="1" spc="10" dirty="0">
                <a:latin typeface="Times New Roman"/>
                <a:cs typeface="Times New Roman"/>
              </a:rPr>
              <a:t>n</a:t>
            </a:r>
            <a:r>
              <a:rPr sz="2700" i="1" dirty="0">
                <a:latin typeface="Times New Roman"/>
                <a:cs typeface="Times New Roman"/>
              </a:rPr>
              <a:t>	</a:t>
            </a:r>
            <a:r>
              <a:rPr sz="2700" spc="5" dirty="0">
                <a:latin typeface="Times New Roman"/>
                <a:cs typeface="Times New Roman"/>
              </a:rPr>
              <a:t>)</a:t>
            </a:r>
            <a:endParaRPr sz="27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551463" y="5670984"/>
            <a:ext cx="158750" cy="4381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700" spc="10" dirty="0">
                <a:latin typeface="Symbol"/>
                <a:cs typeface="Symbol"/>
              </a:rPr>
              <a:t></a:t>
            </a:r>
            <a:endParaRPr sz="2700">
              <a:latin typeface="Symbol"/>
              <a:cs typeface="Symbo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4361953" y="5670984"/>
            <a:ext cx="158750" cy="4381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700" spc="10" dirty="0">
                <a:latin typeface="Symbol"/>
                <a:cs typeface="Symbol"/>
              </a:rPr>
              <a:t></a:t>
            </a:r>
            <a:endParaRPr sz="2700">
              <a:latin typeface="Symbol"/>
              <a:cs typeface="Symbo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551463" y="5903374"/>
            <a:ext cx="969010" cy="4381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822960" algn="l"/>
              </a:tabLst>
            </a:pPr>
            <a:r>
              <a:rPr sz="2700" spc="10" dirty="0">
                <a:latin typeface="Symbol"/>
                <a:cs typeface="Symbol"/>
              </a:rPr>
              <a:t></a:t>
            </a:r>
            <a:r>
              <a:rPr sz="2700" spc="-50" dirty="0">
                <a:latin typeface="Times New Roman"/>
                <a:cs typeface="Times New Roman"/>
              </a:rPr>
              <a:t> </a:t>
            </a:r>
            <a:r>
              <a:rPr sz="2325" i="1" spc="22" baseline="1792" dirty="0">
                <a:latin typeface="Times New Roman"/>
                <a:cs typeface="Times New Roman"/>
              </a:rPr>
              <a:t>k</a:t>
            </a:r>
            <a:r>
              <a:rPr sz="2325" i="1" spc="-277" baseline="1792" dirty="0">
                <a:latin typeface="Times New Roman"/>
                <a:cs typeface="Times New Roman"/>
              </a:rPr>
              <a:t> </a:t>
            </a:r>
            <a:r>
              <a:rPr sz="2325" spc="-97" baseline="1792" dirty="0">
                <a:latin typeface="Symbol"/>
                <a:cs typeface="Symbol"/>
              </a:rPr>
              <a:t></a:t>
            </a:r>
            <a:r>
              <a:rPr sz="2325" spc="30" baseline="1792" dirty="0">
                <a:latin typeface="Times New Roman"/>
                <a:cs typeface="Times New Roman"/>
              </a:rPr>
              <a:t>1</a:t>
            </a:r>
            <a:r>
              <a:rPr sz="2325" baseline="1792" dirty="0">
                <a:latin typeface="Times New Roman"/>
                <a:cs typeface="Times New Roman"/>
              </a:rPr>
              <a:t>	</a:t>
            </a:r>
            <a:r>
              <a:rPr sz="2700" spc="10" dirty="0">
                <a:latin typeface="Symbol"/>
                <a:cs typeface="Symbol"/>
              </a:rPr>
              <a:t></a:t>
            </a:r>
            <a:endParaRPr sz="2700">
              <a:latin typeface="Symbol"/>
              <a:cs typeface="Symbo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729175" y="5478192"/>
            <a:ext cx="382905" cy="6438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050" spc="-1845" dirty="0">
                <a:latin typeface="Symbol"/>
                <a:cs typeface="Symbol"/>
              </a:rPr>
              <a:t></a:t>
            </a:r>
            <a:endParaRPr sz="4050">
              <a:latin typeface="Symbol"/>
              <a:cs typeface="Symbol"/>
            </a:endParaRPr>
          </a:p>
        </p:txBody>
      </p:sp>
      <p:pic>
        <p:nvPicPr>
          <p:cNvPr id="20" name="object 20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873240" y="2727960"/>
            <a:ext cx="428244" cy="513588"/>
          </a:xfrm>
          <a:prstGeom prst="rect">
            <a:avLst/>
          </a:prstGeom>
        </p:spPr>
      </p:pic>
      <p:sp>
        <p:nvSpPr>
          <p:cNvPr id="21" name="object 21"/>
          <p:cNvSpPr txBox="1"/>
          <p:nvPr/>
        </p:nvSpPr>
        <p:spPr>
          <a:xfrm>
            <a:off x="7015353" y="2779014"/>
            <a:ext cx="14541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DF5227"/>
                </a:solidFill>
                <a:latin typeface="Comic Sans MS"/>
                <a:cs typeface="Comic Sans MS"/>
              </a:rPr>
              <a:t>n</a:t>
            </a:r>
            <a:endParaRPr sz="1800">
              <a:latin typeface="Comic Sans MS"/>
              <a:cs typeface="Comic Sans MS"/>
            </a:endParaRPr>
          </a:p>
        </p:txBody>
      </p:sp>
      <p:grpSp>
        <p:nvGrpSpPr>
          <p:cNvPr id="22" name="object 22"/>
          <p:cNvGrpSpPr/>
          <p:nvPr/>
        </p:nvGrpSpPr>
        <p:grpSpPr>
          <a:xfrm>
            <a:off x="7223759" y="3046476"/>
            <a:ext cx="1819910" cy="1885314"/>
            <a:chOff x="7223759" y="3046476"/>
            <a:chExt cx="1819910" cy="1885314"/>
          </a:xfrm>
        </p:grpSpPr>
        <p:pic>
          <p:nvPicPr>
            <p:cNvPr id="23" name="object 23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223759" y="3046476"/>
              <a:ext cx="495300" cy="513588"/>
            </a:xfrm>
            <a:prstGeom prst="rect">
              <a:avLst/>
            </a:prstGeom>
          </p:spPr>
        </p:pic>
        <p:pic>
          <p:nvPicPr>
            <p:cNvPr id="24" name="object 24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411211" y="3046476"/>
              <a:ext cx="402335" cy="513588"/>
            </a:xfrm>
            <a:prstGeom prst="rect">
              <a:avLst/>
            </a:prstGeom>
          </p:spPr>
        </p:pic>
        <p:pic>
          <p:nvPicPr>
            <p:cNvPr id="25" name="object 25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7574279" y="3046476"/>
              <a:ext cx="411479" cy="513588"/>
            </a:xfrm>
            <a:prstGeom prst="rect">
              <a:avLst/>
            </a:prstGeom>
          </p:spPr>
        </p:pic>
        <p:pic>
          <p:nvPicPr>
            <p:cNvPr id="26" name="object 26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7568183" y="3427476"/>
              <a:ext cx="495300" cy="513588"/>
            </a:xfrm>
            <a:prstGeom prst="rect">
              <a:avLst/>
            </a:prstGeom>
          </p:spPr>
        </p:pic>
        <p:pic>
          <p:nvPicPr>
            <p:cNvPr id="27" name="object 27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755635" y="3427476"/>
              <a:ext cx="402335" cy="513588"/>
            </a:xfrm>
            <a:prstGeom prst="rect">
              <a:avLst/>
            </a:prstGeom>
          </p:spPr>
        </p:pic>
        <p:pic>
          <p:nvPicPr>
            <p:cNvPr id="28" name="object 28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7918703" y="3427476"/>
              <a:ext cx="448055" cy="513588"/>
            </a:xfrm>
            <a:prstGeom prst="rect">
              <a:avLst/>
            </a:prstGeom>
          </p:spPr>
        </p:pic>
        <p:pic>
          <p:nvPicPr>
            <p:cNvPr id="29" name="object 29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7949183" y="3808476"/>
              <a:ext cx="495300" cy="513588"/>
            </a:xfrm>
            <a:prstGeom prst="rect">
              <a:avLst/>
            </a:prstGeom>
          </p:spPr>
        </p:pic>
        <p:pic>
          <p:nvPicPr>
            <p:cNvPr id="30" name="object 30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8136635" y="3808476"/>
              <a:ext cx="402335" cy="513588"/>
            </a:xfrm>
            <a:prstGeom prst="rect">
              <a:avLst/>
            </a:prstGeom>
          </p:spPr>
        </p:pic>
        <p:pic>
          <p:nvPicPr>
            <p:cNvPr id="31" name="object 31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8299703" y="3808476"/>
              <a:ext cx="448055" cy="513588"/>
            </a:xfrm>
            <a:prstGeom prst="rect">
              <a:avLst/>
            </a:prstGeom>
          </p:spPr>
        </p:pic>
        <p:pic>
          <p:nvPicPr>
            <p:cNvPr id="32" name="object 32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8595359" y="4418076"/>
              <a:ext cx="448055" cy="513588"/>
            </a:xfrm>
            <a:prstGeom prst="rect">
              <a:avLst/>
            </a:prstGeom>
          </p:spPr>
        </p:pic>
      </p:grpSp>
      <p:sp>
        <p:nvSpPr>
          <p:cNvPr id="33" name="object 33"/>
          <p:cNvSpPr txBox="1"/>
          <p:nvPr/>
        </p:nvSpPr>
        <p:spPr>
          <a:xfrm>
            <a:off x="8738107" y="4470019"/>
            <a:ext cx="1651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DF5227"/>
                </a:solidFill>
                <a:latin typeface="Comic Sans MS"/>
                <a:cs typeface="Comic Sans MS"/>
              </a:rPr>
              <a:t>2</a:t>
            </a:r>
            <a:endParaRPr sz="1800">
              <a:latin typeface="Comic Sans MS"/>
              <a:cs typeface="Comic Sans MS"/>
            </a:endParaRPr>
          </a:p>
        </p:txBody>
      </p:sp>
      <p:grpSp>
        <p:nvGrpSpPr>
          <p:cNvPr id="34" name="object 34"/>
          <p:cNvGrpSpPr/>
          <p:nvPr/>
        </p:nvGrpSpPr>
        <p:grpSpPr>
          <a:xfrm>
            <a:off x="6414515" y="3032760"/>
            <a:ext cx="2943225" cy="2280285"/>
            <a:chOff x="6414515" y="3032760"/>
            <a:chExt cx="2943225" cy="2280285"/>
          </a:xfrm>
        </p:grpSpPr>
        <p:pic>
          <p:nvPicPr>
            <p:cNvPr id="35" name="object 35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6414515" y="3032760"/>
              <a:ext cx="411480" cy="513588"/>
            </a:xfrm>
            <a:prstGeom prst="rect">
              <a:avLst/>
            </a:prstGeom>
          </p:spPr>
        </p:pic>
        <p:pic>
          <p:nvPicPr>
            <p:cNvPr id="36" name="object 36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8945879" y="4799076"/>
              <a:ext cx="411479" cy="513588"/>
            </a:xfrm>
            <a:prstGeom prst="rect">
              <a:avLst/>
            </a:prstGeom>
          </p:spPr>
        </p:pic>
      </p:grpSp>
      <p:sp>
        <p:nvSpPr>
          <p:cNvPr id="37" name="object 37"/>
          <p:cNvSpPr txBox="1"/>
          <p:nvPr/>
        </p:nvSpPr>
        <p:spPr>
          <a:xfrm>
            <a:off x="6556629" y="3083814"/>
            <a:ext cx="12890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DF5227"/>
                </a:solidFill>
                <a:latin typeface="Comic Sans MS"/>
                <a:cs typeface="Comic Sans MS"/>
              </a:rPr>
              <a:t>1</a:t>
            </a:r>
            <a:endParaRPr sz="1800">
              <a:latin typeface="Comic Sans MS"/>
              <a:cs typeface="Comic Sans MS"/>
            </a:endParaRPr>
          </a:p>
        </p:txBody>
      </p:sp>
      <p:pic>
        <p:nvPicPr>
          <p:cNvPr id="38" name="object 38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6736080" y="3427476"/>
            <a:ext cx="411479" cy="513588"/>
          </a:xfrm>
          <a:prstGeom prst="rect">
            <a:avLst/>
          </a:prstGeom>
        </p:spPr>
      </p:pic>
      <p:sp>
        <p:nvSpPr>
          <p:cNvPr id="39" name="object 39"/>
          <p:cNvSpPr txBox="1"/>
          <p:nvPr/>
        </p:nvSpPr>
        <p:spPr>
          <a:xfrm>
            <a:off x="6878828" y="3479038"/>
            <a:ext cx="12890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DF5227"/>
                </a:solidFill>
                <a:latin typeface="Comic Sans MS"/>
                <a:cs typeface="Comic Sans MS"/>
              </a:rPr>
              <a:t>1</a:t>
            </a:r>
            <a:endParaRPr sz="1800">
              <a:latin typeface="Comic Sans MS"/>
              <a:cs typeface="Comic Sans MS"/>
            </a:endParaRPr>
          </a:p>
        </p:txBody>
      </p:sp>
      <p:pic>
        <p:nvPicPr>
          <p:cNvPr id="40" name="object 40"/>
          <p:cNvPicPr/>
          <p:nvPr/>
        </p:nvPicPr>
        <p:blipFill>
          <a:blip r:embed="rId12" cstate="print"/>
          <a:stretch>
            <a:fillRect/>
          </a:stretch>
        </p:blipFill>
        <p:spPr>
          <a:xfrm>
            <a:off x="7100316" y="3808476"/>
            <a:ext cx="411479" cy="513588"/>
          </a:xfrm>
          <a:prstGeom prst="rect">
            <a:avLst/>
          </a:prstGeom>
        </p:spPr>
      </p:pic>
      <p:sp>
        <p:nvSpPr>
          <p:cNvPr id="41" name="object 41"/>
          <p:cNvSpPr txBox="1"/>
          <p:nvPr/>
        </p:nvSpPr>
        <p:spPr>
          <a:xfrm>
            <a:off x="7242429" y="3859733"/>
            <a:ext cx="128905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DF5227"/>
                </a:solidFill>
                <a:latin typeface="Comic Sans MS"/>
                <a:cs typeface="Comic Sans MS"/>
              </a:rPr>
              <a:t>1</a:t>
            </a:r>
            <a:endParaRPr sz="1800">
              <a:latin typeface="Comic Sans MS"/>
              <a:cs typeface="Comic Sans MS"/>
            </a:endParaRPr>
          </a:p>
        </p:txBody>
      </p:sp>
      <p:pic>
        <p:nvPicPr>
          <p:cNvPr id="42" name="object 42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8183880" y="4799076"/>
            <a:ext cx="411479" cy="513588"/>
          </a:xfrm>
          <a:prstGeom prst="rect">
            <a:avLst/>
          </a:prstGeom>
        </p:spPr>
      </p:pic>
      <p:sp>
        <p:nvSpPr>
          <p:cNvPr id="43" name="object 43"/>
          <p:cNvSpPr txBox="1"/>
          <p:nvPr/>
        </p:nvSpPr>
        <p:spPr>
          <a:xfrm>
            <a:off x="8326881" y="4851019"/>
            <a:ext cx="12890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DF5227"/>
                </a:solidFill>
                <a:latin typeface="Comic Sans MS"/>
                <a:cs typeface="Comic Sans MS"/>
              </a:rPr>
              <a:t>1</a:t>
            </a:r>
            <a:endParaRPr sz="1800">
              <a:latin typeface="Comic Sans MS"/>
              <a:cs typeface="Comic Sans MS"/>
            </a:endParaRPr>
          </a:p>
        </p:txBody>
      </p:sp>
      <p:grpSp>
        <p:nvGrpSpPr>
          <p:cNvPr id="44" name="object 44"/>
          <p:cNvGrpSpPr/>
          <p:nvPr/>
        </p:nvGrpSpPr>
        <p:grpSpPr>
          <a:xfrm>
            <a:off x="6777037" y="3043237"/>
            <a:ext cx="1228725" cy="1659889"/>
            <a:chOff x="6777037" y="3043237"/>
            <a:chExt cx="1228725" cy="1659889"/>
          </a:xfrm>
        </p:grpSpPr>
        <p:sp>
          <p:nvSpPr>
            <p:cNvPr id="45" name="object 45"/>
            <p:cNvSpPr/>
            <p:nvPr/>
          </p:nvSpPr>
          <p:spPr>
            <a:xfrm>
              <a:off x="6781800" y="3048000"/>
              <a:ext cx="1219200" cy="1309370"/>
            </a:xfrm>
            <a:custGeom>
              <a:avLst/>
              <a:gdLst/>
              <a:ahLst/>
              <a:cxnLst/>
              <a:rect l="l" t="t" r="r" b="b"/>
              <a:pathLst>
                <a:path w="1219200" h="1309370">
                  <a:moveTo>
                    <a:pt x="152400" y="0"/>
                  </a:moveTo>
                  <a:lnTo>
                    <a:pt x="0" y="152400"/>
                  </a:lnTo>
                </a:path>
                <a:path w="1219200" h="1309370">
                  <a:moveTo>
                    <a:pt x="457200" y="318515"/>
                  </a:moveTo>
                  <a:lnTo>
                    <a:pt x="304800" y="470915"/>
                  </a:lnTo>
                </a:path>
                <a:path w="1219200" h="1309370">
                  <a:moveTo>
                    <a:pt x="838200" y="699516"/>
                  </a:moveTo>
                  <a:lnTo>
                    <a:pt x="685800" y="851916"/>
                  </a:lnTo>
                </a:path>
                <a:path w="1219200" h="1309370">
                  <a:moveTo>
                    <a:pt x="1219200" y="1156716"/>
                  </a:moveTo>
                  <a:lnTo>
                    <a:pt x="1066800" y="1309116"/>
                  </a:lnTo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6" name="object 46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7498080" y="4189475"/>
              <a:ext cx="411479" cy="513588"/>
            </a:xfrm>
            <a:prstGeom prst="rect">
              <a:avLst/>
            </a:prstGeom>
          </p:spPr>
        </p:pic>
      </p:grpSp>
      <p:sp>
        <p:nvSpPr>
          <p:cNvPr id="47" name="object 47"/>
          <p:cNvSpPr txBox="1"/>
          <p:nvPr/>
        </p:nvSpPr>
        <p:spPr>
          <a:xfrm>
            <a:off x="7366254" y="2991358"/>
            <a:ext cx="1241425" cy="1550035"/>
          </a:xfrm>
          <a:prstGeom prst="rect">
            <a:avLst/>
          </a:prstGeom>
        </p:spPr>
        <p:txBody>
          <a:bodyPr vert="horz" wrap="square" lIns="0" tIns="1193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40"/>
              </a:spcBef>
            </a:pPr>
            <a:r>
              <a:rPr sz="1800" dirty="0">
                <a:solidFill>
                  <a:srgbClr val="DF5227"/>
                </a:solidFill>
                <a:latin typeface="Comic Sans MS"/>
                <a:cs typeface="Comic Sans MS"/>
              </a:rPr>
              <a:t>n</a:t>
            </a:r>
            <a:r>
              <a:rPr sz="1800" spc="-40" dirty="0">
                <a:solidFill>
                  <a:srgbClr val="DF5227"/>
                </a:solidFill>
                <a:latin typeface="Comic Sans MS"/>
                <a:cs typeface="Comic Sans MS"/>
              </a:rPr>
              <a:t> </a:t>
            </a:r>
            <a:r>
              <a:rPr sz="1800" dirty="0">
                <a:solidFill>
                  <a:srgbClr val="DF5227"/>
                </a:solidFill>
                <a:latin typeface="Comic Sans MS"/>
                <a:cs typeface="Comic Sans MS"/>
              </a:rPr>
              <a:t>-</a:t>
            </a:r>
            <a:r>
              <a:rPr sz="1800" spc="-35" dirty="0">
                <a:solidFill>
                  <a:srgbClr val="DF5227"/>
                </a:solidFill>
                <a:latin typeface="Comic Sans MS"/>
                <a:cs typeface="Comic Sans MS"/>
              </a:rPr>
              <a:t> </a:t>
            </a:r>
            <a:r>
              <a:rPr sz="1800" dirty="0">
                <a:solidFill>
                  <a:srgbClr val="DF5227"/>
                </a:solidFill>
                <a:latin typeface="Comic Sans MS"/>
                <a:cs typeface="Comic Sans MS"/>
              </a:rPr>
              <a:t>1</a:t>
            </a:r>
            <a:endParaRPr sz="1800">
              <a:latin typeface="Comic Sans MS"/>
              <a:cs typeface="Comic Sans MS"/>
            </a:endParaRPr>
          </a:p>
          <a:p>
            <a:pPr marL="356870">
              <a:lnSpc>
                <a:spcPct val="100000"/>
              </a:lnSpc>
              <a:spcBef>
                <a:spcPts val="840"/>
              </a:spcBef>
            </a:pPr>
            <a:r>
              <a:rPr sz="1800" dirty="0">
                <a:solidFill>
                  <a:srgbClr val="DF5227"/>
                </a:solidFill>
                <a:latin typeface="Comic Sans MS"/>
                <a:cs typeface="Comic Sans MS"/>
              </a:rPr>
              <a:t>n</a:t>
            </a:r>
            <a:r>
              <a:rPr sz="1800" spc="-40" dirty="0">
                <a:solidFill>
                  <a:srgbClr val="DF5227"/>
                </a:solidFill>
                <a:latin typeface="Comic Sans MS"/>
                <a:cs typeface="Comic Sans MS"/>
              </a:rPr>
              <a:t> </a:t>
            </a:r>
            <a:r>
              <a:rPr sz="1800" dirty="0">
                <a:solidFill>
                  <a:srgbClr val="DF5227"/>
                </a:solidFill>
                <a:latin typeface="Comic Sans MS"/>
                <a:cs typeface="Comic Sans MS"/>
              </a:rPr>
              <a:t>-</a:t>
            </a:r>
            <a:r>
              <a:rPr sz="1800" spc="-35" dirty="0">
                <a:solidFill>
                  <a:srgbClr val="DF5227"/>
                </a:solidFill>
                <a:latin typeface="Comic Sans MS"/>
                <a:cs typeface="Comic Sans MS"/>
              </a:rPr>
              <a:t> </a:t>
            </a:r>
            <a:r>
              <a:rPr sz="1800" dirty="0">
                <a:solidFill>
                  <a:srgbClr val="DF5227"/>
                </a:solidFill>
                <a:latin typeface="Comic Sans MS"/>
                <a:cs typeface="Comic Sans MS"/>
              </a:rPr>
              <a:t>2</a:t>
            </a:r>
            <a:endParaRPr sz="1800">
              <a:latin typeface="Comic Sans MS"/>
              <a:cs typeface="Comic Sans MS"/>
            </a:endParaRPr>
          </a:p>
          <a:p>
            <a:pPr marL="737870">
              <a:lnSpc>
                <a:spcPct val="100000"/>
              </a:lnSpc>
              <a:spcBef>
                <a:spcPts val="840"/>
              </a:spcBef>
            </a:pPr>
            <a:r>
              <a:rPr sz="1800" dirty="0">
                <a:solidFill>
                  <a:srgbClr val="DF5227"/>
                </a:solidFill>
                <a:latin typeface="Comic Sans MS"/>
                <a:cs typeface="Comic Sans MS"/>
              </a:rPr>
              <a:t>n</a:t>
            </a:r>
            <a:r>
              <a:rPr sz="1800" spc="-55" dirty="0">
                <a:solidFill>
                  <a:srgbClr val="DF5227"/>
                </a:solidFill>
                <a:latin typeface="Comic Sans MS"/>
                <a:cs typeface="Comic Sans MS"/>
              </a:rPr>
              <a:t> </a:t>
            </a:r>
            <a:r>
              <a:rPr sz="1800" dirty="0">
                <a:solidFill>
                  <a:srgbClr val="DF5227"/>
                </a:solidFill>
                <a:latin typeface="Comic Sans MS"/>
                <a:cs typeface="Comic Sans MS"/>
              </a:rPr>
              <a:t>-</a:t>
            </a:r>
            <a:r>
              <a:rPr sz="1800" spc="-50" dirty="0">
                <a:solidFill>
                  <a:srgbClr val="DF5227"/>
                </a:solidFill>
                <a:latin typeface="Comic Sans MS"/>
                <a:cs typeface="Comic Sans MS"/>
              </a:rPr>
              <a:t> </a:t>
            </a:r>
            <a:r>
              <a:rPr sz="1800" dirty="0">
                <a:solidFill>
                  <a:srgbClr val="DF5227"/>
                </a:solidFill>
                <a:latin typeface="Comic Sans MS"/>
                <a:cs typeface="Comic Sans MS"/>
              </a:rPr>
              <a:t>3</a:t>
            </a:r>
            <a:endParaRPr sz="1800">
              <a:latin typeface="Comic Sans MS"/>
              <a:cs typeface="Comic Sans MS"/>
            </a:endParaRPr>
          </a:p>
          <a:p>
            <a:pPr marL="287020">
              <a:lnSpc>
                <a:spcPct val="100000"/>
              </a:lnSpc>
              <a:spcBef>
                <a:spcPts val="840"/>
              </a:spcBef>
            </a:pPr>
            <a:r>
              <a:rPr sz="1800" dirty="0">
                <a:solidFill>
                  <a:srgbClr val="DF5227"/>
                </a:solidFill>
                <a:latin typeface="Comic Sans MS"/>
                <a:cs typeface="Comic Sans MS"/>
              </a:rPr>
              <a:t>1</a:t>
            </a:r>
            <a:endParaRPr sz="1800">
              <a:latin typeface="Comic Sans MS"/>
              <a:cs typeface="Comic Sans MS"/>
            </a:endParaRPr>
          </a:p>
        </p:txBody>
      </p:sp>
      <p:grpSp>
        <p:nvGrpSpPr>
          <p:cNvPr id="48" name="object 48"/>
          <p:cNvGrpSpPr/>
          <p:nvPr/>
        </p:nvGrpSpPr>
        <p:grpSpPr>
          <a:xfrm>
            <a:off x="6109715" y="2909316"/>
            <a:ext cx="2962910" cy="2209800"/>
            <a:chOff x="6109715" y="2909316"/>
            <a:chExt cx="2962910" cy="2209800"/>
          </a:xfrm>
        </p:grpSpPr>
        <p:sp>
          <p:nvSpPr>
            <p:cNvPr id="49" name="object 49"/>
            <p:cNvSpPr/>
            <p:nvPr/>
          </p:nvSpPr>
          <p:spPr>
            <a:xfrm>
              <a:off x="7238999" y="3048000"/>
              <a:ext cx="838200" cy="852169"/>
            </a:xfrm>
            <a:custGeom>
              <a:avLst/>
              <a:gdLst/>
              <a:ahLst/>
              <a:cxnLst/>
              <a:rect l="l" t="t" r="r" b="b"/>
              <a:pathLst>
                <a:path w="838200" h="852170">
                  <a:moveTo>
                    <a:pt x="0" y="0"/>
                  </a:moveTo>
                  <a:lnTo>
                    <a:pt x="152400" y="152400"/>
                  </a:lnTo>
                </a:path>
                <a:path w="838200" h="852170">
                  <a:moveTo>
                    <a:pt x="304800" y="318515"/>
                  </a:moveTo>
                  <a:lnTo>
                    <a:pt x="457200" y="470915"/>
                  </a:lnTo>
                </a:path>
                <a:path w="838200" h="852170">
                  <a:moveTo>
                    <a:pt x="685800" y="699516"/>
                  </a:moveTo>
                  <a:lnTo>
                    <a:pt x="838200" y="851916"/>
                  </a:lnTo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8305799" y="4204716"/>
              <a:ext cx="274320" cy="276225"/>
            </a:xfrm>
            <a:custGeom>
              <a:avLst/>
              <a:gdLst/>
              <a:ahLst/>
              <a:cxnLst/>
              <a:rect l="l" t="t" r="r" b="b"/>
              <a:pathLst>
                <a:path w="274320" h="276225">
                  <a:moveTo>
                    <a:pt x="0" y="0"/>
                  </a:moveTo>
                  <a:lnTo>
                    <a:pt x="274320" y="275843"/>
                  </a:lnTo>
                </a:path>
              </a:pathLst>
            </a:custGeom>
            <a:ln w="9144">
              <a:solidFill>
                <a:srgbClr val="000000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8534399" y="4738116"/>
              <a:ext cx="533400" cy="152400"/>
            </a:xfrm>
            <a:custGeom>
              <a:avLst/>
              <a:gdLst/>
              <a:ahLst/>
              <a:cxnLst/>
              <a:rect l="l" t="t" r="r" b="b"/>
              <a:pathLst>
                <a:path w="533400" h="152400">
                  <a:moveTo>
                    <a:pt x="381000" y="0"/>
                  </a:moveTo>
                  <a:lnTo>
                    <a:pt x="533400" y="152399"/>
                  </a:lnTo>
                </a:path>
                <a:path w="533400" h="152400">
                  <a:moveTo>
                    <a:pt x="152400" y="0"/>
                  </a:moveTo>
                  <a:lnTo>
                    <a:pt x="0" y="152399"/>
                  </a:lnTo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6286499" y="2909316"/>
              <a:ext cx="76200" cy="2209800"/>
            </a:xfrm>
            <a:custGeom>
              <a:avLst/>
              <a:gdLst/>
              <a:ahLst/>
              <a:cxnLst/>
              <a:rect l="l" t="t" r="r" b="b"/>
              <a:pathLst>
                <a:path w="76200" h="2209800">
                  <a:moveTo>
                    <a:pt x="31750" y="2133600"/>
                  </a:moveTo>
                  <a:lnTo>
                    <a:pt x="0" y="2133600"/>
                  </a:lnTo>
                  <a:lnTo>
                    <a:pt x="38100" y="2209800"/>
                  </a:lnTo>
                  <a:lnTo>
                    <a:pt x="69850" y="2146300"/>
                  </a:lnTo>
                  <a:lnTo>
                    <a:pt x="31750" y="2146300"/>
                  </a:lnTo>
                  <a:lnTo>
                    <a:pt x="31750" y="2133600"/>
                  </a:lnTo>
                  <a:close/>
                </a:path>
                <a:path w="76200" h="2209800">
                  <a:moveTo>
                    <a:pt x="44450" y="63500"/>
                  </a:moveTo>
                  <a:lnTo>
                    <a:pt x="31750" y="63500"/>
                  </a:lnTo>
                  <a:lnTo>
                    <a:pt x="31750" y="2146300"/>
                  </a:lnTo>
                  <a:lnTo>
                    <a:pt x="44450" y="2146300"/>
                  </a:lnTo>
                  <a:lnTo>
                    <a:pt x="44450" y="63500"/>
                  </a:lnTo>
                  <a:close/>
                </a:path>
                <a:path w="76200" h="2209800">
                  <a:moveTo>
                    <a:pt x="76200" y="2133600"/>
                  </a:moveTo>
                  <a:lnTo>
                    <a:pt x="44450" y="2133600"/>
                  </a:lnTo>
                  <a:lnTo>
                    <a:pt x="44450" y="2146300"/>
                  </a:lnTo>
                  <a:lnTo>
                    <a:pt x="69850" y="2146300"/>
                  </a:lnTo>
                  <a:lnTo>
                    <a:pt x="76200" y="2133600"/>
                  </a:lnTo>
                  <a:close/>
                </a:path>
                <a:path w="76200" h="2209800">
                  <a:moveTo>
                    <a:pt x="38100" y="0"/>
                  </a:moveTo>
                  <a:lnTo>
                    <a:pt x="0" y="76200"/>
                  </a:lnTo>
                  <a:lnTo>
                    <a:pt x="31750" y="76200"/>
                  </a:lnTo>
                  <a:lnTo>
                    <a:pt x="31750" y="63500"/>
                  </a:lnTo>
                  <a:lnTo>
                    <a:pt x="69850" y="63500"/>
                  </a:lnTo>
                  <a:lnTo>
                    <a:pt x="38100" y="0"/>
                  </a:lnTo>
                  <a:close/>
                </a:path>
                <a:path w="76200" h="2209800">
                  <a:moveTo>
                    <a:pt x="69850" y="63500"/>
                  </a:moveTo>
                  <a:lnTo>
                    <a:pt x="44450" y="63500"/>
                  </a:lnTo>
                  <a:lnTo>
                    <a:pt x="44450" y="76200"/>
                  </a:lnTo>
                  <a:lnTo>
                    <a:pt x="76200" y="76200"/>
                  </a:lnTo>
                  <a:lnTo>
                    <a:pt x="69850" y="6350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6172199" y="3823716"/>
              <a:ext cx="303530" cy="367665"/>
            </a:xfrm>
            <a:custGeom>
              <a:avLst/>
              <a:gdLst/>
              <a:ahLst/>
              <a:cxnLst/>
              <a:rect l="l" t="t" r="r" b="b"/>
              <a:pathLst>
                <a:path w="303529" h="367664">
                  <a:moveTo>
                    <a:pt x="303275" y="0"/>
                  </a:moveTo>
                  <a:lnTo>
                    <a:pt x="0" y="0"/>
                  </a:lnTo>
                  <a:lnTo>
                    <a:pt x="0" y="367284"/>
                  </a:lnTo>
                  <a:lnTo>
                    <a:pt x="303275" y="367284"/>
                  </a:lnTo>
                  <a:lnTo>
                    <a:pt x="30327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4" name="object 54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6109715" y="3794760"/>
              <a:ext cx="428243" cy="513588"/>
            </a:xfrm>
            <a:prstGeom prst="rect">
              <a:avLst/>
            </a:prstGeom>
          </p:spPr>
        </p:pic>
      </p:grpSp>
      <p:sp>
        <p:nvSpPr>
          <p:cNvPr id="55" name="object 55"/>
          <p:cNvSpPr txBox="1"/>
          <p:nvPr/>
        </p:nvSpPr>
        <p:spPr>
          <a:xfrm>
            <a:off x="6251828" y="3846067"/>
            <a:ext cx="14541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DF5227"/>
                </a:solidFill>
                <a:latin typeface="Comic Sans MS"/>
                <a:cs typeface="Comic Sans MS"/>
              </a:rPr>
              <a:t>n</a:t>
            </a:r>
            <a:endParaRPr sz="1800">
              <a:latin typeface="Comic Sans MS"/>
              <a:cs typeface="Comic Sans MS"/>
            </a:endParaRPr>
          </a:p>
        </p:txBody>
      </p:sp>
      <p:grpSp>
        <p:nvGrpSpPr>
          <p:cNvPr id="56" name="object 56"/>
          <p:cNvGrpSpPr/>
          <p:nvPr/>
        </p:nvGrpSpPr>
        <p:grpSpPr>
          <a:xfrm>
            <a:off x="9310116" y="2727960"/>
            <a:ext cx="798830" cy="1518285"/>
            <a:chOff x="9310116" y="2727960"/>
            <a:chExt cx="798830" cy="1518285"/>
          </a:xfrm>
        </p:grpSpPr>
        <p:pic>
          <p:nvPicPr>
            <p:cNvPr id="57" name="object 57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9310116" y="2727960"/>
              <a:ext cx="428244" cy="513588"/>
            </a:xfrm>
            <a:prstGeom prst="rect">
              <a:avLst/>
            </a:prstGeom>
          </p:spPr>
        </p:pic>
        <p:pic>
          <p:nvPicPr>
            <p:cNvPr id="58" name="object 58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9310116" y="3046476"/>
              <a:ext cx="428244" cy="513588"/>
            </a:xfrm>
            <a:prstGeom prst="rect">
              <a:avLst/>
            </a:prstGeom>
          </p:spPr>
        </p:pic>
        <p:pic>
          <p:nvPicPr>
            <p:cNvPr id="59" name="object 59"/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9310116" y="3351276"/>
              <a:ext cx="495300" cy="513588"/>
            </a:xfrm>
            <a:prstGeom prst="rect">
              <a:avLst/>
            </a:prstGeom>
          </p:spPr>
        </p:pic>
        <p:pic>
          <p:nvPicPr>
            <p:cNvPr id="60" name="object 60"/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9497568" y="3351276"/>
              <a:ext cx="402335" cy="513588"/>
            </a:xfrm>
            <a:prstGeom prst="rect">
              <a:avLst/>
            </a:prstGeom>
          </p:spPr>
        </p:pic>
        <p:pic>
          <p:nvPicPr>
            <p:cNvPr id="61" name="object 61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9660636" y="3351276"/>
              <a:ext cx="411479" cy="513588"/>
            </a:xfrm>
            <a:prstGeom prst="rect">
              <a:avLst/>
            </a:prstGeom>
          </p:spPr>
        </p:pic>
        <p:pic>
          <p:nvPicPr>
            <p:cNvPr id="62" name="object 62"/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9310116" y="3732276"/>
              <a:ext cx="495300" cy="513588"/>
            </a:xfrm>
            <a:prstGeom prst="rect">
              <a:avLst/>
            </a:prstGeom>
          </p:spPr>
        </p:pic>
        <p:pic>
          <p:nvPicPr>
            <p:cNvPr id="63" name="object 63"/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9497568" y="3732276"/>
              <a:ext cx="402335" cy="513588"/>
            </a:xfrm>
            <a:prstGeom prst="rect">
              <a:avLst/>
            </a:prstGeom>
          </p:spPr>
        </p:pic>
        <p:pic>
          <p:nvPicPr>
            <p:cNvPr id="64" name="object 64"/>
            <p:cNvPicPr/>
            <p:nvPr/>
          </p:nvPicPr>
          <p:blipFill>
            <a:blip r:embed="rId17" cstate="print"/>
            <a:stretch>
              <a:fillRect/>
            </a:stretch>
          </p:blipFill>
          <p:spPr>
            <a:xfrm>
              <a:off x="9660636" y="3732276"/>
              <a:ext cx="448055" cy="513588"/>
            </a:xfrm>
            <a:prstGeom prst="rect">
              <a:avLst/>
            </a:prstGeom>
          </p:spPr>
        </p:pic>
      </p:grpSp>
      <p:sp>
        <p:nvSpPr>
          <p:cNvPr id="65" name="object 65"/>
          <p:cNvSpPr txBox="1"/>
          <p:nvPr/>
        </p:nvSpPr>
        <p:spPr>
          <a:xfrm>
            <a:off x="9452609" y="2734310"/>
            <a:ext cx="515620" cy="13493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375285">
              <a:lnSpc>
                <a:spcPct val="116300"/>
              </a:lnSpc>
              <a:spcBef>
                <a:spcPts val="100"/>
              </a:spcBef>
            </a:pPr>
            <a:r>
              <a:rPr sz="1800" dirty="0">
                <a:solidFill>
                  <a:srgbClr val="DF5227"/>
                </a:solidFill>
                <a:latin typeface="Comic Sans MS"/>
                <a:cs typeface="Comic Sans MS"/>
              </a:rPr>
              <a:t>n  n</a:t>
            </a:r>
            <a:endParaRPr sz="1800">
              <a:latin typeface="Comic Sans MS"/>
              <a:cs typeface="Comic Sans MS"/>
            </a:endParaRPr>
          </a:p>
          <a:p>
            <a:pPr marL="12700">
              <a:lnSpc>
                <a:spcPct val="100000"/>
              </a:lnSpc>
              <a:spcBef>
                <a:spcPts val="240"/>
              </a:spcBef>
            </a:pPr>
            <a:r>
              <a:rPr sz="1800" dirty="0">
                <a:solidFill>
                  <a:srgbClr val="DF5227"/>
                </a:solidFill>
                <a:latin typeface="Comic Sans MS"/>
                <a:cs typeface="Comic Sans MS"/>
              </a:rPr>
              <a:t>n</a:t>
            </a:r>
            <a:r>
              <a:rPr sz="1800" spc="-45" dirty="0">
                <a:solidFill>
                  <a:srgbClr val="DF5227"/>
                </a:solidFill>
                <a:latin typeface="Comic Sans MS"/>
                <a:cs typeface="Comic Sans MS"/>
              </a:rPr>
              <a:t> </a:t>
            </a:r>
            <a:r>
              <a:rPr sz="1800" dirty="0">
                <a:solidFill>
                  <a:srgbClr val="DF5227"/>
                </a:solidFill>
                <a:latin typeface="Comic Sans MS"/>
                <a:cs typeface="Comic Sans MS"/>
              </a:rPr>
              <a:t>-</a:t>
            </a:r>
            <a:r>
              <a:rPr sz="1800" spc="-40" dirty="0">
                <a:solidFill>
                  <a:srgbClr val="DF5227"/>
                </a:solidFill>
                <a:latin typeface="Comic Sans MS"/>
                <a:cs typeface="Comic Sans MS"/>
              </a:rPr>
              <a:t> </a:t>
            </a:r>
            <a:r>
              <a:rPr sz="1800" dirty="0">
                <a:solidFill>
                  <a:srgbClr val="DF5227"/>
                </a:solidFill>
                <a:latin typeface="Comic Sans MS"/>
                <a:cs typeface="Comic Sans MS"/>
              </a:rPr>
              <a:t>1</a:t>
            </a:r>
            <a:endParaRPr sz="1800">
              <a:latin typeface="Comic Sans MS"/>
              <a:cs typeface="Comic Sans MS"/>
            </a:endParaRPr>
          </a:p>
          <a:p>
            <a:pPr marL="12700">
              <a:lnSpc>
                <a:spcPct val="100000"/>
              </a:lnSpc>
              <a:spcBef>
                <a:spcPts val="840"/>
              </a:spcBef>
            </a:pPr>
            <a:r>
              <a:rPr sz="1800" dirty="0">
                <a:solidFill>
                  <a:srgbClr val="DF5227"/>
                </a:solidFill>
                <a:latin typeface="Comic Sans MS"/>
                <a:cs typeface="Comic Sans MS"/>
              </a:rPr>
              <a:t>n</a:t>
            </a:r>
            <a:r>
              <a:rPr sz="1800" spc="-55" dirty="0">
                <a:solidFill>
                  <a:srgbClr val="DF5227"/>
                </a:solidFill>
                <a:latin typeface="Comic Sans MS"/>
                <a:cs typeface="Comic Sans MS"/>
              </a:rPr>
              <a:t> </a:t>
            </a:r>
            <a:r>
              <a:rPr sz="1800" dirty="0">
                <a:solidFill>
                  <a:srgbClr val="DF5227"/>
                </a:solidFill>
                <a:latin typeface="Comic Sans MS"/>
                <a:cs typeface="Comic Sans MS"/>
              </a:rPr>
              <a:t>-</a:t>
            </a:r>
            <a:r>
              <a:rPr sz="1800" spc="-50" dirty="0">
                <a:solidFill>
                  <a:srgbClr val="DF5227"/>
                </a:solidFill>
                <a:latin typeface="Comic Sans MS"/>
                <a:cs typeface="Comic Sans MS"/>
              </a:rPr>
              <a:t> </a:t>
            </a:r>
            <a:r>
              <a:rPr sz="1800" dirty="0">
                <a:solidFill>
                  <a:srgbClr val="DF5227"/>
                </a:solidFill>
                <a:latin typeface="Comic Sans MS"/>
                <a:cs typeface="Comic Sans MS"/>
              </a:rPr>
              <a:t>2</a:t>
            </a:r>
            <a:endParaRPr sz="1800">
              <a:latin typeface="Comic Sans MS"/>
              <a:cs typeface="Comic Sans MS"/>
            </a:endParaRPr>
          </a:p>
        </p:txBody>
      </p:sp>
      <p:grpSp>
        <p:nvGrpSpPr>
          <p:cNvPr id="66" name="object 66"/>
          <p:cNvGrpSpPr/>
          <p:nvPr/>
        </p:nvGrpSpPr>
        <p:grpSpPr>
          <a:xfrm>
            <a:off x="9386316" y="4123753"/>
            <a:ext cx="448309" cy="1189355"/>
            <a:chOff x="9386316" y="4123753"/>
            <a:chExt cx="448309" cy="1189355"/>
          </a:xfrm>
        </p:grpSpPr>
        <p:sp>
          <p:nvSpPr>
            <p:cNvPr id="67" name="object 67"/>
            <p:cNvSpPr/>
            <p:nvPr/>
          </p:nvSpPr>
          <p:spPr>
            <a:xfrm>
              <a:off x="9677400" y="4128515"/>
              <a:ext cx="0" cy="228600"/>
            </a:xfrm>
            <a:custGeom>
              <a:avLst/>
              <a:gdLst/>
              <a:ahLst/>
              <a:cxnLst/>
              <a:rect l="l" t="t" r="r" b="b"/>
              <a:pathLst>
                <a:path h="228600">
                  <a:moveTo>
                    <a:pt x="0" y="0"/>
                  </a:moveTo>
                  <a:lnTo>
                    <a:pt x="0" y="228599"/>
                  </a:lnTo>
                </a:path>
              </a:pathLst>
            </a:custGeom>
            <a:ln w="9144">
              <a:solidFill>
                <a:srgbClr val="000000"/>
              </a:solidFill>
              <a:prstDash val="sys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8" name="object 68"/>
            <p:cNvPicPr/>
            <p:nvPr/>
          </p:nvPicPr>
          <p:blipFill>
            <a:blip r:embed="rId18" cstate="print"/>
            <a:stretch>
              <a:fillRect/>
            </a:stretch>
          </p:blipFill>
          <p:spPr>
            <a:xfrm>
              <a:off x="9386316" y="4404359"/>
              <a:ext cx="448055" cy="513588"/>
            </a:xfrm>
            <a:prstGeom prst="rect">
              <a:avLst/>
            </a:prstGeom>
          </p:spPr>
        </p:pic>
        <p:pic>
          <p:nvPicPr>
            <p:cNvPr id="69" name="object 69"/>
            <p:cNvPicPr/>
            <p:nvPr/>
          </p:nvPicPr>
          <p:blipFill>
            <a:blip r:embed="rId17" cstate="print"/>
            <a:stretch>
              <a:fillRect/>
            </a:stretch>
          </p:blipFill>
          <p:spPr>
            <a:xfrm>
              <a:off x="9386316" y="4799075"/>
              <a:ext cx="448055" cy="513588"/>
            </a:xfrm>
            <a:prstGeom prst="rect">
              <a:avLst/>
            </a:prstGeom>
          </p:spPr>
        </p:pic>
      </p:grpSp>
      <p:sp>
        <p:nvSpPr>
          <p:cNvPr id="70" name="object 70"/>
          <p:cNvSpPr txBox="1"/>
          <p:nvPr/>
        </p:nvSpPr>
        <p:spPr>
          <a:xfrm>
            <a:off x="9088881" y="4334636"/>
            <a:ext cx="605155" cy="816610"/>
          </a:xfrm>
          <a:prstGeom prst="rect">
            <a:avLst/>
          </a:prstGeom>
        </p:spPr>
        <p:txBody>
          <a:bodyPr vert="horz" wrap="square" lIns="0" tIns="133350" rIns="0" bIns="0" rtlCol="0">
            <a:spAutoFit/>
          </a:bodyPr>
          <a:lstStyle/>
          <a:p>
            <a:pPr marR="5080" algn="r">
              <a:lnSpc>
                <a:spcPct val="100000"/>
              </a:lnSpc>
              <a:spcBef>
                <a:spcPts val="1050"/>
              </a:spcBef>
            </a:pPr>
            <a:r>
              <a:rPr sz="1800" dirty="0">
                <a:solidFill>
                  <a:srgbClr val="DF5227"/>
                </a:solidFill>
                <a:latin typeface="Comic Sans MS"/>
                <a:cs typeface="Comic Sans MS"/>
              </a:rPr>
              <a:t>3</a:t>
            </a:r>
            <a:endParaRPr sz="1800">
              <a:latin typeface="Comic Sans MS"/>
              <a:cs typeface="Comic Sans MS"/>
            </a:endParaRPr>
          </a:p>
          <a:p>
            <a:pPr marR="5080" algn="r">
              <a:lnSpc>
                <a:spcPct val="100000"/>
              </a:lnSpc>
              <a:spcBef>
                <a:spcPts val="955"/>
              </a:spcBef>
              <a:tabLst>
                <a:tab pos="439420" algn="l"/>
              </a:tabLst>
            </a:pPr>
            <a:r>
              <a:rPr sz="1800" dirty="0">
                <a:solidFill>
                  <a:srgbClr val="DF5227"/>
                </a:solidFill>
                <a:latin typeface="Comic Sans MS"/>
                <a:cs typeface="Comic Sans MS"/>
              </a:rPr>
              <a:t>1	2</a:t>
            </a:r>
            <a:endParaRPr sz="1800">
              <a:latin typeface="Comic Sans MS"/>
              <a:cs typeface="Comic Sans MS"/>
            </a:endParaRPr>
          </a:p>
        </p:txBody>
      </p:sp>
      <p:grpSp>
        <p:nvGrpSpPr>
          <p:cNvPr id="71" name="object 71"/>
          <p:cNvGrpSpPr/>
          <p:nvPr/>
        </p:nvGrpSpPr>
        <p:grpSpPr>
          <a:xfrm>
            <a:off x="9386316" y="5190744"/>
            <a:ext cx="858519" cy="643255"/>
            <a:chOff x="9386316" y="5190744"/>
            <a:chExt cx="858519" cy="643255"/>
          </a:xfrm>
        </p:grpSpPr>
        <p:sp>
          <p:nvSpPr>
            <p:cNvPr id="72" name="object 72"/>
            <p:cNvSpPr/>
            <p:nvPr/>
          </p:nvSpPr>
          <p:spPr>
            <a:xfrm>
              <a:off x="9448800" y="5195316"/>
              <a:ext cx="685800" cy="0"/>
            </a:xfrm>
            <a:custGeom>
              <a:avLst/>
              <a:gdLst/>
              <a:ahLst/>
              <a:cxnLst/>
              <a:rect l="l" t="t" r="r" b="b"/>
              <a:pathLst>
                <a:path w="685800">
                  <a:moveTo>
                    <a:pt x="0" y="0"/>
                  </a:moveTo>
                  <a:lnTo>
                    <a:pt x="685800" y="0"/>
                  </a:lnTo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3" name="object 73"/>
            <p:cNvPicPr/>
            <p:nvPr/>
          </p:nvPicPr>
          <p:blipFill>
            <a:blip r:embed="rId19" cstate="print"/>
            <a:stretch>
              <a:fillRect/>
            </a:stretch>
          </p:blipFill>
          <p:spPr>
            <a:xfrm>
              <a:off x="9386316" y="5311140"/>
              <a:ext cx="477012" cy="513588"/>
            </a:xfrm>
            <a:prstGeom prst="rect">
              <a:avLst/>
            </a:prstGeom>
          </p:spPr>
        </p:pic>
        <p:pic>
          <p:nvPicPr>
            <p:cNvPr id="74" name="object 74"/>
            <p:cNvPicPr/>
            <p:nvPr/>
          </p:nvPicPr>
          <p:blipFill>
            <a:blip r:embed="rId20" cstate="print"/>
            <a:stretch>
              <a:fillRect/>
            </a:stretch>
          </p:blipFill>
          <p:spPr>
            <a:xfrm>
              <a:off x="9555480" y="5320284"/>
              <a:ext cx="512064" cy="513588"/>
            </a:xfrm>
            <a:prstGeom prst="rect">
              <a:avLst/>
            </a:prstGeom>
          </p:spPr>
        </p:pic>
        <p:pic>
          <p:nvPicPr>
            <p:cNvPr id="75" name="object 75"/>
            <p:cNvPicPr/>
            <p:nvPr/>
          </p:nvPicPr>
          <p:blipFill>
            <a:blip r:embed="rId21" cstate="print"/>
            <a:stretch>
              <a:fillRect/>
            </a:stretch>
          </p:blipFill>
          <p:spPr>
            <a:xfrm>
              <a:off x="9805416" y="5346192"/>
              <a:ext cx="309372" cy="353568"/>
            </a:xfrm>
            <a:prstGeom prst="rect">
              <a:avLst/>
            </a:prstGeom>
          </p:spPr>
        </p:pic>
        <p:pic>
          <p:nvPicPr>
            <p:cNvPr id="76" name="object 76"/>
            <p:cNvPicPr/>
            <p:nvPr/>
          </p:nvPicPr>
          <p:blipFill>
            <a:blip r:embed="rId22" cstate="print"/>
            <a:stretch>
              <a:fillRect/>
            </a:stretch>
          </p:blipFill>
          <p:spPr>
            <a:xfrm>
              <a:off x="9852660" y="5320284"/>
              <a:ext cx="391668" cy="513588"/>
            </a:xfrm>
            <a:prstGeom prst="rect">
              <a:avLst/>
            </a:prstGeom>
          </p:spPr>
        </p:pic>
      </p:grpSp>
      <p:sp>
        <p:nvSpPr>
          <p:cNvPr id="77" name="object 77"/>
          <p:cNvSpPr txBox="1"/>
          <p:nvPr/>
        </p:nvSpPr>
        <p:spPr>
          <a:xfrm>
            <a:off x="9503409" y="5371896"/>
            <a:ext cx="62674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DF5227"/>
                </a:solidFill>
                <a:latin typeface="Symbol"/>
                <a:cs typeface="Symbol"/>
              </a:rPr>
              <a:t></a:t>
            </a:r>
            <a:r>
              <a:rPr sz="1800" spc="-5" dirty="0">
                <a:solidFill>
                  <a:srgbClr val="DF5227"/>
                </a:solidFill>
                <a:latin typeface="Comic Sans MS"/>
                <a:cs typeface="Comic Sans MS"/>
              </a:rPr>
              <a:t>(n</a:t>
            </a:r>
            <a:r>
              <a:rPr sz="1800" spc="-7" baseline="25462" dirty="0">
                <a:solidFill>
                  <a:srgbClr val="DF5227"/>
                </a:solidFill>
                <a:latin typeface="Comic Sans MS"/>
                <a:cs typeface="Comic Sans MS"/>
              </a:rPr>
              <a:t>2</a:t>
            </a:r>
            <a:r>
              <a:rPr sz="1800" spc="-5" dirty="0">
                <a:solidFill>
                  <a:srgbClr val="DF5227"/>
                </a:solidFill>
                <a:latin typeface="Comic Sans MS"/>
                <a:cs typeface="Comic Sans MS"/>
              </a:rPr>
              <a:t>)</a:t>
            </a:r>
            <a:endParaRPr sz="1800">
              <a:latin typeface="Comic Sans MS"/>
              <a:cs typeface="Comic Sans M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258814" y="6294526"/>
            <a:ext cx="9906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DF5227"/>
                </a:solidFill>
                <a:latin typeface="Corbel"/>
                <a:cs typeface="Corbel"/>
              </a:rPr>
              <a:t>5</a:t>
            </a:r>
            <a:endParaRPr sz="1200">
              <a:latin typeface="Corbel"/>
              <a:cs typeface="Corbe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222044" y="944626"/>
            <a:ext cx="753745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5" dirty="0"/>
              <a:t>How</a:t>
            </a:r>
            <a:r>
              <a:rPr sz="3600" spc="-15" dirty="0"/>
              <a:t> </a:t>
            </a:r>
            <a:r>
              <a:rPr sz="3600" dirty="0"/>
              <a:t>does</a:t>
            </a:r>
            <a:r>
              <a:rPr sz="3600" spc="-10" dirty="0"/>
              <a:t> </a:t>
            </a:r>
            <a:r>
              <a:rPr sz="3600" dirty="0"/>
              <a:t>partition</a:t>
            </a:r>
            <a:r>
              <a:rPr sz="3600" spc="5" dirty="0"/>
              <a:t> </a:t>
            </a:r>
            <a:r>
              <a:rPr sz="3600" spc="-5" dirty="0"/>
              <a:t>affect</a:t>
            </a:r>
            <a:r>
              <a:rPr sz="3600" dirty="0"/>
              <a:t> </a:t>
            </a:r>
            <a:r>
              <a:rPr sz="3600" spc="-5" dirty="0"/>
              <a:t>performance?</a:t>
            </a:r>
            <a:endParaRPr sz="3600"/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371600" y="1722120"/>
            <a:ext cx="7097268" cy="4219956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22044" y="869950"/>
            <a:ext cx="349631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Choice</a:t>
            </a:r>
            <a:r>
              <a:rPr spc="-65" dirty="0"/>
              <a:t> </a:t>
            </a:r>
            <a:r>
              <a:rPr spc="-5" dirty="0"/>
              <a:t>of</a:t>
            </a:r>
            <a:r>
              <a:rPr spc="-35" dirty="0"/>
              <a:t> </a:t>
            </a:r>
            <a:r>
              <a:rPr spc="-5" dirty="0"/>
              <a:t>Pivot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30"/>
              </a:lnSpc>
            </a:pPr>
            <a:fld id="{81D60167-4931-47E6-BA6A-407CBD079E47}" type="slidenum">
              <a:rPr dirty="0"/>
              <a:t>6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1267713" y="1948637"/>
            <a:ext cx="9598025" cy="144335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2510"/>
              </a:lnSpc>
              <a:spcBef>
                <a:spcPts val="95"/>
              </a:spcBef>
            </a:pPr>
            <a:r>
              <a:rPr sz="2200" spc="-10" dirty="0">
                <a:solidFill>
                  <a:srgbClr val="DF5227"/>
                </a:solidFill>
                <a:latin typeface="Corbel"/>
                <a:cs typeface="Corbel"/>
              </a:rPr>
              <a:t>Choosing</a:t>
            </a:r>
            <a:r>
              <a:rPr sz="2200" spc="15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the</a:t>
            </a:r>
            <a:r>
              <a:rPr sz="2200" spc="10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first</a:t>
            </a:r>
            <a:r>
              <a:rPr sz="2200" spc="5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element</a:t>
            </a:r>
            <a:r>
              <a:rPr sz="2200" spc="35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as</a:t>
            </a:r>
            <a:r>
              <a:rPr sz="2200" spc="10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pivot</a:t>
            </a:r>
            <a:r>
              <a:rPr sz="2200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can</a:t>
            </a:r>
            <a:r>
              <a:rPr sz="2200" spc="5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cause</a:t>
            </a:r>
            <a:r>
              <a:rPr sz="2200" spc="-10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worst</a:t>
            </a:r>
            <a:r>
              <a:rPr sz="2200" spc="5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case</a:t>
            </a:r>
            <a:r>
              <a:rPr sz="2200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behavior</a:t>
            </a:r>
            <a:r>
              <a:rPr sz="2200" spc="15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on</a:t>
            </a:r>
            <a:r>
              <a:rPr sz="2200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already</a:t>
            </a:r>
            <a:r>
              <a:rPr sz="2200" spc="10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sorted</a:t>
            </a:r>
            <a:endParaRPr sz="2200">
              <a:latin typeface="Corbel"/>
              <a:cs typeface="Corbel"/>
            </a:endParaRPr>
          </a:p>
          <a:p>
            <a:pPr marL="12700">
              <a:lnSpc>
                <a:spcPts val="2510"/>
              </a:lnSpc>
            </a:pP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arrays.</a:t>
            </a:r>
            <a:endParaRPr sz="2200">
              <a:latin typeface="Corbel"/>
              <a:cs typeface="Corbel"/>
            </a:endParaRPr>
          </a:p>
          <a:p>
            <a:pPr marL="12700" marR="162560">
              <a:lnSpc>
                <a:spcPts val="2380"/>
              </a:lnSpc>
              <a:spcBef>
                <a:spcPts val="1425"/>
              </a:spcBef>
            </a:pPr>
            <a:r>
              <a:rPr sz="2200" spc="-10" dirty="0">
                <a:solidFill>
                  <a:srgbClr val="DF5227"/>
                </a:solidFill>
                <a:latin typeface="Corbel"/>
                <a:cs typeface="Corbel"/>
              </a:rPr>
              <a:t>For</a:t>
            </a:r>
            <a:r>
              <a:rPr sz="2200" spc="15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improvement</a:t>
            </a:r>
            <a:r>
              <a:rPr sz="2200" spc="10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in</a:t>
            </a:r>
            <a:r>
              <a:rPr sz="2200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selecting</a:t>
            </a:r>
            <a:r>
              <a:rPr sz="2200" spc="35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pivot,</a:t>
            </a:r>
            <a:r>
              <a:rPr sz="2200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10" dirty="0">
                <a:solidFill>
                  <a:srgbClr val="DF5227"/>
                </a:solidFill>
                <a:latin typeface="Corbel"/>
                <a:cs typeface="Corbel"/>
              </a:rPr>
              <a:t>pick</a:t>
            </a:r>
            <a:r>
              <a:rPr sz="2200" spc="15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10" dirty="0">
                <a:solidFill>
                  <a:srgbClr val="DF5227"/>
                </a:solidFill>
                <a:latin typeface="Corbel"/>
                <a:cs typeface="Corbel"/>
              </a:rPr>
              <a:t>the</a:t>
            </a:r>
            <a:r>
              <a:rPr sz="2200" spc="5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median</a:t>
            </a:r>
            <a:r>
              <a:rPr sz="2200" spc="10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value</a:t>
            </a:r>
            <a:r>
              <a:rPr sz="2200" dirty="0">
                <a:solidFill>
                  <a:srgbClr val="DF5227"/>
                </a:solidFill>
                <a:latin typeface="Corbel"/>
                <a:cs typeface="Corbel"/>
              </a:rPr>
              <a:t> of </a:t>
            </a: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three</a:t>
            </a:r>
            <a:r>
              <a:rPr sz="2200" spc="20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elements</a:t>
            </a:r>
            <a:r>
              <a:rPr sz="2200" spc="30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(first, </a:t>
            </a:r>
            <a:r>
              <a:rPr sz="2200" spc="-425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mid </a:t>
            </a:r>
            <a:r>
              <a:rPr sz="2200" dirty="0">
                <a:solidFill>
                  <a:srgbClr val="DF5227"/>
                </a:solidFill>
                <a:latin typeface="Corbel"/>
                <a:cs typeface="Corbel"/>
              </a:rPr>
              <a:t>and</a:t>
            </a:r>
            <a:r>
              <a:rPr sz="2200" spc="-10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last) </a:t>
            </a:r>
            <a:r>
              <a:rPr sz="2200" spc="-10" dirty="0">
                <a:solidFill>
                  <a:srgbClr val="DF5227"/>
                </a:solidFill>
                <a:latin typeface="Corbel"/>
                <a:cs typeface="Corbel"/>
              </a:rPr>
              <a:t>from</a:t>
            </a:r>
            <a:r>
              <a:rPr sz="2200" spc="20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data</a:t>
            </a:r>
            <a:r>
              <a:rPr sz="2200" spc="-20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array as</a:t>
            </a:r>
            <a:r>
              <a:rPr sz="2200" spc="-10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a pivot.</a:t>
            </a:r>
            <a:endParaRPr sz="2200">
              <a:latin typeface="Corbel"/>
              <a:cs typeface="Corbe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22044" y="869950"/>
            <a:ext cx="189738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Practice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30"/>
              </a:lnSpc>
            </a:pPr>
            <a:fld id="{81D60167-4931-47E6-BA6A-407CBD079E47}" type="slidenum">
              <a:rPr dirty="0"/>
              <a:t>7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1267713" y="2040762"/>
            <a:ext cx="9404350" cy="2881630"/>
          </a:xfrm>
          <a:prstGeom prst="rect">
            <a:avLst/>
          </a:prstGeom>
        </p:spPr>
        <p:txBody>
          <a:bodyPr vert="horz" wrap="square" lIns="0" tIns="49530" rIns="0" bIns="0" rtlCol="0">
            <a:spAutoFit/>
          </a:bodyPr>
          <a:lstStyle/>
          <a:p>
            <a:pPr marL="12700" marR="5080">
              <a:lnSpc>
                <a:spcPts val="2380"/>
              </a:lnSpc>
              <a:spcBef>
                <a:spcPts val="390"/>
              </a:spcBef>
            </a:pP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Given</a:t>
            </a:r>
            <a:r>
              <a:rPr sz="2200" spc="15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10" dirty="0">
                <a:solidFill>
                  <a:srgbClr val="DF5227"/>
                </a:solidFill>
                <a:latin typeface="Corbel"/>
                <a:cs typeface="Corbel"/>
              </a:rPr>
              <a:t>the</a:t>
            </a:r>
            <a:r>
              <a:rPr sz="2200" spc="10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following</a:t>
            </a:r>
            <a:r>
              <a:rPr sz="2200" spc="10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10" dirty="0">
                <a:solidFill>
                  <a:srgbClr val="DF5227"/>
                </a:solidFill>
                <a:latin typeface="Corbel"/>
                <a:cs typeface="Corbel"/>
              </a:rPr>
              <a:t>list</a:t>
            </a:r>
            <a:r>
              <a:rPr sz="2200" spc="10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of numbers</a:t>
            </a:r>
            <a:r>
              <a:rPr sz="2200" spc="5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[14,</a:t>
            </a:r>
            <a:r>
              <a:rPr sz="2200" spc="-20" dirty="0">
                <a:solidFill>
                  <a:srgbClr val="DF5227"/>
                </a:solidFill>
                <a:latin typeface="Corbel"/>
                <a:cs typeface="Corbel"/>
              </a:rPr>
              <a:t> 17,</a:t>
            </a:r>
            <a:r>
              <a:rPr sz="2200" spc="5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20" dirty="0">
                <a:solidFill>
                  <a:srgbClr val="DF5227"/>
                </a:solidFill>
                <a:latin typeface="Corbel"/>
                <a:cs typeface="Corbel"/>
              </a:rPr>
              <a:t>13,</a:t>
            </a:r>
            <a:r>
              <a:rPr sz="2200" spc="-15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15,</a:t>
            </a:r>
            <a:r>
              <a:rPr sz="2200" spc="-15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19,</a:t>
            </a:r>
            <a:r>
              <a:rPr sz="2200" spc="-10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10,</a:t>
            </a:r>
            <a:r>
              <a:rPr sz="2200" spc="-15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3, 16,</a:t>
            </a:r>
            <a:r>
              <a:rPr sz="2200" spc="-15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9, 12] which</a:t>
            </a:r>
            <a:r>
              <a:rPr sz="2200" spc="20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answer </a:t>
            </a:r>
            <a:r>
              <a:rPr sz="2200" spc="-425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10" dirty="0">
                <a:solidFill>
                  <a:srgbClr val="DF5227"/>
                </a:solidFill>
                <a:latin typeface="Corbel"/>
                <a:cs typeface="Corbel"/>
              </a:rPr>
              <a:t>shows</a:t>
            </a: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 the</a:t>
            </a:r>
            <a:r>
              <a:rPr sz="2200" spc="10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contents of</a:t>
            </a:r>
            <a:r>
              <a:rPr sz="2200" spc="5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10" dirty="0">
                <a:solidFill>
                  <a:srgbClr val="DF5227"/>
                </a:solidFill>
                <a:latin typeface="Corbel"/>
                <a:cs typeface="Corbel"/>
              </a:rPr>
              <a:t>the</a:t>
            </a: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 list</a:t>
            </a:r>
            <a:r>
              <a:rPr sz="2200" spc="15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after</a:t>
            </a:r>
            <a:r>
              <a:rPr sz="2200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10" dirty="0">
                <a:solidFill>
                  <a:srgbClr val="DF5227"/>
                </a:solidFill>
                <a:latin typeface="Corbel"/>
                <a:cs typeface="Corbel"/>
              </a:rPr>
              <a:t>the</a:t>
            </a:r>
            <a:r>
              <a:rPr sz="2200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second</a:t>
            </a:r>
            <a:r>
              <a:rPr sz="2200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partitioning</a:t>
            </a:r>
            <a:r>
              <a:rPr sz="2200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10" dirty="0">
                <a:solidFill>
                  <a:srgbClr val="DF5227"/>
                </a:solidFill>
                <a:latin typeface="Corbel"/>
                <a:cs typeface="Corbel"/>
              </a:rPr>
              <a:t>according</a:t>
            </a:r>
            <a:r>
              <a:rPr sz="2200" spc="10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to</a:t>
            </a:r>
            <a:r>
              <a:rPr sz="2200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10" dirty="0">
                <a:solidFill>
                  <a:srgbClr val="DF5227"/>
                </a:solidFill>
                <a:latin typeface="Corbel"/>
                <a:cs typeface="Corbel"/>
              </a:rPr>
              <a:t>the </a:t>
            </a: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10" dirty="0">
                <a:solidFill>
                  <a:srgbClr val="DF5227"/>
                </a:solidFill>
                <a:latin typeface="Corbel"/>
                <a:cs typeface="Corbel"/>
              </a:rPr>
              <a:t>quicksort</a:t>
            </a:r>
            <a:r>
              <a:rPr sz="2200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algorithm?</a:t>
            </a:r>
            <a:endParaRPr sz="2200">
              <a:latin typeface="Corbel"/>
              <a:cs typeface="Corbel"/>
            </a:endParaRPr>
          </a:p>
          <a:p>
            <a:pPr marL="12700">
              <a:lnSpc>
                <a:spcPct val="100000"/>
              </a:lnSpc>
              <a:spcBef>
                <a:spcPts val="1085"/>
              </a:spcBef>
              <a:tabLst>
                <a:tab pos="469265" algn="l"/>
              </a:tabLst>
            </a:pPr>
            <a:r>
              <a:rPr sz="1750" spc="5" dirty="0">
                <a:solidFill>
                  <a:srgbClr val="DF5227"/>
                </a:solidFill>
                <a:latin typeface="Corbel"/>
                <a:cs typeface="Corbel"/>
              </a:rPr>
              <a:t>a)	</a:t>
            </a: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[9,</a:t>
            </a:r>
            <a:r>
              <a:rPr sz="2200" spc="-20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3,</a:t>
            </a:r>
            <a:r>
              <a:rPr sz="2200" spc="-30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10,</a:t>
            </a:r>
            <a:r>
              <a:rPr sz="2200" spc="-20" dirty="0">
                <a:solidFill>
                  <a:srgbClr val="DF5227"/>
                </a:solidFill>
                <a:latin typeface="Corbel"/>
                <a:cs typeface="Corbel"/>
              </a:rPr>
              <a:t> 13,</a:t>
            </a:r>
            <a:r>
              <a:rPr sz="2200" spc="-30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10" dirty="0">
                <a:solidFill>
                  <a:srgbClr val="DF5227"/>
                </a:solidFill>
                <a:latin typeface="Corbel"/>
                <a:cs typeface="Corbel"/>
              </a:rPr>
              <a:t>12]</a:t>
            </a:r>
            <a:endParaRPr sz="2200">
              <a:latin typeface="Corbel"/>
              <a:cs typeface="Corbel"/>
            </a:endParaRPr>
          </a:p>
          <a:p>
            <a:pPr marL="12700">
              <a:lnSpc>
                <a:spcPct val="100000"/>
              </a:lnSpc>
              <a:spcBef>
                <a:spcPts val="1140"/>
              </a:spcBef>
              <a:tabLst>
                <a:tab pos="469265" algn="l"/>
              </a:tabLst>
            </a:pPr>
            <a:r>
              <a:rPr sz="1750" spc="5" dirty="0">
                <a:solidFill>
                  <a:srgbClr val="DF5227"/>
                </a:solidFill>
                <a:latin typeface="Corbel"/>
                <a:cs typeface="Corbel"/>
              </a:rPr>
              <a:t>b)	</a:t>
            </a: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[9,</a:t>
            </a:r>
            <a:r>
              <a:rPr sz="2200" spc="-15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3,</a:t>
            </a:r>
            <a:r>
              <a:rPr sz="2200" spc="-30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10,</a:t>
            </a:r>
            <a:r>
              <a:rPr sz="2200" spc="-20" dirty="0">
                <a:solidFill>
                  <a:srgbClr val="DF5227"/>
                </a:solidFill>
                <a:latin typeface="Corbel"/>
                <a:cs typeface="Corbel"/>
              </a:rPr>
              <a:t> 13,</a:t>
            </a:r>
            <a:r>
              <a:rPr sz="2200" spc="-25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12,</a:t>
            </a:r>
            <a:r>
              <a:rPr sz="2200" spc="-15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10" dirty="0">
                <a:solidFill>
                  <a:srgbClr val="DF5227"/>
                </a:solidFill>
                <a:latin typeface="Corbel"/>
                <a:cs typeface="Corbel"/>
              </a:rPr>
              <a:t>14]</a:t>
            </a:r>
            <a:endParaRPr sz="2200">
              <a:latin typeface="Corbel"/>
              <a:cs typeface="Corbel"/>
            </a:endParaRPr>
          </a:p>
          <a:p>
            <a:pPr marL="12700">
              <a:lnSpc>
                <a:spcPct val="100000"/>
              </a:lnSpc>
              <a:spcBef>
                <a:spcPts val="1140"/>
              </a:spcBef>
              <a:tabLst>
                <a:tab pos="469265" algn="l"/>
              </a:tabLst>
            </a:pPr>
            <a:r>
              <a:rPr sz="1750" dirty="0">
                <a:solidFill>
                  <a:srgbClr val="DF5227"/>
                </a:solidFill>
                <a:latin typeface="Corbel"/>
                <a:cs typeface="Corbel"/>
              </a:rPr>
              <a:t>c)	</a:t>
            </a: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[9,</a:t>
            </a:r>
            <a:r>
              <a:rPr sz="2200" spc="-10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3,</a:t>
            </a:r>
            <a:r>
              <a:rPr sz="2200" spc="-25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10,</a:t>
            </a:r>
            <a:r>
              <a:rPr sz="2200" spc="-15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20" dirty="0">
                <a:solidFill>
                  <a:srgbClr val="DF5227"/>
                </a:solidFill>
                <a:latin typeface="Corbel"/>
                <a:cs typeface="Corbel"/>
              </a:rPr>
              <a:t>13, </a:t>
            </a: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12,</a:t>
            </a:r>
            <a:r>
              <a:rPr sz="2200" spc="-10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14,</a:t>
            </a:r>
            <a:r>
              <a:rPr sz="2200" spc="-15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25" dirty="0">
                <a:solidFill>
                  <a:srgbClr val="DF5227"/>
                </a:solidFill>
                <a:latin typeface="Corbel"/>
                <a:cs typeface="Corbel"/>
              </a:rPr>
              <a:t>17,</a:t>
            </a:r>
            <a:r>
              <a:rPr sz="2200" spc="-15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16,</a:t>
            </a:r>
            <a:r>
              <a:rPr sz="2200" spc="-10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15,</a:t>
            </a:r>
            <a:r>
              <a:rPr sz="2200" spc="-25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10" dirty="0">
                <a:solidFill>
                  <a:srgbClr val="DF5227"/>
                </a:solidFill>
                <a:latin typeface="Corbel"/>
                <a:cs typeface="Corbel"/>
              </a:rPr>
              <a:t>19]</a:t>
            </a:r>
            <a:endParaRPr sz="2200">
              <a:latin typeface="Corbel"/>
              <a:cs typeface="Corbel"/>
            </a:endParaRPr>
          </a:p>
          <a:p>
            <a:pPr marL="12700">
              <a:lnSpc>
                <a:spcPct val="100000"/>
              </a:lnSpc>
              <a:spcBef>
                <a:spcPts val="1130"/>
              </a:spcBef>
              <a:tabLst>
                <a:tab pos="469265" algn="l"/>
              </a:tabLst>
            </a:pPr>
            <a:r>
              <a:rPr sz="1750" spc="5" dirty="0">
                <a:solidFill>
                  <a:srgbClr val="DF5227"/>
                </a:solidFill>
                <a:latin typeface="Corbel"/>
                <a:cs typeface="Corbel"/>
              </a:rPr>
              <a:t>d)	</a:t>
            </a: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[9,</a:t>
            </a:r>
            <a:r>
              <a:rPr sz="2200" spc="-15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3,</a:t>
            </a:r>
            <a:r>
              <a:rPr sz="2200" spc="-25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10,</a:t>
            </a:r>
            <a:r>
              <a:rPr sz="2200" spc="-15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20" dirty="0">
                <a:solidFill>
                  <a:srgbClr val="DF5227"/>
                </a:solidFill>
                <a:latin typeface="Corbel"/>
                <a:cs typeface="Corbel"/>
              </a:rPr>
              <a:t>13,</a:t>
            </a:r>
            <a:r>
              <a:rPr sz="2200" spc="-25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12,</a:t>
            </a:r>
            <a:r>
              <a:rPr sz="2200" spc="-10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14,</a:t>
            </a:r>
            <a:r>
              <a:rPr sz="2200" spc="-15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19,</a:t>
            </a:r>
            <a:r>
              <a:rPr sz="2200" spc="-25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16,</a:t>
            </a:r>
            <a:r>
              <a:rPr sz="2200" spc="-15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15,</a:t>
            </a:r>
            <a:r>
              <a:rPr sz="2200" spc="-30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20" dirty="0">
                <a:solidFill>
                  <a:srgbClr val="DF5227"/>
                </a:solidFill>
                <a:latin typeface="Corbel"/>
                <a:cs typeface="Corbel"/>
              </a:rPr>
              <a:t>17]</a:t>
            </a:r>
            <a:endParaRPr sz="2200">
              <a:latin typeface="Corbel"/>
              <a:cs typeface="Corbe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22044" y="869950"/>
            <a:ext cx="189738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Practice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30"/>
              </a:lnSpc>
            </a:pPr>
            <a:fld id="{81D60167-4931-47E6-BA6A-407CBD079E47}" type="slidenum">
              <a:rPr dirty="0"/>
              <a:t>8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1267713" y="2040762"/>
            <a:ext cx="9587230" cy="20459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spc="-10" dirty="0">
                <a:solidFill>
                  <a:srgbClr val="DF5227"/>
                </a:solidFill>
                <a:latin typeface="Corbel"/>
                <a:cs typeface="Corbel"/>
              </a:rPr>
              <a:t>Which</a:t>
            </a:r>
            <a:r>
              <a:rPr sz="2200" spc="30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of</a:t>
            </a:r>
            <a:r>
              <a:rPr sz="2200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10" dirty="0">
                <a:solidFill>
                  <a:srgbClr val="DF5227"/>
                </a:solidFill>
                <a:latin typeface="Corbel"/>
                <a:cs typeface="Corbel"/>
              </a:rPr>
              <a:t>the</a:t>
            </a:r>
            <a:r>
              <a:rPr sz="2200" spc="10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following</a:t>
            </a:r>
            <a:r>
              <a:rPr sz="2200" spc="25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methods</a:t>
            </a:r>
            <a:r>
              <a:rPr sz="2200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is</a:t>
            </a:r>
            <a:r>
              <a:rPr sz="2200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the</a:t>
            </a:r>
            <a:r>
              <a:rPr sz="2200" spc="10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most effective</a:t>
            </a:r>
            <a:r>
              <a:rPr sz="2200" spc="30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for</a:t>
            </a:r>
            <a:r>
              <a:rPr sz="2200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picking</a:t>
            </a:r>
            <a:r>
              <a:rPr sz="2200" spc="10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10" dirty="0">
                <a:solidFill>
                  <a:srgbClr val="DF5227"/>
                </a:solidFill>
                <a:latin typeface="Corbel"/>
                <a:cs typeface="Corbel"/>
              </a:rPr>
              <a:t>the</a:t>
            </a:r>
            <a:r>
              <a:rPr sz="2200" spc="15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pivot</a:t>
            </a:r>
            <a:r>
              <a:rPr sz="2200" dirty="0">
                <a:solidFill>
                  <a:srgbClr val="DF5227"/>
                </a:solidFill>
                <a:latin typeface="Corbel"/>
                <a:cs typeface="Corbel"/>
              </a:rPr>
              <a:t> element?</a:t>
            </a:r>
            <a:endParaRPr sz="2200">
              <a:latin typeface="Corbel"/>
              <a:cs typeface="Corbe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850">
              <a:latin typeface="Corbel"/>
              <a:cs typeface="Corbel"/>
            </a:endParaRPr>
          </a:p>
          <a:p>
            <a:pPr marL="288925" indent="-276860">
              <a:lnSpc>
                <a:spcPts val="2510"/>
              </a:lnSpc>
              <a:buAutoNum type="alphaLcParenR"/>
              <a:tabLst>
                <a:tab pos="289560" algn="l"/>
              </a:tabLst>
            </a:pP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first</a:t>
            </a:r>
            <a:r>
              <a:rPr sz="2200" spc="-15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element</a:t>
            </a:r>
            <a:endParaRPr sz="2200">
              <a:latin typeface="Corbel"/>
              <a:cs typeface="Corbel"/>
            </a:endParaRPr>
          </a:p>
          <a:p>
            <a:pPr marL="295275" indent="-283210">
              <a:lnSpc>
                <a:spcPts val="2375"/>
              </a:lnSpc>
              <a:buAutoNum type="alphaLcParenR"/>
              <a:tabLst>
                <a:tab pos="295910" algn="l"/>
              </a:tabLst>
            </a:pP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last</a:t>
            </a:r>
            <a:r>
              <a:rPr sz="2200" spc="-30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element</a:t>
            </a:r>
            <a:endParaRPr sz="2200">
              <a:latin typeface="Corbel"/>
              <a:cs typeface="Corbel"/>
            </a:endParaRPr>
          </a:p>
          <a:p>
            <a:pPr marL="273685" indent="-261620">
              <a:lnSpc>
                <a:spcPts val="2375"/>
              </a:lnSpc>
              <a:buAutoNum type="alphaLcParenR"/>
              <a:tabLst>
                <a:tab pos="274320" algn="l"/>
              </a:tabLst>
            </a:pP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median-of-three</a:t>
            </a:r>
            <a:r>
              <a:rPr sz="2200" spc="35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partitioning</a:t>
            </a:r>
            <a:endParaRPr sz="2200">
              <a:latin typeface="Corbel"/>
              <a:cs typeface="Corbel"/>
            </a:endParaRPr>
          </a:p>
          <a:p>
            <a:pPr marL="301625" indent="-289560">
              <a:lnSpc>
                <a:spcPts val="2510"/>
              </a:lnSpc>
              <a:buAutoNum type="alphaLcParenR"/>
              <a:tabLst>
                <a:tab pos="302260" algn="l"/>
              </a:tabLst>
            </a:pP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random</a:t>
            </a:r>
            <a:r>
              <a:rPr sz="2200" spc="-30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element</a:t>
            </a:r>
            <a:endParaRPr sz="2200">
              <a:latin typeface="Corbel"/>
              <a:cs typeface="Corbe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22044" y="869950"/>
            <a:ext cx="189738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Practice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30"/>
              </a:lnSpc>
            </a:pPr>
            <a:fld id="{81D60167-4931-47E6-BA6A-407CBD079E47}" type="slidenum">
              <a:rPr dirty="0"/>
              <a:t>9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1267713" y="2040762"/>
            <a:ext cx="9088120" cy="2649855"/>
          </a:xfrm>
          <a:prstGeom prst="rect">
            <a:avLst/>
          </a:prstGeom>
        </p:spPr>
        <p:txBody>
          <a:bodyPr vert="horz" wrap="square" lIns="0" tIns="49530" rIns="0" bIns="0" rtlCol="0">
            <a:spAutoFit/>
          </a:bodyPr>
          <a:lstStyle/>
          <a:p>
            <a:pPr marL="12700" marR="5080">
              <a:lnSpc>
                <a:spcPts val="2380"/>
              </a:lnSpc>
              <a:spcBef>
                <a:spcPts val="390"/>
              </a:spcBef>
            </a:pPr>
            <a:r>
              <a:rPr sz="2200" spc="-10" dirty="0">
                <a:solidFill>
                  <a:srgbClr val="DF5227"/>
                </a:solidFill>
                <a:latin typeface="Corbel"/>
                <a:cs typeface="Corbel"/>
              </a:rPr>
              <a:t>Find</a:t>
            </a:r>
            <a:r>
              <a:rPr sz="2200" spc="20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10" dirty="0">
                <a:solidFill>
                  <a:srgbClr val="DF5227"/>
                </a:solidFill>
                <a:latin typeface="Corbel"/>
                <a:cs typeface="Corbel"/>
              </a:rPr>
              <a:t>the</a:t>
            </a:r>
            <a:r>
              <a:rPr sz="2200" spc="5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pivot</a:t>
            </a:r>
            <a:r>
              <a:rPr sz="2200" spc="10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element</a:t>
            </a:r>
            <a:r>
              <a:rPr sz="2200" spc="40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from</a:t>
            </a:r>
            <a:r>
              <a:rPr sz="2200" spc="15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10" dirty="0">
                <a:solidFill>
                  <a:srgbClr val="DF5227"/>
                </a:solidFill>
                <a:latin typeface="Corbel"/>
                <a:cs typeface="Corbel"/>
              </a:rPr>
              <a:t>the</a:t>
            </a:r>
            <a:r>
              <a:rPr sz="2200" spc="25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given</a:t>
            </a:r>
            <a:r>
              <a:rPr sz="2200" spc="15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input</a:t>
            </a:r>
            <a:r>
              <a:rPr sz="2200" spc="15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using</a:t>
            </a:r>
            <a:r>
              <a:rPr sz="2200" spc="15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median-of-three</a:t>
            </a:r>
            <a:r>
              <a:rPr sz="2200" spc="40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partitioning </a:t>
            </a:r>
            <a:r>
              <a:rPr sz="2200" spc="-425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method.</a:t>
            </a:r>
            <a:endParaRPr sz="2200">
              <a:latin typeface="Corbel"/>
              <a:cs typeface="Corbel"/>
            </a:endParaRPr>
          </a:p>
          <a:p>
            <a:pPr marL="12700">
              <a:lnSpc>
                <a:spcPts val="2335"/>
              </a:lnSpc>
            </a:pP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8,</a:t>
            </a:r>
            <a:r>
              <a:rPr sz="2200" spc="-20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1,</a:t>
            </a:r>
            <a:r>
              <a:rPr sz="2200" spc="-10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dirty="0">
                <a:solidFill>
                  <a:srgbClr val="DF5227"/>
                </a:solidFill>
                <a:latin typeface="Corbel"/>
                <a:cs typeface="Corbel"/>
              </a:rPr>
              <a:t>4,</a:t>
            </a:r>
            <a:r>
              <a:rPr sz="2200" spc="-20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9,</a:t>
            </a:r>
            <a:r>
              <a:rPr sz="2200" spc="-20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6,</a:t>
            </a:r>
            <a:r>
              <a:rPr sz="2200" spc="-20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3,</a:t>
            </a:r>
            <a:r>
              <a:rPr sz="2200" spc="-10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5,</a:t>
            </a:r>
            <a:r>
              <a:rPr sz="2200" spc="-15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2,</a:t>
            </a:r>
            <a:r>
              <a:rPr sz="2200" spc="-20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7,</a:t>
            </a:r>
            <a:r>
              <a:rPr sz="2200" spc="-15" dirty="0">
                <a:solidFill>
                  <a:srgbClr val="DF5227"/>
                </a:solidFill>
                <a:latin typeface="Corbel"/>
                <a:cs typeface="Corbel"/>
              </a:rPr>
              <a:t> </a:t>
            </a:r>
            <a:r>
              <a:rPr sz="2200" spc="5" dirty="0">
                <a:solidFill>
                  <a:srgbClr val="DF5227"/>
                </a:solidFill>
                <a:latin typeface="Corbel"/>
                <a:cs typeface="Corbel"/>
              </a:rPr>
              <a:t>0.</a:t>
            </a:r>
            <a:endParaRPr sz="2200">
              <a:latin typeface="Corbel"/>
              <a:cs typeface="Corbe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850">
              <a:latin typeface="Corbel"/>
              <a:cs typeface="Corbel"/>
            </a:endParaRPr>
          </a:p>
          <a:p>
            <a:pPr marL="288925" indent="-276860">
              <a:lnSpc>
                <a:spcPts val="2510"/>
              </a:lnSpc>
              <a:buAutoNum type="alphaLcParenR"/>
              <a:tabLst>
                <a:tab pos="289560" algn="l"/>
              </a:tabLst>
            </a:pP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8</a:t>
            </a:r>
            <a:endParaRPr sz="2200">
              <a:latin typeface="Corbel"/>
              <a:cs typeface="Corbel"/>
            </a:endParaRPr>
          </a:p>
          <a:p>
            <a:pPr marL="295275" indent="-283210">
              <a:lnSpc>
                <a:spcPts val="2375"/>
              </a:lnSpc>
              <a:buAutoNum type="alphaLcParenR"/>
              <a:tabLst>
                <a:tab pos="295910" algn="l"/>
              </a:tabLst>
            </a:pP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7</a:t>
            </a:r>
            <a:endParaRPr sz="2200">
              <a:latin typeface="Corbel"/>
              <a:cs typeface="Corbel"/>
            </a:endParaRPr>
          </a:p>
          <a:p>
            <a:pPr marL="273685" indent="-261620">
              <a:lnSpc>
                <a:spcPts val="2375"/>
              </a:lnSpc>
              <a:buAutoNum type="alphaLcParenR"/>
              <a:tabLst>
                <a:tab pos="274320" algn="l"/>
              </a:tabLst>
            </a:pP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9</a:t>
            </a:r>
            <a:endParaRPr sz="2200">
              <a:latin typeface="Corbel"/>
              <a:cs typeface="Corbel"/>
            </a:endParaRPr>
          </a:p>
          <a:p>
            <a:pPr marL="301625" indent="-289560">
              <a:lnSpc>
                <a:spcPts val="2510"/>
              </a:lnSpc>
              <a:buAutoNum type="alphaLcParenR"/>
              <a:tabLst>
                <a:tab pos="302260" algn="l"/>
              </a:tabLst>
            </a:pPr>
            <a:r>
              <a:rPr sz="2200" spc="-5" dirty="0">
                <a:solidFill>
                  <a:srgbClr val="DF5227"/>
                </a:solidFill>
                <a:latin typeface="Corbel"/>
                <a:cs typeface="Corbel"/>
              </a:rPr>
              <a:t>6</a:t>
            </a:r>
            <a:endParaRPr sz="2200">
              <a:latin typeface="Corbel"/>
              <a:cs typeface="Corbe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483</Words>
  <Application>Microsoft Office PowerPoint</Application>
  <PresentationFormat>Widescreen</PresentationFormat>
  <Paragraphs>88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Calibri</vt:lpstr>
      <vt:lpstr>Comic Sans MS</vt:lpstr>
      <vt:lpstr>Corbel</vt:lpstr>
      <vt:lpstr>Symbol</vt:lpstr>
      <vt:lpstr>Times New Roman</vt:lpstr>
      <vt:lpstr>Office Theme</vt:lpstr>
      <vt:lpstr>PowerPoint Presentation</vt:lpstr>
      <vt:lpstr>Algorithm</vt:lpstr>
      <vt:lpstr>PowerPoint Presentation</vt:lpstr>
      <vt:lpstr>Worst Case Partitioning</vt:lpstr>
      <vt:lpstr>How does partition affect performance?</vt:lpstr>
      <vt:lpstr>Choice of Pivot</vt:lpstr>
      <vt:lpstr>Practice</vt:lpstr>
      <vt:lpstr>Practice</vt:lpstr>
      <vt:lpstr>Practice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Laraib Siddiqui \ Lecturer Computer Science</dc:creator>
  <cp:lastModifiedBy>02-131212-009</cp:lastModifiedBy>
  <cp:revision>1</cp:revision>
  <dcterms:created xsi:type="dcterms:W3CDTF">2023-02-16T04:44:23Z</dcterms:created>
  <dcterms:modified xsi:type="dcterms:W3CDTF">2023-02-16T04:44:55Z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2021-11-30T00:00:00Z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2023-02-16T00:00:00Z</vt:filetime>
  </property>
</Properties>
</file>