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25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222044" y="869950"/>
            <a:ext cx="9747910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orbel"/>
                <a:cs typeface="Corbel"/>
              </a:defRPr>
            </a:lvl1pPr>
          </a:lstStyle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chemeClr val="tx1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orbel"/>
                <a:cs typeface="Corbel"/>
              </a:defRPr>
            </a:lvl1pPr>
          </a:lstStyle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orbel"/>
                <a:cs typeface="Corbel"/>
              </a:defRPr>
            </a:lvl1pPr>
          </a:lstStyle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orbel"/>
                <a:cs typeface="Corbel"/>
              </a:defRPr>
            </a:lvl1pPr>
          </a:lstStyle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31647" y="243840"/>
            <a:ext cx="11724640" cy="6377940"/>
          </a:xfrm>
          <a:custGeom>
            <a:avLst/>
            <a:gdLst/>
            <a:ahLst/>
            <a:cxnLst/>
            <a:rect l="l" t="t" r="r" b="b"/>
            <a:pathLst>
              <a:path w="11724640" h="6377940">
                <a:moveTo>
                  <a:pt x="0" y="6377939"/>
                </a:moveTo>
                <a:lnTo>
                  <a:pt x="11724132" y="6377939"/>
                </a:lnTo>
                <a:lnTo>
                  <a:pt x="11724132" y="0"/>
                </a:lnTo>
                <a:lnTo>
                  <a:pt x="0" y="0"/>
                </a:lnTo>
                <a:lnTo>
                  <a:pt x="0" y="6377939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31647" y="243840"/>
            <a:ext cx="11724640" cy="6377940"/>
          </a:xfrm>
          <a:custGeom>
            <a:avLst/>
            <a:gdLst/>
            <a:ahLst/>
            <a:cxnLst/>
            <a:rect l="l" t="t" r="r" b="b"/>
            <a:pathLst>
              <a:path w="11724640" h="6377940">
                <a:moveTo>
                  <a:pt x="0" y="6377939"/>
                </a:moveTo>
                <a:lnTo>
                  <a:pt x="11724132" y="6377939"/>
                </a:lnTo>
                <a:lnTo>
                  <a:pt x="11724132" y="0"/>
                </a:lnTo>
                <a:lnTo>
                  <a:pt x="0" y="0"/>
                </a:lnTo>
                <a:lnTo>
                  <a:pt x="0" y="6377939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978914" y="3734561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orbel"/>
                <a:cs typeface="Corbel"/>
              </a:defRPr>
            </a:lvl1pPr>
          </a:lstStyle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31647" y="243840"/>
            <a:ext cx="11724640" cy="6377940"/>
          </a:xfrm>
          <a:custGeom>
            <a:avLst/>
            <a:gdLst/>
            <a:ahLst/>
            <a:cxnLst/>
            <a:rect l="l" t="t" r="r" b="b"/>
            <a:pathLst>
              <a:path w="11724640" h="6377940">
                <a:moveTo>
                  <a:pt x="0" y="6377939"/>
                </a:moveTo>
                <a:lnTo>
                  <a:pt x="11724132" y="6377939"/>
                </a:lnTo>
                <a:lnTo>
                  <a:pt x="11724132" y="0"/>
                </a:lnTo>
                <a:lnTo>
                  <a:pt x="0" y="0"/>
                </a:lnTo>
                <a:lnTo>
                  <a:pt x="0" y="6377939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22044" y="869950"/>
            <a:ext cx="9747910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67713" y="1896897"/>
            <a:ext cx="9138920" cy="16344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>
                <a:solidFill>
                  <a:schemeClr val="tx1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749660" y="6333593"/>
            <a:ext cx="234315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Corbel"/>
                <a:cs typeface="Corbel"/>
              </a:defRPr>
            </a:lvl1pPr>
          </a:lstStyle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42940" y="3852748"/>
            <a:ext cx="170243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35" dirty="0">
                <a:latin typeface="Corbel"/>
                <a:cs typeface="Corbel"/>
              </a:rPr>
              <a:t>Trees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:</a:t>
            </a:r>
            <a:r>
              <a:rPr sz="2200" spc="-3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M</a:t>
            </a:r>
            <a:r>
              <a:rPr sz="2200" spc="-1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ways</a:t>
            </a:r>
            <a:endParaRPr sz="2200">
              <a:latin typeface="Corbel"/>
              <a:cs typeface="Corbe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883282" y="2033651"/>
            <a:ext cx="8748649" cy="1567688"/>
            <a:chOff x="1883282" y="2033651"/>
            <a:chExt cx="8748649" cy="1567688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883282" y="2033651"/>
              <a:ext cx="8748649" cy="63500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431539" y="2966339"/>
              <a:ext cx="5566664" cy="635000"/>
            </a:xfrm>
            <a:prstGeom prst="rect">
              <a:avLst/>
            </a:prstGeom>
          </p:spPr>
        </p:pic>
      </p:grpSp>
      <p:sp>
        <p:nvSpPr>
          <p:cNvPr id="8" name="object 8"/>
          <p:cNvSpPr txBox="1"/>
          <p:nvPr/>
        </p:nvSpPr>
        <p:spPr>
          <a:xfrm>
            <a:off x="8448293" y="5616346"/>
            <a:ext cx="30003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Corbel"/>
                <a:cs typeface="Corbel"/>
              </a:rPr>
              <a:t>Instructor:</a:t>
            </a:r>
            <a:r>
              <a:rPr sz="1800" spc="-20" dirty="0">
                <a:solidFill>
                  <a:srgbClr val="FFFFFF"/>
                </a:solidFill>
                <a:latin typeface="Corbel"/>
                <a:cs typeface="Corbel"/>
              </a:rPr>
              <a:t> Engr.</a:t>
            </a:r>
            <a:r>
              <a:rPr sz="1800" spc="-3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orbel"/>
                <a:cs typeface="Corbel"/>
              </a:rPr>
              <a:t>Laraib</a:t>
            </a:r>
            <a:r>
              <a:rPr sz="1800" spc="-2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Siddiqui</a:t>
            </a:r>
            <a:endParaRPr sz="1800" dirty="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379539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5</a:t>
            </a:r>
            <a:r>
              <a:rPr spc="-250" dirty="0"/>
              <a:t> </a:t>
            </a:r>
            <a:r>
              <a:rPr dirty="0"/>
              <a:t>Way</a:t>
            </a:r>
            <a:r>
              <a:rPr spc="-25" dirty="0"/>
              <a:t> </a:t>
            </a:r>
            <a:r>
              <a:rPr dirty="0"/>
              <a:t>-</a:t>
            </a:r>
            <a:r>
              <a:rPr spc="-10" dirty="0"/>
              <a:t> </a:t>
            </a:r>
            <a:r>
              <a:rPr dirty="0"/>
              <a:t>Deletion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55620" y="2151888"/>
            <a:ext cx="5573074" cy="3243072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10</a:t>
            </a:fld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379539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5</a:t>
            </a:r>
            <a:r>
              <a:rPr spc="-250" dirty="0"/>
              <a:t> </a:t>
            </a:r>
            <a:r>
              <a:rPr dirty="0"/>
              <a:t>Way</a:t>
            </a:r>
            <a:r>
              <a:rPr spc="-25" dirty="0"/>
              <a:t> </a:t>
            </a:r>
            <a:r>
              <a:rPr dirty="0"/>
              <a:t>-</a:t>
            </a:r>
            <a:r>
              <a:rPr spc="-10" dirty="0"/>
              <a:t> </a:t>
            </a:r>
            <a:r>
              <a:rPr dirty="0"/>
              <a:t>Deletion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52112" y="2234183"/>
            <a:ext cx="5681575" cy="3046476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379539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5</a:t>
            </a:r>
            <a:r>
              <a:rPr spc="-250" dirty="0"/>
              <a:t> </a:t>
            </a:r>
            <a:r>
              <a:rPr dirty="0"/>
              <a:t>Way</a:t>
            </a:r>
            <a:r>
              <a:rPr spc="-25" dirty="0"/>
              <a:t> </a:t>
            </a:r>
            <a:r>
              <a:rPr dirty="0"/>
              <a:t>-</a:t>
            </a:r>
            <a:r>
              <a:rPr spc="-10" dirty="0"/>
              <a:t> </a:t>
            </a:r>
            <a:r>
              <a:rPr dirty="0"/>
              <a:t>Deletion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43072" y="2293666"/>
            <a:ext cx="5707380" cy="2999185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12</a:t>
            </a:fld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145097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B</a:t>
            </a:r>
            <a:r>
              <a:rPr spc="-305" dirty="0"/>
              <a:t> </a:t>
            </a:r>
            <a:r>
              <a:rPr spc="-275" dirty="0"/>
              <a:t>T</a:t>
            </a:r>
            <a:r>
              <a:rPr dirty="0"/>
              <a:t>ree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67713" y="1896592"/>
            <a:ext cx="9196070" cy="2448560"/>
          </a:xfrm>
          <a:prstGeom prst="rect">
            <a:avLst/>
          </a:prstGeom>
        </p:spPr>
        <p:txBody>
          <a:bodyPr vert="horz" wrap="square" lIns="0" tIns="1600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60"/>
              </a:spcBef>
            </a:pPr>
            <a:r>
              <a:rPr sz="2000" dirty="0">
                <a:latin typeface="Corbel"/>
                <a:cs typeface="Corbel"/>
              </a:rPr>
              <a:t>B</a:t>
            </a:r>
            <a:r>
              <a:rPr sz="2000" spc="-140" dirty="0">
                <a:latin typeface="Corbel"/>
                <a:cs typeface="Corbel"/>
              </a:rPr>
              <a:t> </a:t>
            </a:r>
            <a:r>
              <a:rPr sz="2000" spc="-35" dirty="0">
                <a:latin typeface="Corbel"/>
                <a:cs typeface="Corbel"/>
              </a:rPr>
              <a:t>Tree</a:t>
            </a:r>
            <a:r>
              <a:rPr sz="2000" spc="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is</a:t>
            </a:r>
            <a:r>
              <a:rPr sz="2000" spc="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a</a:t>
            </a:r>
            <a:r>
              <a:rPr sz="2000" spc="-2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specialized</a:t>
            </a:r>
            <a:r>
              <a:rPr sz="2000" spc="-10" dirty="0"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001F5F"/>
                </a:solidFill>
                <a:latin typeface="Corbel"/>
                <a:cs typeface="Corbel"/>
              </a:rPr>
              <a:t>m-way</a:t>
            </a:r>
            <a:r>
              <a:rPr sz="2000" spc="-15" dirty="0">
                <a:solidFill>
                  <a:srgbClr val="001F5F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Corbel"/>
                <a:cs typeface="Corbel"/>
              </a:rPr>
              <a:t>tree</a:t>
            </a:r>
            <a:r>
              <a:rPr sz="2000" spc="25" dirty="0">
                <a:solidFill>
                  <a:srgbClr val="001F5F"/>
                </a:solidFill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that can</a:t>
            </a:r>
            <a:r>
              <a:rPr sz="2000" spc="-15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be</a:t>
            </a:r>
            <a:r>
              <a:rPr sz="2000" spc="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widely</a:t>
            </a:r>
            <a:r>
              <a:rPr sz="2000" spc="-5" dirty="0">
                <a:latin typeface="Corbel"/>
                <a:cs typeface="Corbel"/>
              </a:rPr>
              <a:t> used</a:t>
            </a:r>
            <a:r>
              <a:rPr sz="2000" spc="1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for</a:t>
            </a:r>
            <a:r>
              <a:rPr sz="2000" spc="5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disk access.</a:t>
            </a:r>
            <a:endParaRPr sz="2000">
              <a:latin typeface="Corbel"/>
              <a:cs typeface="Corbel"/>
            </a:endParaRPr>
          </a:p>
          <a:p>
            <a:pPr marL="12700" marR="5080">
              <a:lnSpc>
                <a:spcPts val="2160"/>
              </a:lnSpc>
              <a:spcBef>
                <a:spcPts val="1440"/>
              </a:spcBef>
            </a:pPr>
            <a:r>
              <a:rPr sz="2000" dirty="0">
                <a:latin typeface="Corbel"/>
                <a:cs typeface="Corbel"/>
              </a:rPr>
              <a:t>B </a:t>
            </a:r>
            <a:r>
              <a:rPr sz="2000" spc="-5" dirty="0">
                <a:latin typeface="Corbel"/>
                <a:cs typeface="Corbel"/>
              </a:rPr>
              <a:t>tree of order </a:t>
            </a:r>
            <a:r>
              <a:rPr sz="2000" dirty="0">
                <a:latin typeface="Corbel"/>
                <a:cs typeface="Corbel"/>
              </a:rPr>
              <a:t>m </a:t>
            </a:r>
            <a:r>
              <a:rPr sz="2000" spc="-5" dirty="0">
                <a:latin typeface="Corbel"/>
                <a:cs typeface="Corbel"/>
              </a:rPr>
              <a:t>contains </a:t>
            </a:r>
            <a:r>
              <a:rPr sz="2000" dirty="0">
                <a:latin typeface="Corbel"/>
                <a:cs typeface="Corbel"/>
              </a:rPr>
              <a:t>all </a:t>
            </a:r>
            <a:r>
              <a:rPr sz="2000" spc="-5" dirty="0">
                <a:latin typeface="Corbel"/>
                <a:cs typeface="Corbel"/>
              </a:rPr>
              <a:t>the </a:t>
            </a:r>
            <a:r>
              <a:rPr sz="2000" dirty="0">
                <a:latin typeface="Corbel"/>
                <a:cs typeface="Corbel"/>
              </a:rPr>
              <a:t>properties </a:t>
            </a:r>
            <a:r>
              <a:rPr sz="2000" spc="-5" dirty="0">
                <a:latin typeface="Corbel"/>
                <a:cs typeface="Corbel"/>
              </a:rPr>
              <a:t>of </a:t>
            </a:r>
            <a:r>
              <a:rPr sz="2000" dirty="0">
                <a:latin typeface="Corbel"/>
                <a:cs typeface="Corbel"/>
              </a:rPr>
              <a:t>an M way </a:t>
            </a:r>
            <a:r>
              <a:rPr sz="2000" spc="-5" dirty="0">
                <a:latin typeface="Corbel"/>
                <a:cs typeface="Corbel"/>
              </a:rPr>
              <a:t>tree. </a:t>
            </a:r>
            <a:r>
              <a:rPr sz="2000" dirty="0">
                <a:latin typeface="Corbel"/>
                <a:cs typeface="Corbel"/>
              </a:rPr>
              <a:t>In </a:t>
            </a:r>
            <a:r>
              <a:rPr sz="2000" spc="-5" dirty="0">
                <a:latin typeface="Corbel"/>
                <a:cs typeface="Corbel"/>
              </a:rPr>
              <a:t>addition, </a:t>
            </a:r>
            <a:r>
              <a:rPr sz="2000" dirty="0">
                <a:latin typeface="Corbel"/>
                <a:cs typeface="Corbel"/>
              </a:rPr>
              <a:t>it </a:t>
            </a:r>
            <a:r>
              <a:rPr sz="2000" spc="-5" dirty="0">
                <a:latin typeface="Corbel"/>
                <a:cs typeface="Corbel"/>
              </a:rPr>
              <a:t>contains the </a:t>
            </a:r>
            <a:r>
              <a:rPr sz="2000" spc="-39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following</a:t>
            </a:r>
            <a:r>
              <a:rPr sz="2000" spc="-4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properties.</a:t>
            </a:r>
            <a:endParaRPr sz="2000">
              <a:latin typeface="Corbel"/>
              <a:cs typeface="Corbel"/>
            </a:endParaRPr>
          </a:p>
          <a:p>
            <a:pPr marL="424180" indent="-182880">
              <a:lnSpc>
                <a:spcPts val="2125"/>
              </a:lnSpc>
              <a:buSzPct val="80555"/>
              <a:buFont typeface="Wingdings"/>
              <a:buChar char=""/>
              <a:tabLst>
                <a:tab pos="424180" algn="l"/>
              </a:tabLst>
            </a:pPr>
            <a:r>
              <a:rPr sz="1800" spc="-5" dirty="0">
                <a:latin typeface="Corbel"/>
                <a:cs typeface="Corbel"/>
              </a:rPr>
              <a:t>Every</a:t>
            </a:r>
            <a:r>
              <a:rPr sz="1800" spc="-10" dirty="0">
                <a:latin typeface="Corbel"/>
                <a:cs typeface="Corbel"/>
              </a:rPr>
              <a:t> </a:t>
            </a:r>
            <a:r>
              <a:rPr sz="1800" spc="-5" dirty="0">
                <a:latin typeface="Corbel"/>
                <a:cs typeface="Corbel"/>
              </a:rPr>
              <a:t>node</a:t>
            </a:r>
            <a:r>
              <a:rPr sz="1800" dirty="0">
                <a:latin typeface="Corbel"/>
                <a:cs typeface="Corbel"/>
              </a:rPr>
              <a:t> in</a:t>
            </a:r>
            <a:r>
              <a:rPr sz="1800" spc="-10" dirty="0">
                <a:latin typeface="Corbel"/>
                <a:cs typeface="Corbel"/>
              </a:rPr>
              <a:t> </a:t>
            </a:r>
            <a:r>
              <a:rPr sz="1800" dirty="0">
                <a:latin typeface="Corbel"/>
                <a:cs typeface="Corbel"/>
              </a:rPr>
              <a:t>a</a:t>
            </a:r>
            <a:r>
              <a:rPr sz="1800" spc="5" dirty="0">
                <a:latin typeface="Corbel"/>
                <a:cs typeface="Corbel"/>
              </a:rPr>
              <a:t> </a:t>
            </a:r>
            <a:r>
              <a:rPr sz="1800" spc="-20" dirty="0">
                <a:latin typeface="Corbel"/>
                <a:cs typeface="Corbel"/>
              </a:rPr>
              <a:t>B-Tree</a:t>
            </a:r>
            <a:r>
              <a:rPr sz="1800" spc="-5" dirty="0">
                <a:latin typeface="Corbel"/>
                <a:cs typeface="Corbel"/>
              </a:rPr>
              <a:t> contains</a:t>
            </a:r>
            <a:r>
              <a:rPr sz="1800" spc="10" dirty="0">
                <a:latin typeface="Corbel"/>
                <a:cs typeface="Corbel"/>
              </a:rPr>
              <a:t> </a:t>
            </a:r>
            <a:r>
              <a:rPr sz="1800" dirty="0">
                <a:latin typeface="Corbel"/>
                <a:cs typeface="Corbel"/>
              </a:rPr>
              <a:t>at most</a:t>
            </a:r>
            <a:r>
              <a:rPr sz="1800" spc="-5" dirty="0">
                <a:latin typeface="Corbel"/>
                <a:cs typeface="Corbel"/>
              </a:rPr>
              <a:t> </a:t>
            </a:r>
            <a:r>
              <a:rPr sz="1800" dirty="0">
                <a:latin typeface="Corbel"/>
                <a:cs typeface="Corbel"/>
              </a:rPr>
              <a:t>m</a:t>
            </a:r>
            <a:r>
              <a:rPr sz="1800" spc="-5" dirty="0">
                <a:latin typeface="Corbel"/>
                <a:cs typeface="Corbel"/>
              </a:rPr>
              <a:t> </a:t>
            </a:r>
            <a:r>
              <a:rPr sz="1800" dirty="0">
                <a:latin typeface="Corbel"/>
                <a:cs typeface="Corbel"/>
              </a:rPr>
              <a:t>children.</a:t>
            </a:r>
            <a:endParaRPr sz="1800">
              <a:latin typeface="Corbel"/>
              <a:cs typeface="Corbel"/>
            </a:endParaRPr>
          </a:p>
          <a:p>
            <a:pPr marL="424180" indent="-182880">
              <a:lnSpc>
                <a:spcPct val="100000"/>
              </a:lnSpc>
              <a:spcBef>
                <a:spcPts val="395"/>
              </a:spcBef>
              <a:buSzPct val="80555"/>
              <a:buFont typeface="Wingdings"/>
              <a:buChar char=""/>
              <a:tabLst>
                <a:tab pos="424180" algn="l"/>
              </a:tabLst>
            </a:pPr>
            <a:r>
              <a:rPr sz="1800" spc="-5" dirty="0">
                <a:latin typeface="Corbel"/>
                <a:cs typeface="Corbel"/>
              </a:rPr>
              <a:t>Every node</a:t>
            </a:r>
            <a:r>
              <a:rPr sz="1800" spc="5" dirty="0">
                <a:latin typeface="Corbel"/>
                <a:cs typeface="Corbel"/>
              </a:rPr>
              <a:t> </a:t>
            </a:r>
            <a:r>
              <a:rPr sz="1800" dirty="0">
                <a:latin typeface="Corbel"/>
                <a:cs typeface="Corbel"/>
              </a:rPr>
              <a:t>in a</a:t>
            </a:r>
            <a:r>
              <a:rPr sz="1800" spc="5" dirty="0">
                <a:latin typeface="Corbel"/>
                <a:cs typeface="Corbel"/>
              </a:rPr>
              <a:t> </a:t>
            </a:r>
            <a:r>
              <a:rPr sz="1800" spc="-20" dirty="0">
                <a:latin typeface="Corbel"/>
                <a:cs typeface="Corbel"/>
              </a:rPr>
              <a:t>B-Tree</a:t>
            </a:r>
            <a:r>
              <a:rPr sz="1800" dirty="0">
                <a:latin typeface="Corbel"/>
                <a:cs typeface="Corbel"/>
              </a:rPr>
              <a:t> except the</a:t>
            </a:r>
            <a:r>
              <a:rPr sz="1800" spc="10" dirty="0">
                <a:latin typeface="Corbel"/>
                <a:cs typeface="Corbel"/>
              </a:rPr>
              <a:t> </a:t>
            </a:r>
            <a:r>
              <a:rPr sz="1800" dirty="0">
                <a:latin typeface="Corbel"/>
                <a:cs typeface="Corbel"/>
              </a:rPr>
              <a:t>root </a:t>
            </a:r>
            <a:r>
              <a:rPr sz="1800" spc="-5" dirty="0">
                <a:latin typeface="Corbel"/>
                <a:cs typeface="Corbel"/>
              </a:rPr>
              <a:t>node</a:t>
            </a:r>
            <a:r>
              <a:rPr sz="1800" spc="15" dirty="0">
                <a:latin typeface="Corbel"/>
                <a:cs typeface="Corbel"/>
              </a:rPr>
              <a:t> </a:t>
            </a:r>
            <a:r>
              <a:rPr sz="1800" dirty="0">
                <a:latin typeface="Corbel"/>
                <a:cs typeface="Corbel"/>
              </a:rPr>
              <a:t>and</a:t>
            </a:r>
            <a:r>
              <a:rPr sz="1800" spc="15" dirty="0">
                <a:latin typeface="Corbel"/>
                <a:cs typeface="Corbel"/>
              </a:rPr>
              <a:t> </a:t>
            </a:r>
            <a:r>
              <a:rPr sz="1800" dirty="0">
                <a:latin typeface="Corbel"/>
                <a:cs typeface="Corbel"/>
              </a:rPr>
              <a:t>the</a:t>
            </a:r>
            <a:r>
              <a:rPr sz="1800" spc="5" dirty="0">
                <a:latin typeface="Corbel"/>
                <a:cs typeface="Corbel"/>
              </a:rPr>
              <a:t> </a:t>
            </a:r>
            <a:r>
              <a:rPr sz="1800" dirty="0">
                <a:latin typeface="Corbel"/>
                <a:cs typeface="Corbel"/>
              </a:rPr>
              <a:t>leaf</a:t>
            </a:r>
            <a:r>
              <a:rPr sz="1800" spc="10" dirty="0">
                <a:latin typeface="Corbel"/>
                <a:cs typeface="Corbel"/>
              </a:rPr>
              <a:t> </a:t>
            </a:r>
            <a:r>
              <a:rPr sz="1800" spc="-5" dirty="0">
                <a:latin typeface="Corbel"/>
                <a:cs typeface="Corbel"/>
              </a:rPr>
              <a:t>node</a:t>
            </a:r>
            <a:r>
              <a:rPr sz="1800" spc="20" dirty="0">
                <a:latin typeface="Corbel"/>
                <a:cs typeface="Corbel"/>
              </a:rPr>
              <a:t> </a:t>
            </a:r>
            <a:r>
              <a:rPr sz="1800" spc="-5" dirty="0">
                <a:latin typeface="Corbel"/>
                <a:cs typeface="Corbel"/>
              </a:rPr>
              <a:t>contain</a:t>
            </a:r>
            <a:r>
              <a:rPr sz="1800" dirty="0">
                <a:latin typeface="Corbel"/>
                <a:cs typeface="Corbel"/>
              </a:rPr>
              <a:t> at</a:t>
            </a:r>
            <a:r>
              <a:rPr sz="1800" spc="20" dirty="0">
                <a:latin typeface="Corbel"/>
                <a:cs typeface="Corbel"/>
              </a:rPr>
              <a:t> </a:t>
            </a:r>
            <a:r>
              <a:rPr sz="1800" dirty="0">
                <a:latin typeface="Corbel"/>
                <a:cs typeface="Corbel"/>
              </a:rPr>
              <a:t>least</a:t>
            </a:r>
            <a:r>
              <a:rPr sz="1800" spc="-65" dirty="0">
                <a:latin typeface="Corbel"/>
                <a:cs typeface="Corbel"/>
              </a:rPr>
              <a:t> </a:t>
            </a:r>
            <a:r>
              <a:rPr sz="1800" spc="-5" dirty="0">
                <a:latin typeface="Cambria Math"/>
                <a:cs typeface="Cambria Math"/>
              </a:rPr>
              <a:t>⌈</a:t>
            </a:r>
            <a:r>
              <a:rPr sz="1800" spc="-5" dirty="0">
                <a:latin typeface="Corbel"/>
                <a:cs typeface="Corbel"/>
              </a:rPr>
              <a:t>m/2</a:t>
            </a:r>
            <a:r>
              <a:rPr sz="1800" spc="-5" dirty="0">
                <a:latin typeface="Cambria Math"/>
                <a:cs typeface="Cambria Math"/>
              </a:rPr>
              <a:t>⌉</a:t>
            </a:r>
            <a:r>
              <a:rPr sz="1800" spc="-45" dirty="0">
                <a:latin typeface="Cambria Math"/>
                <a:cs typeface="Cambria Math"/>
              </a:rPr>
              <a:t> </a:t>
            </a:r>
            <a:r>
              <a:rPr sz="1800" spc="-5" dirty="0">
                <a:latin typeface="Corbel"/>
                <a:cs typeface="Corbel"/>
              </a:rPr>
              <a:t>children.</a:t>
            </a:r>
            <a:endParaRPr sz="1800">
              <a:latin typeface="Corbel"/>
              <a:cs typeface="Corbel"/>
            </a:endParaRPr>
          </a:p>
          <a:p>
            <a:pPr marL="424180" indent="-182880">
              <a:lnSpc>
                <a:spcPct val="100000"/>
              </a:lnSpc>
              <a:spcBef>
                <a:spcPts val="375"/>
              </a:spcBef>
              <a:buSzPct val="80555"/>
              <a:buFont typeface="Wingdings"/>
              <a:buChar char=""/>
              <a:tabLst>
                <a:tab pos="424180" algn="l"/>
              </a:tabLst>
            </a:pPr>
            <a:r>
              <a:rPr sz="1800" spc="-5" dirty="0">
                <a:latin typeface="Corbel"/>
                <a:cs typeface="Corbel"/>
              </a:rPr>
              <a:t>The</a:t>
            </a:r>
            <a:r>
              <a:rPr sz="1800" dirty="0">
                <a:latin typeface="Corbel"/>
                <a:cs typeface="Corbel"/>
              </a:rPr>
              <a:t> root</a:t>
            </a:r>
            <a:r>
              <a:rPr sz="1800" spc="-10" dirty="0">
                <a:latin typeface="Corbel"/>
                <a:cs typeface="Corbel"/>
              </a:rPr>
              <a:t> </a:t>
            </a:r>
            <a:r>
              <a:rPr sz="1800" spc="-5" dirty="0">
                <a:latin typeface="Corbel"/>
                <a:cs typeface="Corbel"/>
              </a:rPr>
              <a:t>nodes</a:t>
            </a:r>
            <a:r>
              <a:rPr sz="1800" spc="5" dirty="0">
                <a:latin typeface="Corbel"/>
                <a:cs typeface="Corbel"/>
              </a:rPr>
              <a:t> </a:t>
            </a:r>
            <a:r>
              <a:rPr sz="1800" dirty="0">
                <a:latin typeface="Corbel"/>
                <a:cs typeface="Corbel"/>
              </a:rPr>
              <a:t>must</a:t>
            </a:r>
            <a:r>
              <a:rPr sz="1800" spc="-15" dirty="0">
                <a:latin typeface="Corbel"/>
                <a:cs typeface="Corbel"/>
              </a:rPr>
              <a:t> </a:t>
            </a:r>
            <a:r>
              <a:rPr sz="1800" spc="-5" dirty="0">
                <a:latin typeface="Corbel"/>
                <a:cs typeface="Corbel"/>
              </a:rPr>
              <a:t>have</a:t>
            </a:r>
            <a:r>
              <a:rPr sz="1800" spc="25" dirty="0">
                <a:latin typeface="Corbel"/>
                <a:cs typeface="Corbel"/>
              </a:rPr>
              <a:t> </a:t>
            </a:r>
            <a:r>
              <a:rPr sz="1800" spc="-5" dirty="0">
                <a:latin typeface="Corbel"/>
                <a:cs typeface="Corbel"/>
              </a:rPr>
              <a:t>at</a:t>
            </a:r>
            <a:r>
              <a:rPr sz="1800" dirty="0">
                <a:latin typeface="Corbel"/>
                <a:cs typeface="Corbel"/>
              </a:rPr>
              <a:t> </a:t>
            </a:r>
            <a:r>
              <a:rPr sz="1800" spc="-5" dirty="0">
                <a:latin typeface="Corbel"/>
                <a:cs typeface="Corbel"/>
              </a:rPr>
              <a:t>least</a:t>
            </a:r>
            <a:r>
              <a:rPr sz="1800" spc="-15" dirty="0">
                <a:latin typeface="Corbel"/>
                <a:cs typeface="Corbel"/>
              </a:rPr>
              <a:t> </a:t>
            </a:r>
            <a:r>
              <a:rPr sz="1800" dirty="0">
                <a:latin typeface="Corbel"/>
                <a:cs typeface="Corbel"/>
              </a:rPr>
              <a:t>2 </a:t>
            </a:r>
            <a:r>
              <a:rPr sz="1800" spc="-5" dirty="0">
                <a:latin typeface="Corbel"/>
                <a:cs typeface="Corbel"/>
              </a:rPr>
              <a:t>nodes.</a:t>
            </a:r>
            <a:endParaRPr sz="1800">
              <a:latin typeface="Corbel"/>
              <a:cs typeface="Corbel"/>
            </a:endParaRPr>
          </a:p>
          <a:p>
            <a:pPr marL="424180" indent="-182880">
              <a:lnSpc>
                <a:spcPct val="100000"/>
              </a:lnSpc>
              <a:spcBef>
                <a:spcPts val="380"/>
              </a:spcBef>
              <a:buSzPct val="80555"/>
              <a:buFont typeface="Wingdings"/>
              <a:buChar char=""/>
              <a:tabLst>
                <a:tab pos="424180" algn="l"/>
              </a:tabLst>
            </a:pPr>
            <a:r>
              <a:rPr sz="1800" spc="-5" dirty="0">
                <a:latin typeface="Corbel"/>
                <a:cs typeface="Corbel"/>
              </a:rPr>
              <a:t>All</a:t>
            </a:r>
            <a:r>
              <a:rPr sz="1800" spc="-20" dirty="0">
                <a:latin typeface="Corbel"/>
                <a:cs typeface="Corbel"/>
              </a:rPr>
              <a:t> </a:t>
            </a:r>
            <a:r>
              <a:rPr sz="1800" spc="-5" dirty="0">
                <a:latin typeface="Corbel"/>
                <a:cs typeface="Corbel"/>
              </a:rPr>
              <a:t>leaf nodes </a:t>
            </a:r>
            <a:r>
              <a:rPr sz="1800" dirty="0">
                <a:latin typeface="Corbel"/>
                <a:cs typeface="Corbel"/>
              </a:rPr>
              <a:t>must</a:t>
            </a:r>
            <a:r>
              <a:rPr sz="1800" spc="-5" dirty="0">
                <a:latin typeface="Corbel"/>
                <a:cs typeface="Corbel"/>
              </a:rPr>
              <a:t> </a:t>
            </a:r>
            <a:r>
              <a:rPr sz="1800" dirty="0">
                <a:latin typeface="Corbel"/>
                <a:cs typeface="Corbel"/>
              </a:rPr>
              <a:t>be</a:t>
            </a:r>
            <a:r>
              <a:rPr sz="1800" spc="5" dirty="0">
                <a:latin typeface="Corbel"/>
                <a:cs typeface="Corbel"/>
              </a:rPr>
              <a:t> </a:t>
            </a:r>
            <a:r>
              <a:rPr sz="1800" spc="-5" dirty="0">
                <a:latin typeface="Corbel"/>
                <a:cs typeface="Corbel"/>
              </a:rPr>
              <a:t>at</a:t>
            </a:r>
            <a:r>
              <a:rPr sz="1800" dirty="0">
                <a:latin typeface="Corbel"/>
                <a:cs typeface="Corbel"/>
              </a:rPr>
              <a:t> </a:t>
            </a:r>
            <a:r>
              <a:rPr sz="1800" spc="-5" dirty="0">
                <a:latin typeface="Corbel"/>
                <a:cs typeface="Corbel"/>
              </a:rPr>
              <a:t>the same</a:t>
            </a:r>
            <a:r>
              <a:rPr sz="1800" spc="10" dirty="0">
                <a:latin typeface="Corbel"/>
                <a:cs typeface="Corbel"/>
              </a:rPr>
              <a:t> </a:t>
            </a:r>
            <a:r>
              <a:rPr sz="1800" spc="-5" dirty="0">
                <a:latin typeface="Corbel"/>
                <a:cs typeface="Corbel"/>
              </a:rPr>
              <a:t>level.</a:t>
            </a:r>
            <a:endParaRPr sz="1800">
              <a:latin typeface="Corbel"/>
              <a:cs typeface="Corbe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13153" y="4294632"/>
            <a:ext cx="7965185" cy="1655064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13</a:t>
            </a:fld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312991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B</a:t>
            </a:r>
            <a:r>
              <a:rPr spc="-30" dirty="0"/>
              <a:t> </a:t>
            </a:r>
            <a:r>
              <a:rPr spc="-5" dirty="0"/>
              <a:t>tree</a:t>
            </a:r>
            <a:r>
              <a:rPr spc="-55" dirty="0"/>
              <a:t> </a:t>
            </a:r>
            <a:r>
              <a:rPr spc="-5" dirty="0"/>
              <a:t>order</a:t>
            </a:r>
            <a:r>
              <a:rPr spc="-30" dirty="0"/>
              <a:t> </a:t>
            </a:r>
            <a:r>
              <a:rPr dirty="0"/>
              <a:t>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67713" y="2040762"/>
            <a:ext cx="258254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latin typeface="Corbel"/>
                <a:cs typeface="Corbel"/>
              </a:rPr>
              <a:t>Insert</a:t>
            </a:r>
            <a:r>
              <a:rPr sz="2200" spc="-1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1,</a:t>
            </a:r>
            <a:r>
              <a:rPr sz="2200" spc="-10" dirty="0">
                <a:latin typeface="Corbel"/>
                <a:cs typeface="Corbel"/>
              </a:rPr>
              <a:t> 7, </a:t>
            </a:r>
            <a:r>
              <a:rPr sz="2200" spc="-5" dirty="0">
                <a:latin typeface="Corbel"/>
                <a:cs typeface="Corbel"/>
              </a:rPr>
              <a:t>6,</a:t>
            </a:r>
            <a:r>
              <a:rPr sz="2200" spc="-2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2,</a:t>
            </a:r>
            <a:r>
              <a:rPr sz="2200" spc="-2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11,</a:t>
            </a:r>
            <a:r>
              <a:rPr sz="2200" spc="-1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4,</a:t>
            </a:r>
            <a:r>
              <a:rPr sz="2200" spc="-2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8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29561" y="3003042"/>
            <a:ext cx="619125" cy="437515"/>
          </a:xfrm>
          <a:prstGeom prst="rect">
            <a:avLst/>
          </a:prstGeom>
          <a:solidFill>
            <a:srgbClr val="A6B727"/>
          </a:solidFill>
          <a:ln w="19050">
            <a:solidFill>
              <a:srgbClr val="79851A"/>
            </a:solidFill>
          </a:ln>
        </p:spPr>
        <p:txBody>
          <a:bodyPr vert="horz" wrap="square" lIns="0" tIns="666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1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48305" y="3003042"/>
            <a:ext cx="617220" cy="437515"/>
          </a:xfrm>
          <a:prstGeom prst="rect">
            <a:avLst/>
          </a:prstGeom>
          <a:solidFill>
            <a:srgbClr val="A6B727"/>
          </a:solidFill>
          <a:ln w="19050">
            <a:solidFill>
              <a:srgbClr val="79851A"/>
            </a:solidFill>
          </a:ln>
        </p:spPr>
        <p:txBody>
          <a:bodyPr vert="horz" wrap="square" lIns="0" tIns="666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7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848850" y="3675126"/>
            <a:ext cx="601980" cy="438150"/>
          </a:xfrm>
          <a:prstGeom prst="rect">
            <a:avLst/>
          </a:prstGeom>
          <a:solidFill>
            <a:srgbClr val="A6B727"/>
          </a:solidFill>
          <a:ln w="19050">
            <a:solidFill>
              <a:srgbClr val="79851A"/>
            </a:solidFill>
          </a:ln>
        </p:spPr>
        <p:txBody>
          <a:bodyPr vert="horz" wrap="square" lIns="0" tIns="66675" rIns="0" bIns="0" rtlCol="0">
            <a:spAutoFit/>
          </a:bodyPr>
          <a:lstStyle/>
          <a:p>
            <a:pPr marL="189865">
              <a:lnSpc>
                <a:spcPct val="100000"/>
              </a:lnSpc>
              <a:spcBef>
                <a:spcPts val="525"/>
              </a:spcBef>
            </a:pPr>
            <a:r>
              <a:rPr sz="1800" spc="-5" dirty="0">
                <a:solidFill>
                  <a:srgbClr val="FFFFFF"/>
                </a:solidFill>
                <a:latin typeface="Corbel"/>
                <a:cs typeface="Corbel"/>
              </a:rPr>
              <a:t>11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40629" y="2925317"/>
            <a:ext cx="619125" cy="439420"/>
          </a:xfrm>
          <a:prstGeom prst="rect">
            <a:avLst/>
          </a:prstGeom>
          <a:solidFill>
            <a:srgbClr val="A6B727"/>
          </a:solidFill>
          <a:ln w="19050">
            <a:solidFill>
              <a:srgbClr val="79851A"/>
            </a:solidFill>
          </a:ln>
        </p:spPr>
        <p:txBody>
          <a:bodyPr vert="horz" wrap="square" lIns="0" tIns="666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6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375397" y="3688079"/>
            <a:ext cx="619125" cy="437515"/>
          </a:xfrm>
          <a:prstGeom prst="rect">
            <a:avLst/>
          </a:prstGeom>
          <a:solidFill>
            <a:srgbClr val="A6B727"/>
          </a:solidFill>
          <a:ln w="19050">
            <a:solidFill>
              <a:srgbClr val="79851A"/>
            </a:solidFill>
          </a:ln>
        </p:spPr>
        <p:txBody>
          <a:bodyPr vert="horz" wrap="square" lIns="0" tIns="66675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1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21885" y="3775709"/>
            <a:ext cx="619125" cy="437515"/>
          </a:xfrm>
          <a:prstGeom prst="rect">
            <a:avLst/>
          </a:prstGeom>
          <a:solidFill>
            <a:srgbClr val="A6B727"/>
          </a:solidFill>
          <a:ln w="19050">
            <a:solidFill>
              <a:srgbClr val="79851A"/>
            </a:solidFill>
          </a:ln>
        </p:spPr>
        <p:txBody>
          <a:bodyPr vert="horz" wrap="square" lIns="0" tIns="6604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2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1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659373" y="3763517"/>
            <a:ext cx="617220" cy="439420"/>
          </a:xfrm>
          <a:prstGeom prst="rect">
            <a:avLst/>
          </a:prstGeom>
          <a:solidFill>
            <a:srgbClr val="A6B727"/>
          </a:solidFill>
          <a:ln w="19050">
            <a:solidFill>
              <a:srgbClr val="79851A"/>
            </a:solidFill>
          </a:ln>
        </p:spPr>
        <p:txBody>
          <a:bodyPr vert="horz" wrap="square" lIns="0" tIns="666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7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731258" y="3144773"/>
            <a:ext cx="309245" cy="630555"/>
          </a:xfrm>
          <a:custGeom>
            <a:avLst/>
            <a:gdLst/>
            <a:ahLst/>
            <a:cxnLst/>
            <a:rect l="l" t="t" r="r" b="b"/>
            <a:pathLst>
              <a:path w="309245" h="630554">
                <a:moveTo>
                  <a:pt x="309117" y="0"/>
                </a:moveTo>
                <a:lnTo>
                  <a:pt x="0" y="630427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659373" y="3144773"/>
            <a:ext cx="309245" cy="619125"/>
          </a:xfrm>
          <a:custGeom>
            <a:avLst/>
            <a:gdLst/>
            <a:ahLst/>
            <a:cxnLst/>
            <a:rect l="l" t="t" r="r" b="b"/>
            <a:pathLst>
              <a:path w="309245" h="619125">
                <a:moveTo>
                  <a:pt x="0" y="0"/>
                </a:moveTo>
                <a:lnTo>
                  <a:pt x="309117" y="619125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8612885" y="2836926"/>
            <a:ext cx="617220" cy="439420"/>
          </a:xfrm>
          <a:prstGeom prst="rect">
            <a:avLst/>
          </a:prstGeom>
          <a:solidFill>
            <a:srgbClr val="A6B727"/>
          </a:solidFill>
          <a:ln w="19050">
            <a:solidFill>
              <a:srgbClr val="79851A"/>
            </a:solidFill>
          </a:ln>
        </p:spPr>
        <p:txBody>
          <a:bodyPr vert="horz" wrap="square" lIns="0" tIns="666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6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994142" y="3688079"/>
            <a:ext cx="619125" cy="437515"/>
          </a:xfrm>
          <a:prstGeom prst="rect">
            <a:avLst/>
          </a:prstGeom>
          <a:solidFill>
            <a:srgbClr val="A6B727"/>
          </a:solidFill>
          <a:ln w="19050">
            <a:solidFill>
              <a:srgbClr val="79851A"/>
            </a:solidFill>
          </a:ln>
        </p:spPr>
        <p:txBody>
          <a:bodyPr vert="horz" wrap="square" lIns="0" tIns="64769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09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230106" y="3675126"/>
            <a:ext cx="619125" cy="438150"/>
          </a:xfrm>
          <a:prstGeom prst="rect">
            <a:avLst/>
          </a:prstGeom>
          <a:solidFill>
            <a:srgbClr val="A6B727"/>
          </a:solidFill>
          <a:ln w="19050">
            <a:solidFill>
              <a:srgbClr val="79851A"/>
            </a:solidFill>
          </a:ln>
        </p:spPr>
        <p:txBody>
          <a:bodyPr vert="horz" wrap="square" lIns="0" tIns="666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7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8303514" y="3056382"/>
            <a:ext cx="309245" cy="630555"/>
          </a:xfrm>
          <a:custGeom>
            <a:avLst/>
            <a:gdLst/>
            <a:ahLst/>
            <a:cxnLst/>
            <a:rect l="l" t="t" r="r" b="b"/>
            <a:pathLst>
              <a:path w="309245" h="630554">
                <a:moveTo>
                  <a:pt x="309117" y="0"/>
                </a:moveTo>
                <a:lnTo>
                  <a:pt x="0" y="630427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230106" y="3056382"/>
            <a:ext cx="309245" cy="619125"/>
          </a:xfrm>
          <a:custGeom>
            <a:avLst/>
            <a:gdLst/>
            <a:ahLst/>
            <a:cxnLst/>
            <a:rect l="l" t="t" r="r" b="b"/>
            <a:pathLst>
              <a:path w="309245" h="619125">
                <a:moveTo>
                  <a:pt x="0" y="0"/>
                </a:moveTo>
                <a:lnTo>
                  <a:pt x="309118" y="619124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2039492" y="3759200"/>
            <a:ext cx="9169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orbel"/>
                <a:cs typeface="Corbel"/>
              </a:rPr>
              <a:t>Insert</a:t>
            </a:r>
            <a:r>
              <a:rPr sz="1800" spc="-60" dirty="0">
                <a:latin typeface="Corbel"/>
                <a:cs typeface="Corbel"/>
              </a:rPr>
              <a:t> </a:t>
            </a:r>
            <a:r>
              <a:rPr sz="1800" spc="-5" dirty="0">
                <a:latin typeface="Corbel"/>
                <a:cs typeface="Corbel"/>
              </a:rPr>
              <a:t>1,</a:t>
            </a:r>
            <a:r>
              <a:rPr sz="1800" spc="-30" dirty="0">
                <a:latin typeface="Corbel"/>
                <a:cs typeface="Corbel"/>
              </a:rPr>
              <a:t> </a:t>
            </a:r>
            <a:r>
              <a:rPr sz="1800" dirty="0">
                <a:latin typeface="Corbel"/>
                <a:cs typeface="Corbel"/>
              </a:rPr>
              <a:t>7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14</a:t>
            </a:fld>
            <a:endParaRPr dirty="0"/>
          </a:p>
        </p:txBody>
      </p:sp>
      <p:sp>
        <p:nvSpPr>
          <p:cNvPr id="19" name="object 19"/>
          <p:cNvSpPr txBox="1"/>
          <p:nvPr/>
        </p:nvSpPr>
        <p:spPr>
          <a:xfrm>
            <a:off x="5974207" y="2659760"/>
            <a:ext cx="7296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orbel"/>
                <a:cs typeface="Corbel"/>
              </a:rPr>
              <a:t>Ins</a:t>
            </a:r>
            <a:r>
              <a:rPr sz="1800" spc="5" dirty="0">
                <a:latin typeface="Corbel"/>
                <a:cs typeface="Corbel"/>
              </a:rPr>
              <a:t>e</a:t>
            </a:r>
            <a:r>
              <a:rPr sz="1800" dirty="0">
                <a:latin typeface="Corbel"/>
                <a:cs typeface="Corbel"/>
              </a:rPr>
              <a:t>rt</a:t>
            </a:r>
            <a:r>
              <a:rPr sz="1800" spc="-20" dirty="0">
                <a:latin typeface="Corbel"/>
                <a:cs typeface="Corbel"/>
              </a:rPr>
              <a:t> </a:t>
            </a:r>
            <a:r>
              <a:rPr sz="1800" dirty="0">
                <a:latin typeface="Corbel"/>
                <a:cs typeface="Corbel"/>
              </a:rPr>
              <a:t>6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049259" y="4454397"/>
            <a:ext cx="10382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orbel"/>
                <a:cs typeface="Corbel"/>
              </a:rPr>
              <a:t>Insert</a:t>
            </a:r>
            <a:r>
              <a:rPr sz="1800" spc="-60" dirty="0">
                <a:latin typeface="Corbel"/>
                <a:cs typeface="Corbel"/>
              </a:rPr>
              <a:t> </a:t>
            </a:r>
            <a:r>
              <a:rPr sz="1800" dirty="0">
                <a:latin typeface="Corbel"/>
                <a:cs typeface="Corbel"/>
              </a:rPr>
              <a:t>2,</a:t>
            </a:r>
            <a:r>
              <a:rPr sz="1800" spc="-40" dirty="0">
                <a:latin typeface="Corbel"/>
                <a:cs typeface="Corbel"/>
              </a:rPr>
              <a:t> </a:t>
            </a:r>
            <a:r>
              <a:rPr sz="1800" spc="-5" dirty="0">
                <a:latin typeface="Corbel"/>
                <a:cs typeface="Corbel"/>
              </a:rPr>
              <a:t>11</a:t>
            </a:r>
            <a:endParaRPr sz="18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378777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B</a:t>
            </a:r>
            <a:r>
              <a:rPr spc="-305" dirty="0"/>
              <a:t> </a:t>
            </a:r>
            <a:r>
              <a:rPr spc="-275" dirty="0"/>
              <a:t>T</a:t>
            </a:r>
            <a:r>
              <a:rPr dirty="0"/>
              <a:t>re</a:t>
            </a:r>
            <a:r>
              <a:rPr spc="10" dirty="0"/>
              <a:t>e</a:t>
            </a:r>
            <a:r>
              <a:rPr dirty="0"/>
              <a:t>-</a:t>
            </a:r>
            <a:r>
              <a:rPr spc="-45" dirty="0"/>
              <a:t> </a:t>
            </a:r>
            <a:r>
              <a:rPr dirty="0"/>
              <a:t>Insertion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15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267713" y="2040762"/>
            <a:ext cx="9513570" cy="3550285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469900" marR="5080" indent="-457200">
              <a:lnSpc>
                <a:spcPts val="2380"/>
              </a:lnSpc>
              <a:spcBef>
                <a:spcPts val="390"/>
              </a:spcBef>
              <a:buSzPct val="79545"/>
              <a:buAutoNum type="arabicPeriod"/>
              <a:tabLst>
                <a:tab pos="469265" algn="l"/>
                <a:tab pos="469900" algn="l"/>
              </a:tabLst>
            </a:pPr>
            <a:r>
              <a:rPr sz="2200" spc="-20" dirty="0">
                <a:latin typeface="Corbel"/>
                <a:cs typeface="Corbel"/>
              </a:rPr>
              <a:t>Traverse</a:t>
            </a:r>
            <a:r>
              <a:rPr sz="2200" spc="10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the</a:t>
            </a:r>
            <a:r>
              <a:rPr sz="2200" spc="1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B</a:t>
            </a:r>
            <a:r>
              <a:rPr sz="2200" spc="-165" dirty="0">
                <a:latin typeface="Corbel"/>
                <a:cs typeface="Corbel"/>
              </a:rPr>
              <a:t> </a:t>
            </a:r>
            <a:r>
              <a:rPr sz="2200" spc="-40" dirty="0">
                <a:latin typeface="Corbel"/>
                <a:cs typeface="Corbel"/>
              </a:rPr>
              <a:t>Tree</a:t>
            </a:r>
            <a:r>
              <a:rPr sz="2200" spc="2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in order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to</a:t>
            </a:r>
            <a:r>
              <a:rPr sz="2200" spc="-1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find</a:t>
            </a:r>
            <a:r>
              <a:rPr sz="2200" spc="10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the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appropriate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leaf</a:t>
            </a:r>
            <a:r>
              <a:rPr sz="2200" spc="2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node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at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which</a:t>
            </a:r>
            <a:r>
              <a:rPr sz="2200" spc="20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the</a:t>
            </a:r>
            <a:r>
              <a:rPr sz="2200" spc="15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node </a:t>
            </a:r>
            <a:r>
              <a:rPr sz="2200" spc="-425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can </a:t>
            </a:r>
            <a:r>
              <a:rPr sz="2200" spc="-5" dirty="0">
                <a:latin typeface="Corbel"/>
                <a:cs typeface="Corbel"/>
              </a:rPr>
              <a:t>be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inserted.</a:t>
            </a:r>
            <a:endParaRPr sz="2200">
              <a:latin typeface="Corbel"/>
              <a:cs typeface="Corbel"/>
            </a:endParaRPr>
          </a:p>
          <a:p>
            <a:pPr marL="469900" marR="769620" indent="-457200">
              <a:lnSpc>
                <a:spcPts val="2380"/>
              </a:lnSpc>
              <a:spcBef>
                <a:spcPts val="1385"/>
              </a:spcBef>
              <a:buSzPct val="79545"/>
              <a:buAutoNum type="arabicPeriod"/>
              <a:tabLst>
                <a:tab pos="469265" algn="l"/>
                <a:tab pos="469900" algn="l"/>
              </a:tabLst>
            </a:pPr>
            <a:r>
              <a:rPr sz="2200" spc="-5" dirty="0">
                <a:latin typeface="Corbel"/>
                <a:cs typeface="Corbel"/>
              </a:rPr>
              <a:t>If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the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leaf</a:t>
            </a:r>
            <a:r>
              <a:rPr sz="2200" spc="2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node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contain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less</a:t>
            </a:r>
            <a:r>
              <a:rPr sz="2200" spc="20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than</a:t>
            </a:r>
            <a:r>
              <a:rPr sz="2200" spc="1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m-1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spc="-20" dirty="0">
                <a:latin typeface="Corbel"/>
                <a:cs typeface="Corbel"/>
              </a:rPr>
              <a:t>keys</a:t>
            </a:r>
            <a:r>
              <a:rPr sz="2200" spc="2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then</a:t>
            </a:r>
            <a:r>
              <a:rPr sz="2200" spc="2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insert</a:t>
            </a:r>
            <a:r>
              <a:rPr sz="2200" spc="1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the</a:t>
            </a:r>
            <a:r>
              <a:rPr sz="2200" spc="1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element</a:t>
            </a:r>
            <a:r>
              <a:rPr sz="2200" spc="3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in</a:t>
            </a:r>
            <a:r>
              <a:rPr sz="2200" spc="1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the </a:t>
            </a:r>
            <a:r>
              <a:rPr sz="2200" spc="-42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increasing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spc="-30" dirty="0">
                <a:latin typeface="Corbel"/>
                <a:cs typeface="Corbel"/>
              </a:rPr>
              <a:t>order.</a:t>
            </a:r>
            <a:endParaRPr sz="2200">
              <a:latin typeface="Corbel"/>
              <a:cs typeface="Corbel"/>
            </a:endParaRPr>
          </a:p>
          <a:p>
            <a:pPr marL="469900" indent="-457200">
              <a:lnSpc>
                <a:spcPts val="2625"/>
              </a:lnSpc>
              <a:spcBef>
                <a:spcPts val="1100"/>
              </a:spcBef>
              <a:buSzPct val="79545"/>
              <a:buAutoNum type="arabicPeriod"/>
              <a:tabLst>
                <a:tab pos="469265" algn="l"/>
                <a:tab pos="469900" algn="l"/>
              </a:tabLst>
            </a:pPr>
            <a:r>
              <a:rPr sz="2200" spc="-10" dirty="0">
                <a:latin typeface="Corbel"/>
                <a:cs typeface="Corbel"/>
              </a:rPr>
              <a:t>Else,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if</a:t>
            </a:r>
            <a:r>
              <a:rPr sz="2200" spc="-1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the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leaf</a:t>
            </a:r>
            <a:r>
              <a:rPr sz="2200" spc="2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node contains</a:t>
            </a:r>
            <a:r>
              <a:rPr sz="2200" spc="5" dirty="0">
                <a:latin typeface="Corbel"/>
                <a:cs typeface="Corbel"/>
              </a:rPr>
              <a:t> m-1</a:t>
            </a:r>
            <a:r>
              <a:rPr sz="2200" spc="-5" dirty="0">
                <a:latin typeface="Corbel"/>
                <a:cs typeface="Corbel"/>
              </a:rPr>
              <a:t> </a:t>
            </a:r>
            <a:r>
              <a:rPr sz="2200" spc="-15" dirty="0">
                <a:latin typeface="Corbel"/>
                <a:cs typeface="Corbel"/>
              </a:rPr>
              <a:t>keys,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then</a:t>
            </a:r>
            <a:r>
              <a:rPr sz="2200" spc="1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follow</a:t>
            </a:r>
            <a:r>
              <a:rPr sz="2200" spc="15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the</a:t>
            </a:r>
            <a:r>
              <a:rPr sz="2200" spc="1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following</a:t>
            </a:r>
            <a:r>
              <a:rPr sz="2200" spc="1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steps.</a:t>
            </a:r>
            <a:endParaRPr sz="2200">
              <a:latin typeface="Corbel"/>
              <a:cs typeface="Corbel"/>
            </a:endParaRPr>
          </a:p>
          <a:p>
            <a:pPr marL="698500" lvl="1" indent="-457200">
              <a:lnSpc>
                <a:spcPts val="2385"/>
              </a:lnSpc>
              <a:buSzPct val="80000"/>
              <a:buAutoNum type="alphaLcParenR"/>
              <a:tabLst>
                <a:tab pos="697865" algn="l"/>
                <a:tab pos="698500" algn="l"/>
              </a:tabLst>
            </a:pPr>
            <a:r>
              <a:rPr sz="2000" dirty="0">
                <a:latin typeface="Corbel"/>
                <a:cs typeface="Corbel"/>
              </a:rPr>
              <a:t>Insert </a:t>
            </a:r>
            <a:r>
              <a:rPr sz="2000" spc="-5" dirty="0">
                <a:latin typeface="Corbel"/>
                <a:cs typeface="Corbel"/>
              </a:rPr>
              <a:t>the</a:t>
            </a:r>
            <a:r>
              <a:rPr sz="2000" spc="5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new element</a:t>
            </a:r>
            <a:r>
              <a:rPr sz="2000" spc="1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in</a:t>
            </a:r>
            <a:r>
              <a:rPr sz="2000" spc="-15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the</a:t>
            </a:r>
            <a:r>
              <a:rPr sz="2000" spc="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increasing</a:t>
            </a:r>
            <a:r>
              <a:rPr sz="2000" spc="-40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order</a:t>
            </a:r>
            <a:r>
              <a:rPr sz="2000" spc="10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of</a:t>
            </a:r>
            <a:r>
              <a:rPr sz="2000" spc="-1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elements.</a:t>
            </a:r>
            <a:endParaRPr sz="2000">
              <a:latin typeface="Corbel"/>
              <a:cs typeface="Corbel"/>
            </a:endParaRPr>
          </a:p>
          <a:p>
            <a:pPr marL="698500" lvl="1" indent="-457200">
              <a:lnSpc>
                <a:spcPct val="100000"/>
              </a:lnSpc>
              <a:spcBef>
                <a:spcPts val="360"/>
              </a:spcBef>
              <a:buSzPct val="80000"/>
              <a:buAutoNum type="alphaLcParenR"/>
              <a:tabLst>
                <a:tab pos="697865" algn="l"/>
                <a:tab pos="698500" algn="l"/>
              </a:tabLst>
            </a:pPr>
            <a:r>
              <a:rPr sz="2000" dirty="0">
                <a:latin typeface="Corbel"/>
                <a:cs typeface="Corbel"/>
              </a:rPr>
              <a:t>Split</a:t>
            </a:r>
            <a:r>
              <a:rPr sz="2000" spc="-20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the node</a:t>
            </a:r>
            <a:r>
              <a:rPr sz="2000" dirty="0">
                <a:latin typeface="Corbel"/>
                <a:cs typeface="Corbel"/>
              </a:rPr>
              <a:t> into</a:t>
            </a:r>
            <a:r>
              <a:rPr sz="2000" spc="-20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the</a:t>
            </a:r>
            <a:r>
              <a:rPr sz="2000" spc="5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two nodes</a:t>
            </a:r>
            <a:r>
              <a:rPr sz="2000" dirty="0">
                <a:latin typeface="Corbel"/>
                <a:cs typeface="Corbel"/>
              </a:rPr>
              <a:t> at</a:t>
            </a:r>
            <a:r>
              <a:rPr sz="2000" spc="-15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the</a:t>
            </a:r>
            <a:r>
              <a:rPr sz="2000" spc="5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median.</a:t>
            </a:r>
            <a:endParaRPr sz="2000">
              <a:latin typeface="Corbel"/>
              <a:cs typeface="Corbel"/>
            </a:endParaRPr>
          </a:p>
          <a:p>
            <a:pPr marL="698500" lvl="1" indent="-457200">
              <a:lnSpc>
                <a:spcPct val="100000"/>
              </a:lnSpc>
              <a:spcBef>
                <a:spcPts val="360"/>
              </a:spcBef>
              <a:buSzPct val="80000"/>
              <a:buAutoNum type="alphaLcParenR"/>
              <a:tabLst>
                <a:tab pos="697865" algn="l"/>
                <a:tab pos="698500" algn="l"/>
              </a:tabLst>
            </a:pPr>
            <a:r>
              <a:rPr sz="2000" spc="-5" dirty="0">
                <a:latin typeface="Corbel"/>
                <a:cs typeface="Corbel"/>
              </a:rPr>
              <a:t>Push</a:t>
            </a:r>
            <a:r>
              <a:rPr sz="2000" spc="-10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the</a:t>
            </a:r>
            <a:r>
              <a:rPr sz="2000" spc="-10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median</a:t>
            </a:r>
            <a:r>
              <a:rPr sz="2000" dirty="0">
                <a:latin typeface="Corbel"/>
                <a:cs typeface="Corbel"/>
              </a:rPr>
              <a:t> element</a:t>
            </a:r>
            <a:r>
              <a:rPr sz="2000" spc="20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upto </a:t>
            </a:r>
            <a:r>
              <a:rPr sz="2000" dirty="0">
                <a:latin typeface="Corbel"/>
                <a:cs typeface="Corbel"/>
              </a:rPr>
              <a:t>its</a:t>
            </a:r>
            <a:r>
              <a:rPr sz="2000" spc="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parent</a:t>
            </a:r>
            <a:r>
              <a:rPr sz="2000" spc="-15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node.</a:t>
            </a:r>
            <a:endParaRPr sz="2000">
              <a:latin typeface="Corbel"/>
              <a:cs typeface="Corbel"/>
            </a:endParaRPr>
          </a:p>
          <a:p>
            <a:pPr marL="698500" lvl="1" indent="-457200">
              <a:lnSpc>
                <a:spcPts val="2280"/>
              </a:lnSpc>
              <a:spcBef>
                <a:spcPts val="360"/>
              </a:spcBef>
              <a:buSzPct val="80000"/>
              <a:buAutoNum type="alphaLcParenR"/>
              <a:tabLst>
                <a:tab pos="697865" algn="l"/>
                <a:tab pos="698500" algn="l"/>
              </a:tabLst>
            </a:pPr>
            <a:r>
              <a:rPr sz="2000" dirty="0">
                <a:latin typeface="Corbel"/>
                <a:cs typeface="Corbel"/>
              </a:rPr>
              <a:t>If</a:t>
            </a:r>
            <a:r>
              <a:rPr sz="2000" spc="-10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the</a:t>
            </a:r>
            <a:r>
              <a:rPr sz="2000" spc="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parent</a:t>
            </a:r>
            <a:r>
              <a:rPr sz="2000" spc="-20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node </a:t>
            </a:r>
            <a:r>
              <a:rPr sz="2000" dirty="0">
                <a:latin typeface="Corbel"/>
                <a:cs typeface="Corbel"/>
              </a:rPr>
              <a:t>also</a:t>
            </a:r>
            <a:r>
              <a:rPr sz="2000" spc="-15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contain</a:t>
            </a:r>
            <a:r>
              <a:rPr sz="2000" spc="-30" dirty="0">
                <a:latin typeface="Corbel"/>
                <a:cs typeface="Corbel"/>
              </a:rPr>
              <a:t> </a:t>
            </a:r>
            <a:r>
              <a:rPr sz="2000" spc="5" dirty="0">
                <a:latin typeface="Corbel"/>
                <a:cs typeface="Corbel"/>
              </a:rPr>
              <a:t>m-1</a:t>
            </a:r>
            <a:r>
              <a:rPr sz="2000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number</a:t>
            </a:r>
            <a:r>
              <a:rPr sz="2000" spc="2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of</a:t>
            </a:r>
            <a:r>
              <a:rPr sz="2000" spc="-5" dirty="0">
                <a:latin typeface="Corbel"/>
                <a:cs typeface="Corbel"/>
              </a:rPr>
              <a:t> </a:t>
            </a:r>
            <a:r>
              <a:rPr sz="2000" spc="-10" dirty="0">
                <a:latin typeface="Corbel"/>
                <a:cs typeface="Corbel"/>
              </a:rPr>
              <a:t>keys,</a:t>
            </a:r>
            <a:r>
              <a:rPr sz="2000" spc="5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then</a:t>
            </a:r>
            <a:r>
              <a:rPr sz="2000" spc="-1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split</a:t>
            </a:r>
            <a:r>
              <a:rPr sz="2000" spc="-1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it</a:t>
            </a:r>
            <a:r>
              <a:rPr sz="2000" spc="10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too</a:t>
            </a:r>
            <a:r>
              <a:rPr sz="2000" spc="-15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by</a:t>
            </a:r>
            <a:r>
              <a:rPr sz="2000" spc="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following</a:t>
            </a:r>
            <a:r>
              <a:rPr sz="2000" spc="-35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the</a:t>
            </a:r>
            <a:endParaRPr sz="2000">
              <a:latin typeface="Corbel"/>
              <a:cs typeface="Corbel"/>
            </a:endParaRPr>
          </a:p>
          <a:p>
            <a:pPr marL="698500">
              <a:lnSpc>
                <a:spcPts val="2280"/>
              </a:lnSpc>
            </a:pPr>
            <a:r>
              <a:rPr sz="2000" dirty="0">
                <a:latin typeface="Corbel"/>
                <a:cs typeface="Corbel"/>
              </a:rPr>
              <a:t>same</a:t>
            </a:r>
            <a:r>
              <a:rPr sz="2000" spc="-4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steps.</a:t>
            </a:r>
            <a:endParaRPr sz="20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546671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Insertion-</a:t>
            </a:r>
            <a:r>
              <a:rPr spc="-50" dirty="0"/>
              <a:t> </a:t>
            </a:r>
            <a:r>
              <a:rPr dirty="0"/>
              <a:t>B</a:t>
            </a:r>
            <a:r>
              <a:rPr spc="-20" dirty="0"/>
              <a:t> </a:t>
            </a:r>
            <a:r>
              <a:rPr spc="-5" dirty="0"/>
              <a:t>tree</a:t>
            </a:r>
            <a:r>
              <a:rPr spc="-45" dirty="0"/>
              <a:t> </a:t>
            </a:r>
            <a:r>
              <a:rPr spc="-5" dirty="0"/>
              <a:t>order</a:t>
            </a:r>
            <a:r>
              <a:rPr spc="-20" dirty="0"/>
              <a:t> </a:t>
            </a:r>
            <a:r>
              <a:rPr dirty="0"/>
              <a:t>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83302" y="3512058"/>
            <a:ext cx="601980" cy="437515"/>
          </a:xfrm>
          <a:prstGeom prst="rect">
            <a:avLst/>
          </a:prstGeom>
          <a:solidFill>
            <a:srgbClr val="A6B727"/>
          </a:solidFill>
          <a:ln w="19050">
            <a:solidFill>
              <a:srgbClr val="79851A"/>
            </a:solidFill>
          </a:ln>
        </p:spPr>
        <p:txBody>
          <a:bodyPr vert="horz" wrap="square" lIns="0" tIns="66040" rIns="0" bIns="0" rtlCol="0">
            <a:spAutoFit/>
          </a:bodyPr>
          <a:lstStyle/>
          <a:p>
            <a:pPr marL="189865">
              <a:lnSpc>
                <a:spcPct val="100000"/>
              </a:lnSpc>
              <a:spcBef>
                <a:spcPts val="520"/>
              </a:spcBef>
            </a:pPr>
            <a:r>
              <a:rPr sz="1800" spc="-5" dirty="0">
                <a:solidFill>
                  <a:srgbClr val="FFFFFF"/>
                </a:solidFill>
                <a:latin typeface="Corbel"/>
                <a:cs typeface="Corbel"/>
              </a:rPr>
              <a:t>11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11373" y="3512058"/>
            <a:ext cx="617220" cy="437515"/>
          </a:xfrm>
          <a:prstGeom prst="rect">
            <a:avLst/>
          </a:prstGeom>
          <a:solidFill>
            <a:srgbClr val="A6B727"/>
          </a:solidFill>
          <a:ln w="19050">
            <a:solidFill>
              <a:srgbClr val="79851A"/>
            </a:solidFill>
          </a:ln>
        </p:spPr>
        <p:txBody>
          <a:bodyPr vert="horz" wrap="square" lIns="0" tIns="6604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2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1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64102" y="2686050"/>
            <a:ext cx="601980" cy="439420"/>
          </a:xfrm>
          <a:prstGeom prst="rect">
            <a:avLst/>
          </a:prstGeom>
          <a:solidFill>
            <a:srgbClr val="A6B727"/>
          </a:solidFill>
          <a:ln w="19050">
            <a:solidFill>
              <a:srgbClr val="79851A"/>
            </a:solidFill>
          </a:ln>
        </p:spPr>
        <p:txBody>
          <a:bodyPr vert="horz" wrap="square" lIns="0" tIns="68580" rIns="0" bIns="0" rtlCol="0">
            <a:spAutoFit/>
          </a:bodyPr>
          <a:lstStyle/>
          <a:p>
            <a:pPr marR="11430" algn="ctr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6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60241" y="3522726"/>
            <a:ext cx="619125" cy="437515"/>
          </a:xfrm>
          <a:prstGeom prst="rect">
            <a:avLst/>
          </a:prstGeom>
          <a:solidFill>
            <a:srgbClr val="A6B727"/>
          </a:solidFill>
          <a:ln w="19050">
            <a:solidFill>
              <a:srgbClr val="79851A"/>
            </a:solidFill>
          </a:ln>
        </p:spPr>
        <p:txBody>
          <a:bodyPr vert="horz" wrap="square" lIns="0" tIns="666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4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66082" y="3512058"/>
            <a:ext cx="617220" cy="437515"/>
          </a:xfrm>
          <a:prstGeom prst="rect">
            <a:avLst/>
          </a:prstGeom>
          <a:solidFill>
            <a:srgbClr val="A6B727"/>
          </a:solidFill>
          <a:ln w="19050">
            <a:solidFill>
              <a:srgbClr val="79851A"/>
            </a:solidFill>
          </a:ln>
        </p:spPr>
        <p:txBody>
          <a:bodyPr vert="horz" wrap="square" lIns="0" tIns="6604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2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7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466082" y="2907029"/>
            <a:ext cx="309245" cy="605155"/>
          </a:xfrm>
          <a:custGeom>
            <a:avLst/>
            <a:gdLst/>
            <a:ahLst/>
            <a:cxnLst/>
            <a:rect l="l" t="t" r="r" b="b"/>
            <a:pathLst>
              <a:path w="309245" h="605154">
                <a:moveTo>
                  <a:pt x="0" y="0"/>
                </a:moveTo>
                <a:lnTo>
                  <a:pt x="309117" y="604647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307460" y="4727829"/>
            <a:ext cx="7277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orbel"/>
                <a:cs typeface="Corbel"/>
              </a:rPr>
              <a:t>Ins</a:t>
            </a:r>
            <a:r>
              <a:rPr sz="1800" spc="5" dirty="0">
                <a:latin typeface="Corbel"/>
                <a:cs typeface="Corbel"/>
              </a:rPr>
              <a:t>e</a:t>
            </a:r>
            <a:r>
              <a:rPr sz="1800" dirty="0">
                <a:latin typeface="Corbel"/>
                <a:cs typeface="Corbel"/>
              </a:rPr>
              <a:t>rt</a:t>
            </a:r>
            <a:r>
              <a:rPr sz="1800" spc="-20" dirty="0">
                <a:latin typeface="Corbel"/>
                <a:cs typeface="Corbel"/>
              </a:rPr>
              <a:t> </a:t>
            </a:r>
            <a:r>
              <a:rPr sz="1800" dirty="0">
                <a:latin typeface="Corbel"/>
                <a:cs typeface="Corbel"/>
              </a:rPr>
              <a:t>4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245357" y="2684526"/>
            <a:ext cx="619125" cy="439420"/>
          </a:xfrm>
          <a:custGeom>
            <a:avLst/>
            <a:gdLst/>
            <a:ahLst/>
            <a:cxnLst/>
            <a:rect l="l" t="t" r="r" b="b"/>
            <a:pathLst>
              <a:path w="619125" h="439419">
                <a:moveTo>
                  <a:pt x="618744" y="0"/>
                </a:moveTo>
                <a:lnTo>
                  <a:pt x="0" y="0"/>
                </a:lnTo>
                <a:lnTo>
                  <a:pt x="0" y="438912"/>
                </a:lnTo>
                <a:lnTo>
                  <a:pt x="618744" y="438912"/>
                </a:lnTo>
                <a:lnTo>
                  <a:pt x="618744" y="0"/>
                </a:lnTo>
                <a:close/>
              </a:path>
            </a:pathLst>
          </a:custGeom>
          <a:solidFill>
            <a:srgbClr val="A6B7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245357" y="2686050"/>
            <a:ext cx="619125" cy="439420"/>
          </a:xfrm>
          <a:prstGeom prst="rect">
            <a:avLst/>
          </a:prstGeom>
          <a:ln w="19050">
            <a:solidFill>
              <a:srgbClr val="79851A"/>
            </a:solidFill>
          </a:ln>
        </p:spPr>
        <p:txBody>
          <a:bodyPr vert="horz" wrap="square" lIns="0" tIns="64769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09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769614" y="2903982"/>
            <a:ext cx="93980" cy="619125"/>
          </a:xfrm>
          <a:custGeom>
            <a:avLst/>
            <a:gdLst/>
            <a:ahLst/>
            <a:cxnLst/>
            <a:rect l="l" t="t" r="r" b="b"/>
            <a:pathLst>
              <a:path w="93979" h="619125">
                <a:moveTo>
                  <a:pt x="93472" y="0"/>
                </a:moveTo>
                <a:lnTo>
                  <a:pt x="0" y="619125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919222" y="2903982"/>
            <a:ext cx="325755" cy="608330"/>
          </a:xfrm>
          <a:custGeom>
            <a:avLst/>
            <a:gdLst/>
            <a:ahLst/>
            <a:cxnLst/>
            <a:rect l="l" t="t" r="r" b="b"/>
            <a:pathLst>
              <a:path w="325755" h="608329">
                <a:moveTo>
                  <a:pt x="325373" y="0"/>
                </a:moveTo>
                <a:lnTo>
                  <a:pt x="0" y="607821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6514338" y="4272534"/>
            <a:ext cx="619125" cy="437515"/>
          </a:xfrm>
          <a:prstGeom prst="rect">
            <a:avLst/>
          </a:prstGeom>
          <a:solidFill>
            <a:srgbClr val="A6B727"/>
          </a:solidFill>
          <a:ln w="19050">
            <a:solidFill>
              <a:srgbClr val="79851A"/>
            </a:solidFill>
          </a:ln>
        </p:spPr>
        <p:txBody>
          <a:bodyPr vert="horz" wrap="square" lIns="0" tIns="6604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2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1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004809" y="2705861"/>
            <a:ext cx="619125" cy="439420"/>
          </a:xfrm>
          <a:prstGeom prst="rect">
            <a:avLst/>
          </a:prstGeom>
          <a:solidFill>
            <a:srgbClr val="A6B727"/>
          </a:solidFill>
          <a:ln w="19050">
            <a:solidFill>
              <a:srgbClr val="79851A"/>
            </a:solidFill>
          </a:ln>
        </p:spPr>
        <p:txBody>
          <a:bodyPr vert="horz" wrap="square" lIns="0" tIns="6604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2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6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503414" y="4272534"/>
            <a:ext cx="617220" cy="437515"/>
          </a:xfrm>
          <a:prstGeom prst="rect">
            <a:avLst/>
          </a:prstGeom>
          <a:solidFill>
            <a:srgbClr val="A6B727"/>
          </a:solidFill>
          <a:ln w="19050">
            <a:solidFill>
              <a:srgbClr val="79851A"/>
            </a:solidFill>
          </a:ln>
        </p:spPr>
        <p:txBody>
          <a:bodyPr vert="horz" wrap="square" lIns="0" tIns="6604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52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4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003542" y="3522726"/>
            <a:ext cx="619125" cy="437515"/>
          </a:xfrm>
          <a:prstGeom prst="rect">
            <a:avLst/>
          </a:prstGeom>
          <a:solidFill>
            <a:srgbClr val="A6B727"/>
          </a:solidFill>
          <a:ln w="19050">
            <a:solidFill>
              <a:srgbClr val="79851A"/>
            </a:solidFill>
          </a:ln>
        </p:spPr>
        <p:txBody>
          <a:bodyPr vert="horz" wrap="square" lIns="0" tIns="666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7622285" y="3742182"/>
            <a:ext cx="189865" cy="530225"/>
          </a:xfrm>
          <a:custGeom>
            <a:avLst/>
            <a:gdLst/>
            <a:ahLst/>
            <a:cxnLst/>
            <a:rect l="l" t="t" r="r" b="b"/>
            <a:pathLst>
              <a:path w="189865" h="530225">
                <a:moveTo>
                  <a:pt x="0" y="0"/>
                </a:moveTo>
                <a:lnTo>
                  <a:pt x="189865" y="530098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823709" y="3742182"/>
            <a:ext cx="180340" cy="530225"/>
          </a:xfrm>
          <a:custGeom>
            <a:avLst/>
            <a:gdLst/>
            <a:ahLst/>
            <a:cxnLst/>
            <a:rect l="l" t="t" r="r" b="b"/>
            <a:pathLst>
              <a:path w="180340" h="530225">
                <a:moveTo>
                  <a:pt x="180340" y="0"/>
                </a:moveTo>
                <a:lnTo>
                  <a:pt x="0" y="530098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8486393" y="4280153"/>
            <a:ext cx="619125" cy="437515"/>
          </a:xfrm>
          <a:prstGeom prst="rect">
            <a:avLst/>
          </a:prstGeom>
          <a:solidFill>
            <a:srgbClr val="A6B727"/>
          </a:solidFill>
          <a:ln w="19050">
            <a:solidFill>
              <a:srgbClr val="79851A"/>
            </a:solidFill>
          </a:ln>
        </p:spPr>
        <p:txBody>
          <a:bodyPr vert="horz" wrap="square" lIns="0" tIns="6604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2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7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473945" y="4280153"/>
            <a:ext cx="619125" cy="437515"/>
          </a:xfrm>
          <a:prstGeom prst="rect">
            <a:avLst/>
          </a:prstGeom>
          <a:solidFill>
            <a:srgbClr val="A6B727"/>
          </a:solidFill>
          <a:ln w="19050">
            <a:solidFill>
              <a:srgbClr val="79851A"/>
            </a:solidFill>
          </a:ln>
        </p:spPr>
        <p:txBody>
          <a:bodyPr vert="horz" wrap="square" lIns="0" tIns="6604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20"/>
              </a:spcBef>
            </a:pPr>
            <a:r>
              <a:rPr sz="1800" spc="-5" dirty="0">
                <a:solidFill>
                  <a:srgbClr val="FFFFFF"/>
                </a:solidFill>
                <a:latin typeface="Corbel"/>
                <a:cs typeface="Corbel"/>
              </a:rPr>
              <a:t>11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975597" y="3530346"/>
            <a:ext cx="619125" cy="439420"/>
          </a:xfrm>
          <a:prstGeom prst="rect">
            <a:avLst/>
          </a:prstGeom>
          <a:solidFill>
            <a:srgbClr val="A6B727"/>
          </a:solidFill>
          <a:ln w="19050">
            <a:solidFill>
              <a:srgbClr val="79851A"/>
            </a:solidFill>
          </a:ln>
        </p:spPr>
        <p:txBody>
          <a:bodyPr vert="horz" wrap="square" lIns="0" tIns="666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8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9594342" y="3749802"/>
            <a:ext cx="189865" cy="530225"/>
          </a:xfrm>
          <a:custGeom>
            <a:avLst/>
            <a:gdLst/>
            <a:ahLst/>
            <a:cxnLst/>
            <a:rect l="l" t="t" r="r" b="b"/>
            <a:pathLst>
              <a:path w="189865" h="530225">
                <a:moveTo>
                  <a:pt x="0" y="0"/>
                </a:moveTo>
                <a:lnTo>
                  <a:pt x="189864" y="530098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795766" y="3749802"/>
            <a:ext cx="180340" cy="530225"/>
          </a:xfrm>
          <a:custGeom>
            <a:avLst/>
            <a:gdLst/>
            <a:ahLst/>
            <a:cxnLst/>
            <a:rect l="l" t="t" r="r" b="b"/>
            <a:pathLst>
              <a:path w="180340" h="530225">
                <a:moveTo>
                  <a:pt x="180339" y="0"/>
                </a:moveTo>
                <a:lnTo>
                  <a:pt x="0" y="530098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312914" y="2925317"/>
            <a:ext cx="692150" cy="598170"/>
          </a:xfrm>
          <a:custGeom>
            <a:avLst/>
            <a:gdLst/>
            <a:ahLst/>
            <a:cxnLst/>
            <a:rect l="l" t="t" r="r" b="b"/>
            <a:pathLst>
              <a:path w="692150" h="598170">
                <a:moveTo>
                  <a:pt x="692150" y="0"/>
                </a:moveTo>
                <a:lnTo>
                  <a:pt x="0" y="597916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623554" y="2925317"/>
            <a:ext cx="661670" cy="605790"/>
          </a:xfrm>
          <a:custGeom>
            <a:avLst/>
            <a:gdLst/>
            <a:ahLst/>
            <a:cxnLst/>
            <a:rect l="l" t="t" r="r" b="b"/>
            <a:pathLst>
              <a:path w="661670" h="605789">
                <a:moveTo>
                  <a:pt x="0" y="0"/>
                </a:moveTo>
                <a:lnTo>
                  <a:pt x="661670" y="605663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8071484" y="5073522"/>
            <a:ext cx="7270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orbel"/>
                <a:cs typeface="Corbel"/>
              </a:rPr>
              <a:t>Ins</a:t>
            </a:r>
            <a:r>
              <a:rPr sz="1800" spc="5" dirty="0">
                <a:latin typeface="Corbel"/>
                <a:cs typeface="Corbel"/>
              </a:rPr>
              <a:t>e</a:t>
            </a:r>
            <a:r>
              <a:rPr sz="1800" dirty="0">
                <a:latin typeface="Corbel"/>
                <a:cs typeface="Corbel"/>
              </a:rPr>
              <a:t>rt</a:t>
            </a:r>
            <a:r>
              <a:rPr sz="1800" spc="-20" dirty="0">
                <a:latin typeface="Corbel"/>
                <a:cs typeface="Corbel"/>
              </a:rPr>
              <a:t> </a:t>
            </a:r>
            <a:r>
              <a:rPr sz="1800" dirty="0">
                <a:latin typeface="Corbel"/>
                <a:cs typeface="Corbel"/>
              </a:rPr>
              <a:t>8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8" name="object 2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16</a:t>
            </a:fld>
            <a:endParaRPr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546671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Insertion-</a:t>
            </a:r>
            <a:r>
              <a:rPr spc="-50" dirty="0"/>
              <a:t> </a:t>
            </a:r>
            <a:r>
              <a:rPr dirty="0"/>
              <a:t>B</a:t>
            </a:r>
            <a:r>
              <a:rPr spc="-20" dirty="0"/>
              <a:t> </a:t>
            </a:r>
            <a:r>
              <a:rPr spc="-5" dirty="0"/>
              <a:t>tree</a:t>
            </a:r>
            <a:r>
              <a:rPr spc="-45" dirty="0"/>
              <a:t> </a:t>
            </a:r>
            <a:r>
              <a:rPr spc="-5" dirty="0"/>
              <a:t>order</a:t>
            </a:r>
            <a:r>
              <a:rPr spc="-20" dirty="0"/>
              <a:t> </a:t>
            </a:r>
            <a:r>
              <a:rPr dirty="0"/>
              <a:t>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577590" y="4027170"/>
            <a:ext cx="619125" cy="437515"/>
          </a:xfrm>
          <a:prstGeom prst="rect">
            <a:avLst/>
          </a:prstGeom>
          <a:solidFill>
            <a:srgbClr val="A6B727"/>
          </a:solidFill>
          <a:ln w="19050">
            <a:solidFill>
              <a:srgbClr val="79851A"/>
            </a:solidFill>
          </a:ln>
        </p:spPr>
        <p:txBody>
          <a:bodyPr vert="horz" wrap="square" lIns="0" tIns="666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1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68061" y="2462022"/>
            <a:ext cx="619125" cy="437515"/>
          </a:xfrm>
          <a:prstGeom prst="rect">
            <a:avLst/>
          </a:prstGeom>
          <a:solidFill>
            <a:srgbClr val="A6B727"/>
          </a:solidFill>
          <a:ln w="19050">
            <a:solidFill>
              <a:srgbClr val="79851A"/>
            </a:solidFill>
          </a:ln>
        </p:spPr>
        <p:txBody>
          <a:bodyPr vert="horz" wrap="square" lIns="0" tIns="6540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15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6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66665" y="4027170"/>
            <a:ext cx="617220" cy="437515"/>
          </a:xfrm>
          <a:prstGeom prst="rect">
            <a:avLst/>
          </a:prstGeom>
          <a:solidFill>
            <a:srgbClr val="A6B727"/>
          </a:solidFill>
          <a:ln w="19050">
            <a:solidFill>
              <a:srgbClr val="79851A"/>
            </a:solidFill>
          </a:ln>
        </p:spPr>
        <p:txBody>
          <a:bodyPr vert="horz" wrap="square" lIns="0" tIns="666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4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66794" y="3278885"/>
            <a:ext cx="619125" cy="437515"/>
          </a:xfrm>
          <a:prstGeom prst="rect">
            <a:avLst/>
          </a:prstGeom>
          <a:solidFill>
            <a:srgbClr val="A6B727"/>
          </a:solidFill>
          <a:ln w="19050">
            <a:solidFill>
              <a:srgbClr val="79851A"/>
            </a:solidFill>
          </a:ln>
        </p:spPr>
        <p:txBody>
          <a:bodyPr vert="horz" wrap="square" lIns="0" tIns="6604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2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685538" y="3496817"/>
            <a:ext cx="189865" cy="530225"/>
          </a:xfrm>
          <a:custGeom>
            <a:avLst/>
            <a:gdLst/>
            <a:ahLst/>
            <a:cxnLst/>
            <a:rect l="l" t="t" r="r" b="b"/>
            <a:pathLst>
              <a:path w="189864" h="530225">
                <a:moveTo>
                  <a:pt x="0" y="0"/>
                </a:moveTo>
                <a:lnTo>
                  <a:pt x="189864" y="530098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86961" y="3496817"/>
            <a:ext cx="180340" cy="530225"/>
          </a:xfrm>
          <a:custGeom>
            <a:avLst/>
            <a:gdLst/>
            <a:ahLst/>
            <a:cxnLst/>
            <a:rect l="l" t="t" r="r" b="b"/>
            <a:pathLst>
              <a:path w="180339" h="530225">
                <a:moveTo>
                  <a:pt x="180339" y="0"/>
                </a:moveTo>
                <a:lnTo>
                  <a:pt x="0" y="530098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549646" y="4034790"/>
            <a:ext cx="619125" cy="439420"/>
          </a:xfrm>
          <a:prstGeom prst="rect">
            <a:avLst/>
          </a:prstGeom>
          <a:solidFill>
            <a:srgbClr val="A6B727"/>
          </a:solidFill>
          <a:ln w="19050">
            <a:solidFill>
              <a:srgbClr val="79851A"/>
            </a:solidFill>
          </a:ln>
        </p:spPr>
        <p:txBody>
          <a:bodyPr vert="horz" wrap="square" lIns="0" tIns="666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7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538721" y="4034790"/>
            <a:ext cx="617220" cy="439420"/>
          </a:xfrm>
          <a:prstGeom prst="rect">
            <a:avLst/>
          </a:prstGeom>
          <a:solidFill>
            <a:srgbClr val="A6B727"/>
          </a:solidFill>
          <a:ln w="19050">
            <a:solidFill>
              <a:srgbClr val="79851A"/>
            </a:solidFill>
          </a:ln>
        </p:spPr>
        <p:txBody>
          <a:bodyPr vert="horz" wrap="square" lIns="0" tIns="66675" rIns="0" bIns="0" rtlCol="0">
            <a:spAutoFit/>
          </a:bodyPr>
          <a:lstStyle/>
          <a:p>
            <a:pPr marL="205104">
              <a:lnSpc>
                <a:spcPct val="100000"/>
              </a:lnSpc>
              <a:spcBef>
                <a:spcPts val="525"/>
              </a:spcBef>
            </a:pPr>
            <a:r>
              <a:rPr sz="1800" spc="-5" dirty="0">
                <a:solidFill>
                  <a:srgbClr val="FFFFFF"/>
                </a:solidFill>
                <a:latin typeface="Corbel"/>
                <a:cs typeface="Corbel"/>
              </a:rPr>
              <a:t>11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038850" y="3286505"/>
            <a:ext cx="619125" cy="437515"/>
          </a:xfrm>
          <a:prstGeom prst="rect">
            <a:avLst/>
          </a:prstGeom>
          <a:solidFill>
            <a:srgbClr val="A6B727"/>
          </a:solidFill>
          <a:ln w="19050">
            <a:solidFill>
              <a:srgbClr val="79851A"/>
            </a:solidFill>
          </a:ln>
        </p:spPr>
        <p:txBody>
          <a:bodyPr vert="horz" wrap="square" lIns="0" tIns="6604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2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8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657593" y="3504438"/>
            <a:ext cx="189865" cy="530225"/>
          </a:xfrm>
          <a:custGeom>
            <a:avLst/>
            <a:gdLst/>
            <a:ahLst/>
            <a:cxnLst/>
            <a:rect l="l" t="t" r="r" b="b"/>
            <a:pathLst>
              <a:path w="189865" h="530225">
                <a:moveTo>
                  <a:pt x="0" y="0"/>
                </a:moveTo>
                <a:lnTo>
                  <a:pt x="189864" y="530098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859017" y="3504438"/>
            <a:ext cx="180340" cy="530225"/>
          </a:xfrm>
          <a:custGeom>
            <a:avLst/>
            <a:gdLst/>
            <a:ahLst/>
            <a:cxnLst/>
            <a:rect l="l" t="t" r="r" b="b"/>
            <a:pathLst>
              <a:path w="180339" h="530225">
                <a:moveTo>
                  <a:pt x="180340" y="0"/>
                </a:moveTo>
                <a:lnTo>
                  <a:pt x="0" y="530098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376165" y="2679954"/>
            <a:ext cx="692150" cy="598170"/>
          </a:xfrm>
          <a:custGeom>
            <a:avLst/>
            <a:gdLst/>
            <a:ahLst/>
            <a:cxnLst/>
            <a:rect l="l" t="t" r="r" b="b"/>
            <a:pathLst>
              <a:path w="692150" h="598170">
                <a:moveTo>
                  <a:pt x="692150" y="0"/>
                </a:moveTo>
                <a:lnTo>
                  <a:pt x="0" y="597916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686805" y="2679954"/>
            <a:ext cx="661670" cy="605790"/>
          </a:xfrm>
          <a:custGeom>
            <a:avLst/>
            <a:gdLst/>
            <a:ahLst/>
            <a:cxnLst/>
            <a:rect l="l" t="t" r="r" b="b"/>
            <a:pathLst>
              <a:path w="661670" h="605789">
                <a:moveTo>
                  <a:pt x="0" y="0"/>
                </a:moveTo>
                <a:lnTo>
                  <a:pt x="661670" y="605663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134736" y="4828794"/>
            <a:ext cx="20097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orbel"/>
                <a:cs typeface="Corbel"/>
              </a:rPr>
              <a:t>Insert</a:t>
            </a:r>
            <a:r>
              <a:rPr sz="1800" spc="-35" dirty="0">
                <a:latin typeface="Corbel"/>
                <a:cs typeface="Corbel"/>
              </a:rPr>
              <a:t> </a:t>
            </a:r>
            <a:r>
              <a:rPr sz="1800" dirty="0">
                <a:latin typeface="Corbel"/>
                <a:cs typeface="Corbel"/>
              </a:rPr>
              <a:t>5,</a:t>
            </a:r>
            <a:r>
              <a:rPr sz="1800" spc="-20" dirty="0">
                <a:latin typeface="Corbel"/>
                <a:cs typeface="Corbel"/>
              </a:rPr>
              <a:t> </a:t>
            </a:r>
            <a:r>
              <a:rPr sz="1800" spc="-5" dirty="0">
                <a:latin typeface="Corbel"/>
                <a:cs typeface="Corbel"/>
              </a:rPr>
              <a:t>15,</a:t>
            </a:r>
            <a:r>
              <a:rPr sz="1800" spc="-15" dirty="0">
                <a:latin typeface="Corbel"/>
                <a:cs typeface="Corbel"/>
              </a:rPr>
              <a:t> </a:t>
            </a:r>
            <a:r>
              <a:rPr sz="1800" spc="-5" dirty="0">
                <a:latin typeface="Corbel"/>
                <a:cs typeface="Corbel"/>
              </a:rPr>
              <a:t>3,</a:t>
            </a:r>
            <a:r>
              <a:rPr sz="1800" spc="-15" dirty="0">
                <a:latin typeface="Corbel"/>
                <a:cs typeface="Corbel"/>
              </a:rPr>
              <a:t> </a:t>
            </a:r>
            <a:r>
              <a:rPr sz="1800" spc="-5" dirty="0">
                <a:latin typeface="Corbel"/>
                <a:cs typeface="Corbel"/>
              </a:rPr>
              <a:t>12 ????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17</a:t>
            </a:fld>
            <a:endParaRPr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550227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Insertion-</a:t>
            </a:r>
            <a:r>
              <a:rPr spc="-50" dirty="0"/>
              <a:t> </a:t>
            </a:r>
            <a:r>
              <a:rPr dirty="0"/>
              <a:t>B</a:t>
            </a:r>
            <a:r>
              <a:rPr spc="-20" dirty="0"/>
              <a:t> </a:t>
            </a:r>
            <a:r>
              <a:rPr spc="-5" dirty="0"/>
              <a:t>tree</a:t>
            </a:r>
            <a:r>
              <a:rPr spc="-45" dirty="0"/>
              <a:t> </a:t>
            </a:r>
            <a:r>
              <a:rPr spc="-5" dirty="0"/>
              <a:t>order</a:t>
            </a:r>
            <a:r>
              <a:rPr spc="-20" dirty="0"/>
              <a:t> </a:t>
            </a:r>
            <a:r>
              <a:rPr dirty="0"/>
              <a:t>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67713" y="2040762"/>
            <a:ext cx="323215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latin typeface="Corbel"/>
                <a:cs typeface="Corbel"/>
              </a:rPr>
              <a:t>Insert 1,</a:t>
            </a:r>
            <a:r>
              <a:rPr sz="2200" spc="-10" dirty="0">
                <a:latin typeface="Corbel"/>
                <a:cs typeface="Corbel"/>
              </a:rPr>
              <a:t> 7,</a:t>
            </a:r>
            <a:r>
              <a:rPr sz="2200" spc="-5" dirty="0">
                <a:latin typeface="Corbel"/>
                <a:cs typeface="Corbel"/>
              </a:rPr>
              <a:t> 6,</a:t>
            </a:r>
            <a:r>
              <a:rPr sz="2200" spc="-1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2,</a:t>
            </a:r>
            <a:r>
              <a:rPr sz="2200" spc="-2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11,</a:t>
            </a:r>
            <a:r>
              <a:rPr sz="2200" spc="-1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4,</a:t>
            </a:r>
            <a:r>
              <a:rPr sz="2200" spc="-2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8,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5,</a:t>
            </a:r>
            <a:r>
              <a:rPr sz="2200" spc="-30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15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222742" y="2980182"/>
            <a:ext cx="614680" cy="498475"/>
          </a:xfrm>
          <a:custGeom>
            <a:avLst/>
            <a:gdLst/>
            <a:ahLst/>
            <a:cxnLst/>
            <a:rect l="l" t="t" r="r" b="b"/>
            <a:pathLst>
              <a:path w="614679" h="498475">
                <a:moveTo>
                  <a:pt x="0" y="498348"/>
                </a:moveTo>
                <a:lnTo>
                  <a:pt x="614172" y="498348"/>
                </a:lnTo>
                <a:lnTo>
                  <a:pt x="614172" y="0"/>
                </a:lnTo>
                <a:lnTo>
                  <a:pt x="0" y="0"/>
                </a:lnTo>
                <a:lnTo>
                  <a:pt x="0" y="498348"/>
                </a:lnTo>
                <a:close/>
              </a:path>
            </a:pathLst>
          </a:custGeom>
          <a:ln w="19050">
            <a:solidFill>
              <a:srgbClr val="79851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232267" y="2989707"/>
            <a:ext cx="595630" cy="479425"/>
          </a:xfrm>
          <a:prstGeom prst="rect">
            <a:avLst/>
          </a:prstGeom>
          <a:solidFill>
            <a:srgbClr val="A6B727"/>
          </a:solidFill>
        </p:spPr>
        <p:txBody>
          <a:bodyPr vert="horz" wrap="square" lIns="0" tIns="8699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85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6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70197" y="2969514"/>
            <a:ext cx="614680" cy="498475"/>
          </a:xfrm>
          <a:prstGeom prst="rect">
            <a:avLst/>
          </a:prstGeom>
          <a:solidFill>
            <a:srgbClr val="A6B727"/>
          </a:solidFill>
          <a:ln w="19050">
            <a:solidFill>
              <a:srgbClr val="79851A"/>
            </a:solidFill>
          </a:ln>
        </p:spPr>
        <p:txBody>
          <a:bodyPr vert="horz" wrap="square" lIns="0" tIns="9588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55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2</a:t>
            </a:r>
            <a:endParaRPr sz="1800">
              <a:latin typeface="Corbel"/>
              <a:cs typeface="Corbel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275969" y="3208401"/>
          <a:ext cx="1837689" cy="5175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2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1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5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83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1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96520" marB="0">
                    <a:lnL w="19050">
                      <a:solidFill>
                        <a:srgbClr val="79851A"/>
                      </a:solidFill>
                      <a:prstDash val="solid"/>
                    </a:lnL>
                    <a:lnR w="28575">
                      <a:solidFill>
                        <a:srgbClr val="79851A"/>
                      </a:solidFill>
                      <a:prstDash val="solid"/>
                    </a:lnR>
                    <a:lnT w="19050">
                      <a:solidFill>
                        <a:srgbClr val="79851A"/>
                      </a:solidFill>
                      <a:prstDash val="solid"/>
                    </a:lnT>
                    <a:lnB w="19050">
                      <a:solidFill>
                        <a:srgbClr val="79851A"/>
                      </a:solidFill>
                      <a:prstDash val="solid"/>
                    </a:lnB>
                    <a:solidFill>
                      <a:srgbClr val="A6B727"/>
                    </a:solidFill>
                  </a:tcPr>
                </a:tc>
                <a:tc>
                  <a:txBody>
                    <a:bodyPr/>
                    <a:lstStyle/>
                    <a:p>
                      <a:pPr marL="27940"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6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96520" marB="0">
                    <a:lnL w="28575">
                      <a:solidFill>
                        <a:srgbClr val="79851A"/>
                      </a:solidFill>
                      <a:prstDash val="solid"/>
                    </a:lnL>
                    <a:lnR w="19050">
                      <a:solidFill>
                        <a:srgbClr val="79851A"/>
                      </a:solidFill>
                      <a:prstDash val="solid"/>
                    </a:lnR>
                    <a:lnT w="19050">
                      <a:solidFill>
                        <a:srgbClr val="79851A"/>
                      </a:solidFill>
                      <a:prstDash val="solid"/>
                    </a:lnT>
                    <a:lnB w="19050">
                      <a:solidFill>
                        <a:srgbClr val="79851A"/>
                      </a:solidFill>
                      <a:prstDash val="solid"/>
                    </a:lnB>
                    <a:solidFill>
                      <a:srgbClr val="A6B72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7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96520" marB="0">
                    <a:lnL w="19050">
                      <a:solidFill>
                        <a:srgbClr val="79851A"/>
                      </a:solidFill>
                      <a:prstDash val="solid"/>
                    </a:lnL>
                    <a:lnR w="19050">
                      <a:solidFill>
                        <a:srgbClr val="79851A"/>
                      </a:solidFill>
                      <a:prstDash val="solid"/>
                    </a:lnR>
                    <a:lnT w="19050">
                      <a:solidFill>
                        <a:srgbClr val="79851A"/>
                      </a:solidFill>
                      <a:prstDash val="solid"/>
                    </a:lnT>
                    <a:lnB w="19050">
                      <a:solidFill>
                        <a:srgbClr val="79851A"/>
                      </a:solidFill>
                      <a:prstDash val="solid"/>
                    </a:lnB>
                    <a:solidFill>
                      <a:srgbClr val="A6B72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3288029" y="3809238"/>
            <a:ext cx="614680" cy="498475"/>
          </a:xfrm>
          <a:prstGeom prst="rect">
            <a:avLst/>
          </a:prstGeom>
          <a:solidFill>
            <a:srgbClr val="A6B727"/>
          </a:solidFill>
          <a:ln w="19050">
            <a:solidFill>
              <a:srgbClr val="79851A"/>
            </a:solidFill>
          </a:ln>
        </p:spPr>
        <p:txBody>
          <a:bodyPr vert="horz" wrap="square" lIns="0" tIns="9652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6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1</a:t>
            </a:r>
            <a:endParaRPr sz="1800">
              <a:latin typeface="Corbel"/>
              <a:cs typeface="Corbel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4459604" y="3799713"/>
          <a:ext cx="1845310" cy="5175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75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8348"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6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96520" marB="0">
                    <a:lnL w="19050">
                      <a:solidFill>
                        <a:srgbClr val="79851A"/>
                      </a:solidFill>
                      <a:prstDash val="solid"/>
                    </a:lnL>
                    <a:lnR w="19050">
                      <a:solidFill>
                        <a:srgbClr val="79851A"/>
                      </a:solidFill>
                      <a:prstDash val="solid"/>
                    </a:lnR>
                    <a:lnT w="19050">
                      <a:solidFill>
                        <a:srgbClr val="79851A"/>
                      </a:solidFill>
                      <a:prstDash val="solid"/>
                    </a:lnT>
                    <a:lnB w="19050">
                      <a:solidFill>
                        <a:srgbClr val="79851A"/>
                      </a:solidFill>
                      <a:prstDash val="solid"/>
                    </a:lnB>
                    <a:solidFill>
                      <a:srgbClr val="A6B727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7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96520" marB="0">
                    <a:lnL w="19050">
                      <a:solidFill>
                        <a:srgbClr val="79851A"/>
                      </a:solidFill>
                      <a:prstDash val="solid"/>
                    </a:lnL>
                    <a:lnR w="28575">
                      <a:solidFill>
                        <a:srgbClr val="79851A"/>
                      </a:solidFill>
                      <a:prstDash val="solid"/>
                    </a:lnR>
                    <a:lnT w="19050">
                      <a:solidFill>
                        <a:srgbClr val="79851A"/>
                      </a:solidFill>
                      <a:prstDash val="solid"/>
                    </a:lnT>
                    <a:lnB w="19050">
                      <a:solidFill>
                        <a:srgbClr val="79851A"/>
                      </a:solidFill>
                      <a:prstDash val="solid"/>
                    </a:lnB>
                    <a:solidFill>
                      <a:srgbClr val="A6B727"/>
                    </a:solidFill>
                  </a:tcPr>
                </a:tc>
                <a:tc>
                  <a:txBody>
                    <a:bodyPr/>
                    <a:lstStyle/>
                    <a:p>
                      <a:pPr marL="200660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11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96520" marB="0">
                    <a:lnL w="28575">
                      <a:solidFill>
                        <a:srgbClr val="79851A"/>
                      </a:solidFill>
                      <a:prstDash val="solid"/>
                    </a:lnL>
                    <a:lnR w="19050">
                      <a:solidFill>
                        <a:srgbClr val="79851A"/>
                      </a:solidFill>
                      <a:prstDash val="solid"/>
                    </a:lnR>
                    <a:lnT w="19050">
                      <a:solidFill>
                        <a:srgbClr val="79851A"/>
                      </a:solidFill>
                      <a:prstDash val="solid"/>
                    </a:lnT>
                    <a:lnB w="19050">
                      <a:solidFill>
                        <a:srgbClr val="79851A"/>
                      </a:solidFill>
                      <a:prstDash val="solid"/>
                    </a:lnB>
                    <a:solidFill>
                      <a:srgbClr val="A6B72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object 10"/>
          <p:cNvSpPr/>
          <p:nvPr/>
        </p:nvSpPr>
        <p:spPr>
          <a:xfrm>
            <a:off x="3594353" y="3217926"/>
            <a:ext cx="274955" cy="591185"/>
          </a:xfrm>
          <a:custGeom>
            <a:avLst/>
            <a:gdLst/>
            <a:ahLst/>
            <a:cxnLst/>
            <a:rect l="l" t="t" r="r" b="b"/>
            <a:pathLst>
              <a:path w="274954" h="591185">
                <a:moveTo>
                  <a:pt x="274828" y="0"/>
                </a:moveTo>
                <a:lnTo>
                  <a:pt x="0" y="590931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484370" y="3217926"/>
            <a:ext cx="292735" cy="591185"/>
          </a:xfrm>
          <a:custGeom>
            <a:avLst/>
            <a:gdLst/>
            <a:ahLst/>
            <a:cxnLst/>
            <a:rect l="l" t="t" r="r" b="b"/>
            <a:pathLst>
              <a:path w="292735" h="591185">
                <a:moveTo>
                  <a:pt x="0" y="0"/>
                </a:moveTo>
                <a:lnTo>
                  <a:pt x="292353" y="590931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406890" y="3835146"/>
            <a:ext cx="614680" cy="498475"/>
          </a:xfrm>
          <a:custGeom>
            <a:avLst/>
            <a:gdLst/>
            <a:ahLst/>
            <a:cxnLst/>
            <a:rect l="l" t="t" r="r" b="b"/>
            <a:pathLst>
              <a:path w="614679" h="498475">
                <a:moveTo>
                  <a:pt x="0" y="498347"/>
                </a:moveTo>
                <a:lnTo>
                  <a:pt x="614172" y="498347"/>
                </a:lnTo>
                <a:lnTo>
                  <a:pt x="614172" y="0"/>
                </a:lnTo>
                <a:lnTo>
                  <a:pt x="0" y="0"/>
                </a:lnTo>
                <a:lnTo>
                  <a:pt x="0" y="498347"/>
                </a:lnTo>
                <a:close/>
              </a:path>
            </a:pathLst>
          </a:custGeom>
          <a:ln w="19050">
            <a:solidFill>
              <a:srgbClr val="79851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9425558" y="3844671"/>
            <a:ext cx="586105" cy="479425"/>
          </a:xfrm>
          <a:prstGeom prst="rect">
            <a:avLst/>
          </a:prstGeom>
          <a:solidFill>
            <a:srgbClr val="A6B727"/>
          </a:solidFill>
        </p:spPr>
        <p:txBody>
          <a:bodyPr vert="horz" wrap="square" lIns="0" tIns="86995" rIns="0" bIns="0" rtlCol="0">
            <a:spAutoFit/>
          </a:bodyPr>
          <a:lstStyle/>
          <a:p>
            <a:pPr marL="186690">
              <a:lnSpc>
                <a:spcPct val="100000"/>
              </a:lnSpc>
              <a:spcBef>
                <a:spcPts val="685"/>
              </a:spcBef>
            </a:pPr>
            <a:r>
              <a:rPr sz="1800" spc="-5" dirty="0">
                <a:solidFill>
                  <a:srgbClr val="FFFFFF"/>
                </a:solidFill>
                <a:latin typeface="Corbel"/>
                <a:cs typeface="Corbel"/>
              </a:rPr>
              <a:t>11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7595996" y="2970657"/>
            <a:ext cx="633730" cy="517525"/>
            <a:chOff x="7595996" y="2970657"/>
            <a:chExt cx="633730" cy="517525"/>
          </a:xfrm>
        </p:grpSpPr>
        <p:sp>
          <p:nvSpPr>
            <p:cNvPr id="15" name="object 15"/>
            <p:cNvSpPr/>
            <p:nvPr/>
          </p:nvSpPr>
          <p:spPr>
            <a:xfrm>
              <a:off x="7605521" y="2980182"/>
              <a:ext cx="614680" cy="498475"/>
            </a:xfrm>
            <a:custGeom>
              <a:avLst/>
              <a:gdLst/>
              <a:ahLst/>
              <a:cxnLst/>
              <a:rect l="l" t="t" r="r" b="b"/>
              <a:pathLst>
                <a:path w="614679" h="498475">
                  <a:moveTo>
                    <a:pt x="614172" y="0"/>
                  </a:moveTo>
                  <a:lnTo>
                    <a:pt x="0" y="0"/>
                  </a:lnTo>
                  <a:lnTo>
                    <a:pt x="0" y="498348"/>
                  </a:lnTo>
                  <a:lnTo>
                    <a:pt x="614172" y="498348"/>
                  </a:lnTo>
                  <a:lnTo>
                    <a:pt x="614172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7605521" y="2980182"/>
              <a:ext cx="614680" cy="498475"/>
            </a:xfrm>
            <a:custGeom>
              <a:avLst/>
              <a:gdLst/>
              <a:ahLst/>
              <a:cxnLst/>
              <a:rect l="l" t="t" r="r" b="b"/>
              <a:pathLst>
                <a:path w="614679" h="498475">
                  <a:moveTo>
                    <a:pt x="0" y="498348"/>
                  </a:moveTo>
                  <a:lnTo>
                    <a:pt x="614172" y="498348"/>
                  </a:lnTo>
                  <a:lnTo>
                    <a:pt x="614172" y="0"/>
                  </a:lnTo>
                  <a:lnTo>
                    <a:pt x="0" y="0"/>
                  </a:lnTo>
                  <a:lnTo>
                    <a:pt x="0" y="498348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7615046" y="3064002"/>
            <a:ext cx="5956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023354" y="3819905"/>
            <a:ext cx="614680" cy="498475"/>
          </a:xfrm>
          <a:prstGeom prst="rect">
            <a:avLst/>
          </a:prstGeom>
          <a:solidFill>
            <a:srgbClr val="A6B727"/>
          </a:solidFill>
          <a:ln w="19050">
            <a:solidFill>
              <a:srgbClr val="79851A"/>
            </a:solidFill>
          </a:ln>
        </p:spPr>
        <p:txBody>
          <a:bodyPr vert="horz" wrap="square" lIns="0" tIns="9652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6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1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806690" y="3827526"/>
            <a:ext cx="614680" cy="500380"/>
          </a:xfrm>
          <a:prstGeom prst="rect">
            <a:avLst/>
          </a:prstGeom>
          <a:solidFill>
            <a:srgbClr val="A6B727"/>
          </a:solidFill>
          <a:ln w="19050">
            <a:solidFill>
              <a:srgbClr val="79851A"/>
            </a:solidFill>
          </a:ln>
        </p:spPr>
        <p:txBody>
          <a:bodyPr vert="horz" wrap="square" lIns="0" tIns="9779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7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4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8801861" y="3835146"/>
            <a:ext cx="614680" cy="498475"/>
          </a:xfrm>
          <a:custGeom>
            <a:avLst/>
            <a:gdLst/>
            <a:ahLst/>
            <a:cxnLst/>
            <a:rect l="l" t="t" r="r" b="b"/>
            <a:pathLst>
              <a:path w="614679" h="498475">
                <a:moveTo>
                  <a:pt x="0" y="498347"/>
                </a:moveTo>
                <a:lnTo>
                  <a:pt x="614172" y="498347"/>
                </a:lnTo>
                <a:lnTo>
                  <a:pt x="614172" y="0"/>
                </a:lnTo>
                <a:lnTo>
                  <a:pt x="0" y="0"/>
                </a:lnTo>
                <a:lnTo>
                  <a:pt x="0" y="498347"/>
                </a:lnTo>
                <a:close/>
              </a:path>
            </a:pathLst>
          </a:custGeom>
          <a:ln w="19050">
            <a:solidFill>
              <a:srgbClr val="79851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8811386" y="3844671"/>
            <a:ext cx="586105" cy="479425"/>
          </a:xfrm>
          <a:prstGeom prst="rect">
            <a:avLst/>
          </a:prstGeom>
          <a:solidFill>
            <a:srgbClr val="A6B727"/>
          </a:solidFill>
        </p:spPr>
        <p:txBody>
          <a:bodyPr vert="horz" wrap="square" lIns="0" tIns="86995" rIns="0" bIns="0" rtlCol="0">
            <a:spAutoFit/>
          </a:bodyPr>
          <a:lstStyle/>
          <a:p>
            <a:pPr marL="8890" algn="ctr">
              <a:lnSpc>
                <a:spcPct val="100000"/>
              </a:lnSpc>
              <a:spcBef>
                <a:spcPts val="685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7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8114538" y="3228594"/>
            <a:ext cx="106045" cy="599440"/>
          </a:xfrm>
          <a:custGeom>
            <a:avLst/>
            <a:gdLst/>
            <a:ahLst/>
            <a:cxnLst/>
            <a:rect l="l" t="t" r="r" b="b"/>
            <a:pathLst>
              <a:path w="106045" h="599439">
                <a:moveTo>
                  <a:pt x="105536" y="0"/>
                </a:moveTo>
                <a:lnTo>
                  <a:pt x="0" y="599185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329678" y="3228594"/>
            <a:ext cx="2042160" cy="606425"/>
          </a:xfrm>
          <a:custGeom>
            <a:avLst/>
            <a:gdLst/>
            <a:ahLst/>
            <a:cxnLst/>
            <a:rect l="l" t="t" r="r" b="b"/>
            <a:pathLst>
              <a:path w="2042159" h="606425">
                <a:moveTo>
                  <a:pt x="274827" y="0"/>
                </a:moveTo>
                <a:lnTo>
                  <a:pt x="0" y="590930"/>
                </a:lnTo>
              </a:path>
              <a:path w="2042159" h="606425">
                <a:moveTo>
                  <a:pt x="1507236" y="0"/>
                </a:moveTo>
                <a:lnTo>
                  <a:pt x="2041652" y="605916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18</a:t>
            </a:fld>
            <a:endParaRPr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550227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Insertion-</a:t>
            </a:r>
            <a:r>
              <a:rPr spc="-50" dirty="0"/>
              <a:t> </a:t>
            </a:r>
            <a:r>
              <a:rPr dirty="0"/>
              <a:t>B</a:t>
            </a:r>
            <a:r>
              <a:rPr spc="-20" dirty="0"/>
              <a:t> </a:t>
            </a:r>
            <a:r>
              <a:rPr spc="-5" dirty="0"/>
              <a:t>tree</a:t>
            </a:r>
            <a:r>
              <a:rPr spc="-45" dirty="0"/>
              <a:t> </a:t>
            </a:r>
            <a:r>
              <a:rPr spc="-5" dirty="0"/>
              <a:t>order</a:t>
            </a:r>
            <a:r>
              <a:rPr spc="-20" dirty="0"/>
              <a:t> </a:t>
            </a:r>
            <a:r>
              <a:rPr dirty="0"/>
              <a:t>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67713" y="2040762"/>
            <a:ext cx="323215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latin typeface="Corbel"/>
                <a:cs typeface="Corbel"/>
              </a:rPr>
              <a:t>Insert 1,</a:t>
            </a:r>
            <a:r>
              <a:rPr sz="2200" spc="-10" dirty="0">
                <a:latin typeface="Corbel"/>
                <a:cs typeface="Corbel"/>
              </a:rPr>
              <a:t> 7,</a:t>
            </a:r>
            <a:r>
              <a:rPr sz="2200" spc="-5" dirty="0">
                <a:latin typeface="Corbel"/>
                <a:cs typeface="Corbel"/>
              </a:rPr>
              <a:t> 6,</a:t>
            </a:r>
            <a:r>
              <a:rPr sz="2200" spc="-1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2,</a:t>
            </a:r>
            <a:r>
              <a:rPr sz="2200" spc="-2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11,</a:t>
            </a:r>
            <a:r>
              <a:rPr sz="2200" spc="-1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4,</a:t>
            </a:r>
            <a:r>
              <a:rPr sz="2200" spc="-2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8,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5,</a:t>
            </a:r>
            <a:r>
              <a:rPr sz="2200" spc="-30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15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78479" y="3147822"/>
            <a:ext cx="616585" cy="498475"/>
          </a:xfrm>
          <a:prstGeom prst="rect">
            <a:avLst/>
          </a:prstGeom>
          <a:solidFill>
            <a:srgbClr val="A6B727"/>
          </a:solidFill>
          <a:ln w="19050">
            <a:solidFill>
              <a:srgbClr val="79851A"/>
            </a:solidFill>
          </a:ln>
        </p:spPr>
        <p:txBody>
          <a:bodyPr vert="horz" wrap="square" lIns="0" tIns="9652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6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6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462022" y="3147822"/>
            <a:ext cx="615950" cy="498475"/>
          </a:xfrm>
          <a:custGeom>
            <a:avLst/>
            <a:gdLst/>
            <a:ahLst/>
            <a:cxnLst/>
            <a:rect l="l" t="t" r="r" b="b"/>
            <a:pathLst>
              <a:path w="615950" h="498475">
                <a:moveTo>
                  <a:pt x="615695" y="0"/>
                </a:moveTo>
                <a:lnTo>
                  <a:pt x="0" y="0"/>
                </a:lnTo>
                <a:lnTo>
                  <a:pt x="0" y="498347"/>
                </a:lnTo>
                <a:lnTo>
                  <a:pt x="615695" y="498347"/>
                </a:lnTo>
                <a:lnTo>
                  <a:pt x="615695" y="0"/>
                </a:lnTo>
                <a:close/>
              </a:path>
            </a:pathLst>
          </a:custGeom>
          <a:solidFill>
            <a:srgbClr val="A6B7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462022" y="3147822"/>
            <a:ext cx="616585" cy="498475"/>
          </a:xfrm>
          <a:prstGeom prst="rect">
            <a:avLst/>
          </a:prstGeom>
          <a:ln w="20574">
            <a:solidFill>
              <a:srgbClr val="79851A"/>
            </a:solidFill>
          </a:ln>
        </p:spPr>
        <p:txBody>
          <a:bodyPr vert="horz" wrap="square" lIns="0" tIns="9652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6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43761" y="4002785"/>
            <a:ext cx="614680" cy="498475"/>
          </a:xfrm>
          <a:prstGeom prst="rect">
            <a:avLst/>
          </a:prstGeom>
          <a:solidFill>
            <a:srgbClr val="A6B727"/>
          </a:solidFill>
          <a:ln w="19050">
            <a:solidFill>
              <a:srgbClr val="79851A"/>
            </a:solidFill>
          </a:ln>
        </p:spPr>
        <p:txBody>
          <a:bodyPr vert="horz" wrap="square" lIns="0" tIns="9715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65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1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969770" y="4008882"/>
            <a:ext cx="614680" cy="498475"/>
          </a:xfrm>
          <a:custGeom>
            <a:avLst/>
            <a:gdLst/>
            <a:ahLst/>
            <a:cxnLst/>
            <a:rect l="l" t="t" r="r" b="b"/>
            <a:pathLst>
              <a:path w="614680" h="498475">
                <a:moveTo>
                  <a:pt x="0" y="498348"/>
                </a:moveTo>
                <a:lnTo>
                  <a:pt x="614171" y="498348"/>
                </a:lnTo>
                <a:lnTo>
                  <a:pt x="614171" y="0"/>
                </a:lnTo>
                <a:lnTo>
                  <a:pt x="0" y="0"/>
                </a:lnTo>
                <a:lnTo>
                  <a:pt x="0" y="498348"/>
                </a:lnTo>
                <a:close/>
              </a:path>
            </a:pathLst>
          </a:custGeom>
          <a:ln w="19050">
            <a:solidFill>
              <a:srgbClr val="79851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979295" y="4016121"/>
            <a:ext cx="580390" cy="475615"/>
          </a:xfrm>
          <a:prstGeom prst="rect">
            <a:avLst/>
          </a:prstGeom>
          <a:solidFill>
            <a:srgbClr val="A6B727"/>
          </a:solidFill>
        </p:spPr>
        <p:txBody>
          <a:bodyPr vert="horz" wrap="square" lIns="0" tIns="9017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71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4</a:t>
            </a:r>
            <a:endParaRPr sz="1800">
              <a:latin typeface="Corbel"/>
              <a:cs typeface="Corbel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3650360" y="3993260"/>
          <a:ext cx="1875789" cy="5175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65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10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8348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7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97155" marB="0">
                    <a:lnL w="19050">
                      <a:solidFill>
                        <a:srgbClr val="79851A"/>
                      </a:solidFill>
                      <a:prstDash val="solid"/>
                    </a:lnL>
                    <a:lnR w="28575">
                      <a:solidFill>
                        <a:srgbClr val="79851A"/>
                      </a:solidFill>
                      <a:prstDash val="solid"/>
                    </a:lnR>
                    <a:lnT w="19050">
                      <a:solidFill>
                        <a:srgbClr val="79851A"/>
                      </a:solidFill>
                      <a:prstDash val="solid"/>
                    </a:lnT>
                    <a:lnB w="19050">
                      <a:solidFill>
                        <a:srgbClr val="79851A"/>
                      </a:solidFill>
                      <a:prstDash val="solid"/>
                    </a:lnB>
                    <a:solidFill>
                      <a:srgbClr val="A6B727"/>
                    </a:solidFill>
                  </a:tcPr>
                </a:tc>
                <a:tc>
                  <a:txBody>
                    <a:bodyPr/>
                    <a:lstStyle/>
                    <a:p>
                      <a:pPr marR="5080" algn="ctr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8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97155" marB="0">
                    <a:lnL w="28575">
                      <a:solidFill>
                        <a:srgbClr val="79851A"/>
                      </a:solidFill>
                      <a:prstDash val="solid"/>
                    </a:lnL>
                    <a:lnR w="38100">
                      <a:solidFill>
                        <a:srgbClr val="79851A"/>
                      </a:solidFill>
                      <a:prstDash val="solid"/>
                    </a:lnR>
                    <a:lnT w="19050">
                      <a:solidFill>
                        <a:srgbClr val="79851A"/>
                      </a:solidFill>
                      <a:prstDash val="solid"/>
                    </a:lnT>
                    <a:lnB w="19050">
                      <a:solidFill>
                        <a:srgbClr val="79851A"/>
                      </a:solidFill>
                      <a:prstDash val="solid"/>
                    </a:lnB>
                    <a:solidFill>
                      <a:srgbClr val="A6B727"/>
                    </a:solidFill>
                  </a:tcPr>
                </a:tc>
                <a:tc>
                  <a:txBody>
                    <a:bodyPr/>
                    <a:lstStyle/>
                    <a:p>
                      <a:pPr marL="211454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11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93345" marB="0">
                    <a:lnL w="38100">
                      <a:solidFill>
                        <a:srgbClr val="79851A"/>
                      </a:solidFill>
                      <a:prstDash val="solid"/>
                    </a:lnL>
                    <a:lnR w="19050">
                      <a:solidFill>
                        <a:srgbClr val="79851A"/>
                      </a:solidFill>
                      <a:prstDash val="solid"/>
                    </a:lnR>
                    <a:lnT w="19050">
                      <a:solidFill>
                        <a:srgbClr val="79851A"/>
                      </a:solidFill>
                      <a:prstDash val="solid"/>
                    </a:lnT>
                    <a:lnB w="19050">
                      <a:solidFill>
                        <a:srgbClr val="79851A"/>
                      </a:solidFill>
                      <a:prstDash val="solid"/>
                    </a:lnB>
                    <a:solidFill>
                      <a:srgbClr val="A6B72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object 11"/>
          <p:cNvSpPr/>
          <p:nvPr/>
        </p:nvSpPr>
        <p:spPr>
          <a:xfrm>
            <a:off x="2276094" y="3397758"/>
            <a:ext cx="800735" cy="612775"/>
          </a:xfrm>
          <a:custGeom>
            <a:avLst/>
            <a:gdLst/>
            <a:ahLst/>
            <a:cxnLst/>
            <a:rect l="l" t="t" r="r" b="b"/>
            <a:pathLst>
              <a:path w="800735" h="612775">
                <a:moveTo>
                  <a:pt x="800481" y="0"/>
                </a:moveTo>
                <a:lnTo>
                  <a:pt x="0" y="612520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694938" y="3397758"/>
            <a:ext cx="534670" cy="606425"/>
          </a:xfrm>
          <a:custGeom>
            <a:avLst/>
            <a:gdLst/>
            <a:ahLst/>
            <a:cxnLst/>
            <a:rect l="l" t="t" r="r" b="b"/>
            <a:pathLst>
              <a:path w="534670" h="606425">
                <a:moveTo>
                  <a:pt x="0" y="0"/>
                </a:moveTo>
                <a:lnTo>
                  <a:pt x="534415" y="605916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3"/>
          <p:cNvGrpSpPr/>
          <p:nvPr/>
        </p:nvGrpSpPr>
        <p:grpSpPr>
          <a:xfrm>
            <a:off x="1446610" y="3392758"/>
            <a:ext cx="1747520" cy="1111885"/>
            <a:chOff x="1446610" y="3392758"/>
            <a:chExt cx="1747520" cy="1111885"/>
          </a:xfrm>
        </p:grpSpPr>
        <p:sp>
          <p:nvSpPr>
            <p:cNvPr id="14" name="object 14"/>
            <p:cNvSpPr/>
            <p:nvPr/>
          </p:nvSpPr>
          <p:spPr>
            <a:xfrm>
              <a:off x="1451610" y="3397758"/>
              <a:ext cx="1011555" cy="606425"/>
            </a:xfrm>
            <a:custGeom>
              <a:avLst/>
              <a:gdLst/>
              <a:ahLst/>
              <a:cxnLst/>
              <a:rect l="l" t="t" r="r" b="b"/>
              <a:pathLst>
                <a:path w="1011555" h="606425">
                  <a:moveTo>
                    <a:pt x="1011554" y="0"/>
                  </a:moveTo>
                  <a:lnTo>
                    <a:pt x="0" y="605916"/>
                  </a:lnTo>
                </a:path>
              </a:pathLst>
            </a:custGeom>
            <a:ln w="99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568702" y="4004310"/>
              <a:ext cx="615950" cy="490855"/>
            </a:xfrm>
            <a:custGeom>
              <a:avLst/>
              <a:gdLst/>
              <a:ahLst/>
              <a:cxnLst/>
              <a:rect l="l" t="t" r="r" b="b"/>
              <a:pathLst>
                <a:path w="615950" h="490854">
                  <a:moveTo>
                    <a:pt x="0" y="490727"/>
                  </a:moveTo>
                  <a:lnTo>
                    <a:pt x="615695" y="490727"/>
                  </a:lnTo>
                  <a:lnTo>
                    <a:pt x="615695" y="0"/>
                  </a:lnTo>
                  <a:lnTo>
                    <a:pt x="0" y="0"/>
                  </a:lnTo>
                  <a:lnTo>
                    <a:pt x="0" y="490727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2593467" y="4016121"/>
            <a:ext cx="581660" cy="475615"/>
          </a:xfrm>
          <a:prstGeom prst="rect">
            <a:avLst/>
          </a:prstGeom>
          <a:solidFill>
            <a:srgbClr val="A6B727"/>
          </a:solidFill>
        </p:spPr>
        <p:txBody>
          <a:bodyPr vert="horz" wrap="square" lIns="0" tIns="81280" rIns="0" bIns="0" rtlCol="0">
            <a:spAutoFit/>
          </a:bodyPr>
          <a:lstStyle/>
          <a:p>
            <a:pPr marR="8255" algn="ctr">
              <a:lnSpc>
                <a:spcPct val="100000"/>
              </a:lnSpc>
              <a:spcBef>
                <a:spcPts val="64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5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8229981" y="3156585"/>
            <a:ext cx="633730" cy="511809"/>
            <a:chOff x="8229981" y="3156585"/>
            <a:chExt cx="633730" cy="511809"/>
          </a:xfrm>
        </p:grpSpPr>
        <p:sp>
          <p:nvSpPr>
            <p:cNvPr id="18" name="object 18"/>
            <p:cNvSpPr/>
            <p:nvPr/>
          </p:nvSpPr>
          <p:spPr>
            <a:xfrm>
              <a:off x="8239506" y="3166110"/>
              <a:ext cx="614680" cy="492759"/>
            </a:xfrm>
            <a:custGeom>
              <a:avLst/>
              <a:gdLst/>
              <a:ahLst/>
              <a:cxnLst/>
              <a:rect l="l" t="t" r="r" b="b"/>
              <a:pathLst>
                <a:path w="614679" h="492760">
                  <a:moveTo>
                    <a:pt x="614172" y="0"/>
                  </a:moveTo>
                  <a:lnTo>
                    <a:pt x="0" y="0"/>
                  </a:lnTo>
                  <a:lnTo>
                    <a:pt x="0" y="492251"/>
                  </a:lnTo>
                  <a:lnTo>
                    <a:pt x="614172" y="492251"/>
                  </a:lnTo>
                  <a:lnTo>
                    <a:pt x="614172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8239506" y="3166110"/>
              <a:ext cx="614680" cy="492759"/>
            </a:xfrm>
            <a:custGeom>
              <a:avLst/>
              <a:gdLst/>
              <a:ahLst/>
              <a:cxnLst/>
              <a:rect l="l" t="t" r="r" b="b"/>
              <a:pathLst>
                <a:path w="614679" h="492760">
                  <a:moveTo>
                    <a:pt x="0" y="492251"/>
                  </a:moveTo>
                  <a:lnTo>
                    <a:pt x="614172" y="492251"/>
                  </a:lnTo>
                  <a:lnTo>
                    <a:pt x="614172" y="0"/>
                  </a:lnTo>
                  <a:lnTo>
                    <a:pt x="0" y="0"/>
                  </a:lnTo>
                  <a:lnTo>
                    <a:pt x="0" y="492251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8472931" y="3246882"/>
            <a:ext cx="1454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6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9414129" y="4005453"/>
            <a:ext cx="633730" cy="517525"/>
            <a:chOff x="9414129" y="4005453"/>
            <a:chExt cx="633730" cy="517525"/>
          </a:xfrm>
        </p:grpSpPr>
        <p:sp>
          <p:nvSpPr>
            <p:cNvPr id="22" name="object 22"/>
            <p:cNvSpPr/>
            <p:nvPr/>
          </p:nvSpPr>
          <p:spPr>
            <a:xfrm>
              <a:off x="9423654" y="4014978"/>
              <a:ext cx="614680" cy="498475"/>
            </a:xfrm>
            <a:custGeom>
              <a:avLst/>
              <a:gdLst/>
              <a:ahLst/>
              <a:cxnLst/>
              <a:rect l="l" t="t" r="r" b="b"/>
              <a:pathLst>
                <a:path w="614679" h="498475">
                  <a:moveTo>
                    <a:pt x="614172" y="0"/>
                  </a:moveTo>
                  <a:lnTo>
                    <a:pt x="0" y="0"/>
                  </a:lnTo>
                  <a:lnTo>
                    <a:pt x="0" y="498348"/>
                  </a:lnTo>
                  <a:lnTo>
                    <a:pt x="614172" y="498348"/>
                  </a:lnTo>
                  <a:lnTo>
                    <a:pt x="614172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9423654" y="4014978"/>
              <a:ext cx="614680" cy="498475"/>
            </a:xfrm>
            <a:custGeom>
              <a:avLst/>
              <a:gdLst/>
              <a:ahLst/>
              <a:cxnLst/>
              <a:rect l="l" t="t" r="r" b="b"/>
              <a:pathLst>
                <a:path w="614679" h="498475">
                  <a:moveTo>
                    <a:pt x="0" y="498348"/>
                  </a:moveTo>
                  <a:lnTo>
                    <a:pt x="614172" y="498348"/>
                  </a:lnTo>
                  <a:lnTo>
                    <a:pt x="614172" y="0"/>
                  </a:lnTo>
                  <a:lnTo>
                    <a:pt x="0" y="0"/>
                  </a:lnTo>
                  <a:lnTo>
                    <a:pt x="0" y="498348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9616820" y="4098797"/>
            <a:ext cx="2298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Corbel"/>
                <a:cs typeface="Corbel"/>
              </a:rPr>
              <a:t>11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7612760" y="3150489"/>
            <a:ext cx="633730" cy="517525"/>
            <a:chOff x="7612760" y="3150489"/>
            <a:chExt cx="633730" cy="517525"/>
          </a:xfrm>
        </p:grpSpPr>
        <p:sp>
          <p:nvSpPr>
            <p:cNvPr id="26" name="object 26"/>
            <p:cNvSpPr/>
            <p:nvPr/>
          </p:nvSpPr>
          <p:spPr>
            <a:xfrm>
              <a:off x="7622285" y="3160014"/>
              <a:ext cx="614680" cy="498475"/>
            </a:xfrm>
            <a:custGeom>
              <a:avLst/>
              <a:gdLst/>
              <a:ahLst/>
              <a:cxnLst/>
              <a:rect l="l" t="t" r="r" b="b"/>
              <a:pathLst>
                <a:path w="614679" h="498475">
                  <a:moveTo>
                    <a:pt x="614172" y="0"/>
                  </a:moveTo>
                  <a:lnTo>
                    <a:pt x="0" y="0"/>
                  </a:lnTo>
                  <a:lnTo>
                    <a:pt x="0" y="498348"/>
                  </a:lnTo>
                  <a:lnTo>
                    <a:pt x="614172" y="498348"/>
                  </a:lnTo>
                  <a:lnTo>
                    <a:pt x="614172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7622285" y="3160014"/>
              <a:ext cx="614680" cy="498475"/>
            </a:xfrm>
            <a:custGeom>
              <a:avLst/>
              <a:gdLst/>
              <a:ahLst/>
              <a:cxnLst/>
              <a:rect l="l" t="t" r="r" b="b"/>
              <a:pathLst>
                <a:path w="614679" h="498475">
                  <a:moveTo>
                    <a:pt x="0" y="498348"/>
                  </a:moveTo>
                  <a:lnTo>
                    <a:pt x="614172" y="498348"/>
                  </a:lnTo>
                  <a:lnTo>
                    <a:pt x="614172" y="0"/>
                  </a:lnTo>
                  <a:lnTo>
                    <a:pt x="0" y="0"/>
                  </a:lnTo>
                  <a:lnTo>
                    <a:pt x="0" y="498348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7856981" y="3242894"/>
            <a:ext cx="14287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302502" y="4014978"/>
            <a:ext cx="615950" cy="498475"/>
          </a:xfrm>
          <a:prstGeom prst="rect">
            <a:avLst/>
          </a:prstGeom>
          <a:solidFill>
            <a:srgbClr val="A6B727"/>
          </a:solidFill>
          <a:ln w="19050">
            <a:solidFill>
              <a:srgbClr val="79851A"/>
            </a:solidFill>
          </a:ln>
        </p:spPr>
        <p:txBody>
          <a:bodyPr vert="horz" wrap="square" lIns="0" tIns="9652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6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1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7118984" y="4011548"/>
            <a:ext cx="633730" cy="517525"/>
            <a:chOff x="7118984" y="4011548"/>
            <a:chExt cx="633730" cy="517525"/>
          </a:xfrm>
        </p:grpSpPr>
        <p:sp>
          <p:nvSpPr>
            <p:cNvPr id="31" name="object 31"/>
            <p:cNvSpPr/>
            <p:nvPr/>
          </p:nvSpPr>
          <p:spPr>
            <a:xfrm>
              <a:off x="7128509" y="4021073"/>
              <a:ext cx="614680" cy="498475"/>
            </a:xfrm>
            <a:custGeom>
              <a:avLst/>
              <a:gdLst/>
              <a:ahLst/>
              <a:cxnLst/>
              <a:rect l="l" t="t" r="r" b="b"/>
              <a:pathLst>
                <a:path w="614679" h="498475">
                  <a:moveTo>
                    <a:pt x="614172" y="0"/>
                  </a:moveTo>
                  <a:lnTo>
                    <a:pt x="0" y="0"/>
                  </a:lnTo>
                  <a:lnTo>
                    <a:pt x="0" y="498348"/>
                  </a:lnTo>
                  <a:lnTo>
                    <a:pt x="614172" y="498348"/>
                  </a:lnTo>
                  <a:lnTo>
                    <a:pt x="614172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7128509" y="4021073"/>
              <a:ext cx="614680" cy="498475"/>
            </a:xfrm>
            <a:custGeom>
              <a:avLst/>
              <a:gdLst/>
              <a:ahLst/>
              <a:cxnLst/>
              <a:rect l="l" t="t" r="r" b="b"/>
              <a:pathLst>
                <a:path w="614679" h="498475">
                  <a:moveTo>
                    <a:pt x="0" y="498348"/>
                  </a:moveTo>
                  <a:lnTo>
                    <a:pt x="614172" y="498348"/>
                  </a:lnTo>
                  <a:lnTo>
                    <a:pt x="614172" y="0"/>
                  </a:lnTo>
                  <a:lnTo>
                    <a:pt x="0" y="0"/>
                  </a:lnTo>
                  <a:lnTo>
                    <a:pt x="0" y="498348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7363714" y="4105402"/>
            <a:ext cx="1435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4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8566784" y="3990213"/>
            <a:ext cx="633730" cy="517525"/>
            <a:chOff x="8566784" y="3990213"/>
            <a:chExt cx="633730" cy="517525"/>
          </a:xfrm>
        </p:grpSpPr>
        <p:sp>
          <p:nvSpPr>
            <p:cNvPr id="35" name="object 35"/>
            <p:cNvSpPr/>
            <p:nvPr/>
          </p:nvSpPr>
          <p:spPr>
            <a:xfrm>
              <a:off x="8576309" y="3999738"/>
              <a:ext cx="614680" cy="498475"/>
            </a:xfrm>
            <a:custGeom>
              <a:avLst/>
              <a:gdLst/>
              <a:ahLst/>
              <a:cxnLst/>
              <a:rect l="l" t="t" r="r" b="b"/>
              <a:pathLst>
                <a:path w="614679" h="498475">
                  <a:moveTo>
                    <a:pt x="614172" y="0"/>
                  </a:moveTo>
                  <a:lnTo>
                    <a:pt x="0" y="0"/>
                  </a:lnTo>
                  <a:lnTo>
                    <a:pt x="0" y="498348"/>
                  </a:lnTo>
                  <a:lnTo>
                    <a:pt x="614172" y="498348"/>
                  </a:lnTo>
                  <a:lnTo>
                    <a:pt x="614172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8576309" y="3999738"/>
              <a:ext cx="614680" cy="498475"/>
            </a:xfrm>
            <a:custGeom>
              <a:avLst/>
              <a:gdLst/>
              <a:ahLst/>
              <a:cxnLst/>
              <a:rect l="l" t="t" r="r" b="b"/>
              <a:pathLst>
                <a:path w="614679" h="498475">
                  <a:moveTo>
                    <a:pt x="0" y="498348"/>
                  </a:moveTo>
                  <a:lnTo>
                    <a:pt x="614172" y="498348"/>
                  </a:lnTo>
                  <a:lnTo>
                    <a:pt x="614172" y="0"/>
                  </a:lnTo>
                  <a:lnTo>
                    <a:pt x="0" y="0"/>
                  </a:lnTo>
                  <a:lnTo>
                    <a:pt x="0" y="498348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/>
          <p:cNvSpPr txBox="1"/>
          <p:nvPr/>
        </p:nvSpPr>
        <p:spPr>
          <a:xfrm>
            <a:off x="8822181" y="4083811"/>
            <a:ext cx="12318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7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38" name="object 38"/>
          <p:cNvGrpSpPr/>
          <p:nvPr/>
        </p:nvGrpSpPr>
        <p:grpSpPr>
          <a:xfrm>
            <a:off x="6605269" y="3386471"/>
            <a:ext cx="4070350" cy="1129030"/>
            <a:chOff x="6605269" y="3386471"/>
            <a:chExt cx="4070350" cy="1129030"/>
          </a:xfrm>
        </p:grpSpPr>
        <p:sp>
          <p:nvSpPr>
            <p:cNvPr id="39" name="object 39"/>
            <p:cNvSpPr/>
            <p:nvPr/>
          </p:nvSpPr>
          <p:spPr>
            <a:xfrm>
              <a:off x="6610349" y="3408426"/>
              <a:ext cx="1626870" cy="612775"/>
            </a:xfrm>
            <a:custGeom>
              <a:avLst/>
              <a:gdLst/>
              <a:ahLst/>
              <a:cxnLst/>
              <a:rect l="l" t="t" r="r" b="b"/>
              <a:pathLst>
                <a:path w="1626870" h="612775">
                  <a:moveTo>
                    <a:pt x="1011554" y="0"/>
                  </a:moveTo>
                  <a:lnTo>
                    <a:pt x="0" y="605917"/>
                  </a:lnTo>
                </a:path>
                <a:path w="1626870" h="612775">
                  <a:moveTo>
                    <a:pt x="1626489" y="0"/>
                  </a:moveTo>
                  <a:lnTo>
                    <a:pt x="826007" y="612775"/>
                  </a:lnTo>
                </a:path>
              </a:pathLst>
            </a:custGeom>
            <a:ln w="99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8868600" y="3406474"/>
              <a:ext cx="0" cy="598170"/>
            </a:xfrm>
            <a:custGeom>
              <a:avLst/>
              <a:gdLst/>
              <a:ahLst/>
              <a:cxnLst/>
              <a:rect l="l" t="t" r="r" b="b"/>
              <a:pathLst>
                <a:path h="598170">
                  <a:moveTo>
                    <a:pt x="0" y="0"/>
                  </a:moveTo>
                  <a:lnTo>
                    <a:pt x="0" y="251887"/>
                  </a:lnTo>
                </a:path>
                <a:path h="598170">
                  <a:moveTo>
                    <a:pt x="0" y="251887"/>
                  </a:moveTo>
                  <a:lnTo>
                    <a:pt x="0" y="597755"/>
                  </a:lnTo>
                </a:path>
              </a:pathLst>
            </a:custGeom>
            <a:ln w="398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0051541" y="4014978"/>
              <a:ext cx="614680" cy="490855"/>
            </a:xfrm>
            <a:custGeom>
              <a:avLst/>
              <a:gdLst/>
              <a:ahLst/>
              <a:cxnLst/>
              <a:rect l="l" t="t" r="r" b="b"/>
              <a:pathLst>
                <a:path w="614679" h="490854">
                  <a:moveTo>
                    <a:pt x="614172" y="0"/>
                  </a:moveTo>
                  <a:lnTo>
                    <a:pt x="0" y="0"/>
                  </a:lnTo>
                  <a:lnTo>
                    <a:pt x="0" y="490728"/>
                  </a:lnTo>
                  <a:lnTo>
                    <a:pt x="614172" y="490728"/>
                  </a:lnTo>
                  <a:lnTo>
                    <a:pt x="614172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10051541" y="4014978"/>
              <a:ext cx="614680" cy="490855"/>
            </a:xfrm>
            <a:custGeom>
              <a:avLst/>
              <a:gdLst/>
              <a:ahLst/>
              <a:cxnLst/>
              <a:rect l="l" t="t" r="r" b="b"/>
              <a:pathLst>
                <a:path w="614679" h="490854">
                  <a:moveTo>
                    <a:pt x="0" y="490728"/>
                  </a:moveTo>
                  <a:lnTo>
                    <a:pt x="614172" y="490728"/>
                  </a:lnTo>
                  <a:lnTo>
                    <a:pt x="614172" y="0"/>
                  </a:lnTo>
                  <a:lnTo>
                    <a:pt x="0" y="0"/>
                  </a:lnTo>
                  <a:lnTo>
                    <a:pt x="0" y="490728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3" name="object 43"/>
          <p:cNvSpPr txBox="1"/>
          <p:nvPr/>
        </p:nvSpPr>
        <p:spPr>
          <a:xfrm>
            <a:off x="10240136" y="4095369"/>
            <a:ext cx="2374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Corbel"/>
                <a:cs typeface="Corbel"/>
              </a:rPr>
              <a:t>15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44" name="object 44"/>
          <p:cNvGrpSpPr/>
          <p:nvPr/>
        </p:nvGrpSpPr>
        <p:grpSpPr>
          <a:xfrm>
            <a:off x="7719441" y="4005453"/>
            <a:ext cx="633730" cy="511809"/>
            <a:chOff x="7719441" y="4005453"/>
            <a:chExt cx="633730" cy="511809"/>
          </a:xfrm>
        </p:grpSpPr>
        <p:sp>
          <p:nvSpPr>
            <p:cNvPr id="45" name="object 45"/>
            <p:cNvSpPr/>
            <p:nvPr/>
          </p:nvSpPr>
          <p:spPr>
            <a:xfrm>
              <a:off x="7728966" y="4014978"/>
              <a:ext cx="614680" cy="492759"/>
            </a:xfrm>
            <a:custGeom>
              <a:avLst/>
              <a:gdLst/>
              <a:ahLst/>
              <a:cxnLst/>
              <a:rect l="l" t="t" r="r" b="b"/>
              <a:pathLst>
                <a:path w="614679" h="492760">
                  <a:moveTo>
                    <a:pt x="614172" y="0"/>
                  </a:moveTo>
                  <a:lnTo>
                    <a:pt x="0" y="0"/>
                  </a:lnTo>
                  <a:lnTo>
                    <a:pt x="0" y="492252"/>
                  </a:lnTo>
                  <a:lnTo>
                    <a:pt x="614172" y="492252"/>
                  </a:lnTo>
                  <a:lnTo>
                    <a:pt x="614172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7728966" y="4014978"/>
              <a:ext cx="614680" cy="492759"/>
            </a:xfrm>
            <a:custGeom>
              <a:avLst/>
              <a:gdLst/>
              <a:ahLst/>
              <a:cxnLst/>
              <a:rect l="l" t="t" r="r" b="b"/>
              <a:pathLst>
                <a:path w="614679" h="492760">
                  <a:moveTo>
                    <a:pt x="0" y="492252"/>
                  </a:moveTo>
                  <a:lnTo>
                    <a:pt x="614172" y="492252"/>
                  </a:lnTo>
                  <a:lnTo>
                    <a:pt x="614172" y="0"/>
                  </a:lnTo>
                  <a:lnTo>
                    <a:pt x="0" y="0"/>
                  </a:lnTo>
                  <a:lnTo>
                    <a:pt x="0" y="492252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7" name="object 47"/>
          <p:cNvSpPr txBox="1"/>
          <p:nvPr/>
        </p:nvSpPr>
        <p:spPr>
          <a:xfrm>
            <a:off x="7968233" y="4096257"/>
            <a:ext cx="1352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5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48" name="object 48"/>
          <p:cNvGrpSpPr/>
          <p:nvPr/>
        </p:nvGrpSpPr>
        <p:grpSpPr>
          <a:xfrm>
            <a:off x="8847201" y="3150489"/>
            <a:ext cx="633730" cy="517525"/>
            <a:chOff x="8847201" y="3150489"/>
            <a:chExt cx="633730" cy="517525"/>
          </a:xfrm>
        </p:grpSpPr>
        <p:sp>
          <p:nvSpPr>
            <p:cNvPr id="49" name="object 49"/>
            <p:cNvSpPr/>
            <p:nvPr/>
          </p:nvSpPr>
          <p:spPr>
            <a:xfrm>
              <a:off x="8856726" y="3160014"/>
              <a:ext cx="614680" cy="498475"/>
            </a:xfrm>
            <a:custGeom>
              <a:avLst/>
              <a:gdLst/>
              <a:ahLst/>
              <a:cxnLst/>
              <a:rect l="l" t="t" r="r" b="b"/>
              <a:pathLst>
                <a:path w="614679" h="498475">
                  <a:moveTo>
                    <a:pt x="614172" y="0"/>
                  </a:moveTo>
                  <a:lnTo>
                    <a:pt x="0" y="0"/>
                  </a:lnTo>
                  <a:lnTo>
                    <a:pt x="0" y="498348"/>
                  </a:lnTo>
                  <a:lnTo>
                    <a:pt x="614172" y="498348"/>
                  </a:lnTo>
                  <a:lnTo>
                    <a:pt x="614172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8856726" y="3160014"/>
              <a:ext cx="614680" cy="498475"/>
            </a:xfrm>
            <a:custGeom>
              <a:avLst/>
              <a:gdLst/>
              <a:ahLst/>
              <a:cxnLst/>
              <a:rect l="l" t="t" r="r" b="b"/>
              <a:pathLst>
                <a:path w="614679" h="498475">
                  <a:moveTo>
                    <a:pt x="0" y="498348"/>
                  </a:moveTo>
                  <a:lnTo>
                    <a:pt x="614172" y="498348"/>
                  </a:lnTo>
                  <a:lnTo>
                    <a:pt x="614172" y="0"/>
                  </a:lnTo>
                  <a:lnTo>
                    <a:pt x="0" y="0"/>
                  </a:lnTo>
                  <a:lnTo>
                    <a:pt x="0" y="498348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1" name="object 51"/>
          <p:cNvSpPr txBox="1"/>
          <p:nvPr/>
        </p:nvSpPr>
        <p:spPr>
          <a:xfrm>
            <a:off x="9091421" y="3242894"/>
            <a:ext cx="14351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8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9470897" y="3408426"/>
            <a:ext cx="581025" cy="622300"/>
          </a:xfrm>
          <a:custGeom>
            <a:avLst/>
            <a:gdLst/>
            <a:ahLst/>
            <a:cxnLst/>
            <a:rect l="l" t="t" r="r" b="b"/>
            <a:pathLst>
              <a:path w="581025" h="622300">
                <a:moveTo>
                  <a:pt x="0" y="0"/>
                </a:moveTo>
                <a:lnTo>
                  <a:pt x="581025" y="621919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19</a:t>
            </a:fld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448183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</a:t>
            </a:r>
            <a:r>
              <a:rPr spc="-5" dirty="0"/>
              <a:t>-</a:t>
            </a:r>
            <a:r>
              <a:rPr dirty="0"/>
              <a:t>Way</a:t>
            </a:r>
            <a:r>
              <a:rPr spc="-145" dirty="0"/>
              <a:t> </a:t>
            </a:r>
            <a:r>
              <a:rPr dirty="0"/>
              <a:t>Sear</a:t>
            </a:r>
            <a:r>
              <a:rPr spc="5" dirty="0"/>
              <a:t>c</a:t>
            </a:r>
            <a:r>
              <a:rPr dirty="0"/>
              <a:t>h</a:t>
            </a:r>
            <a:r>
              <a:rPr spc="-350" dirty="0"/>
              <a:t> </a:t>
            </a:r>
            <a:r>
              <a:rPr spc="-275" dirty="0"/>
              <a:t>T</a:t>
            </a:r>
            <a:r>
              <a:rPr dirty="0"/>
              <a:t>ree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267713" y="1896897"/>
            <a:ext cx="7662545" cy="3860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596004">
              <a:lnSpc>
                <a:spcPct val="142700"/>
              </a:lnSpc>
              <a:spcBef>
                <a:spcPts val="100"/>
              </a:spcBef>
            </a:pPr>
            <a:r>
              <a:rPr sz="2200" spc="-5" dirty="0">
                <a:latin typeface="Corbel"/>
                <a:cs typeface="Corbel"/>
              </a:rPr>
              <a:t>It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can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have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more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than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two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children. </a:t>
            </a:r>
            <a:r>
              <a:rPr sz="2200" spc="-42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M is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called</a:t>
            </a:r>
            <a:r>
              <a:rPr sz="2200" spc="10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the</a:t>
            </a:r>
            <a:r>
              <a:rPr sz="2200" spc="10" dirty="0">
                <a:latin typeface="Corbel"/>
                <a:cs typeface="Corbel"/>
              </a:rPr>
              <a:t> </a:t>
            </a:r>
            <a:r>
              <a:rPr sz="2200" i="1" spc="-10" dirty="0">
                <a:solidFill>
                  <a:srgbClr val="001F5F"/>
                </a:solidFill>
                <a:latin typeface="Corbel"/>
                <a:cs typeface="Corbel"/>
              </a:rPr>
              <a:t>degree</a:t>
            </a:r>
            <a:r>
              <a:rPr sz="2200" i="1" spc="25" dirty="0">
                <a:solidFill>
                  <a:srgbClr val="001F5F"/>
                </a:solidFill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of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the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tree.</a:t>
            </a:r>
            <a:endParaRPr sz="220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1140"/>
              </a:spcBef>
            </a:pPr>
            <a:r>
              <a:rPr sz="2200" spc="-10" dirty="0">
                <a:latin typeface="Corbel"/>
                <a:cs typeface="Corbel"/>
              </a:rPr>
              <a:t>Requirement????</a:t>
            </a:r>
            <a:endParaRPr sz="2200">
              <a:latin typeface="Corbel"/>
              <a:cs typeface="Corbel"/>
            </a:endParaRPr>
          </a:p>
          <a:p>
            <a:pPr>
              <a:lnSpc>
                <a:spcPct val="100000"/>
              </a:lnSpc>
            </a:pPr>
            <a:endParaRPr sz="2200">
              <a:latin typeface="Corbel"/>
              <a:cs typeface="Corbe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80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</a:pPr>
            <a:r>
              <a:rPr sz="2200" i="1" spc="-5" dirty="0">
                <a:latin typeface="Corbel"/>
                <a:cs typeface="Corbel"/>
              </a:rPr>
              <a:t>Favors </a:t>
            </a:r>
            <a:r>
              <a:rPr sz="2200" i="1" spc="-10" dirty="0">
                <a:latin typeface="Corbel"/>
                <a:cs typeface="Corbel"/>
              </a:rPr>
              <a:t>retrieval</a:t>
            </a:r>
            <a:r>
              <a:rPr sz="2200" i="1" spc="20" dirty="0">
                <a:latin typeface="Corbel"/>
                <a:cs typeface="Corbel"/>
              </a:rPr>
              <a:t> </a:t>
            </a:r>
            <a:r>
              <a:rPr sz="2200" i="1" spc="-5" dirty="0">
                <a:latin typeface="Corbel"/>
                <a:cs typeface="Corbel"/>
              </a:rPr>
              <a:t>and</a:t>
            </a:r>
            <a:r>
              <a:rPr sz="2200" i="1" spc="-15" dirty="0">
                <a:latin typeface="Corbel"/>
                <a:cs typeface="Corbel"/>
              </a:rPr>
              <a:t> </a:t>
            </a:r>
            <a:r>
              <a:rPr sz="2200" i="1" spc="-10" dirty="0">
                <a:latin typeface="Corbel"/>
                <a:cs typeface="Corbel"/>
              </a:rPr>
              <a:t>manipulation</a:t>
            </a:r>
            <a:r>
              <a:rPr sz="2200" i="1" spc="35" dirty="0">
                <a:latin typeface="Corbel"/>
                <a:cs typeface="Corbel"/>
              </a:rPr>
              <a:t> </a:t>
            </a:r>
            <a:r>
              <a:rPr sz="2200" i="1" spc="-5" dirty="0">
                <a:latin typeface="Corbel"/>
                <a:cs typeface="Corbel"/>
              </a:rPr>
              <a:t>of</a:t>
            </a:r>
            <a:r>
              <a:rPr sz="2200" i="1" spc="15" dirty="0">
                <a:latin typeface="Corbel"/>
                <a:cs typeface="Corbel"/>
              </a:rPr>
              <a:t> </a:t>
            </a:r>
            <a:r>
              <a:rPr sz="2200" i="1" spc="-5" dirty="0">
                <a:solidFill>
                  <a:srgbClr val="001F5F"/>
                </a:solidFill>
                <a:latin typeface="Corbel"/>
                <a:cs typeface="Corbel"/>
              </a:rPr>
              <a:t>data</a:t>
            </a:r>
            <a:r>
              <a:rPr sz="2200" i="1" spc="5" dirty="0">
                <a:solidFill>
                  <a:srgbClr val="001F5F"/>
                </a:solidFill>
                <a:latin typeface="Corbel"/>
                <a:cs typeface="Corbel"/>
              </a:rPr>
              <a:t> </a:t>
            </a:r>
            <a:r>
              <a:rPr sz="2200" i="1" spc="-10" dirty="0">
                <a:solidFill>
                  <a:srgbClr val="001F5F"/>
                </a:solidFill>
                <a:latin typeface="Corbel"/>
                <a:cs typeface="Corbel"/>
              </a:rPr>
              <a:t>stored</a:t>
            </a:r>
            <a:r>
              <a:rPr sz="2200" i="1" spc="10" dirty="0">
                <a:solidFill>
                  <a:srgbClr val="001F5F"/>
                </a:solidFill>
                <a:latin typeface="Corbel"/>
                <a:cs typeface="Corbel"/>
              </a:rPr>
              <a:t> </a:t>
            </a:r>
            <a:r>
              <a:rPr sz="2200" i="1" spc="-5" dirty="0">
                <a:latin typeface="Corbel"/>
                <a:cs typeface="Corbel"/>
              </a:rPr>
              <a:t>in</a:t>
            </a:r>
            <a:r>
              <a:rPr sz="2200" i="1" spc="10" dirty="0">
                <a:latin typeface="Corbel"/>
                <a:cs typeface="Corbel"/>
              </a:rPr>
              <a:t> </a:t>
            </a:r>
            <a:r>
              <a:rPr sz="2200" i="1" spc="-10" dirty="0">
                <a:solidFill>
                  <a:srgbClr val="001F5F"/>
                </a:solidFill>
                <a:latin typeface="Corbel"/>
                <a:cs typeface="Corbel"/>
              </a:rPr>
              <a:t>external</a:t>
            </a:r>
            <a:r>
              <a:rPr sz="2200" i="1" spc="20" dirty="0">
                <a:solidFill>
                  <a:srgbClr val="001F5F"/>
                </a:solidFill>
                <a:latin typeface="Corbel"/>
                <a:cs typeface="Corbel"/>
              </a:rPr>
              <a:t> </a:t>
            </a:r>
            <a:r>
              <a:rPr sz="2200" i="1" spc="-20" dirty="0">
                <a:solidFill>
                  <a:srgbClr val="001F5F"/>
                </a:solidFill>
                <a:latin typeface="Corbel"/>
                <a:cs typeface="Corbel"/>
              </a:rPr>
              <a:t>memory</a:t>
            </a:r>
            <a:r>
              <a:rPr sz="2200" i="1" spc="-20" dirty="0">
                <a:latin typeface="Corbel"/>
                <a:cs typeface="Corbel"/>
              </a:rPr>
              <a:t>.</a:t>
            </a:r>
            <a:endParaRPr sz="2200">
              <a:latin typeface="Corbel"/>
              <a:cs typeface="Corbel"/>
            </a:endParaRPr>
          </a:p>
          <a:p>
            <a:pPr>
              <a:lnSpc>
                <a:spcPct val="100000"/>
              </a:lnSpc>
            </a:pPr>
            <a:endParaRPr sz="2200">
              <a:latin typeface="Corbel"/>
              <a:cs typeface="Corbe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0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</a:pPr>
            <a:r>
              <a:rPr sz="2200" i="1" spc="-10" dirty="0">
                <a:latin typeface="Corbel"/>
                <a:cs typeface="Corbel"/>
              </a:rPr>
              <a:t>Goal???</a:t>
            </a:r>
            <a:endParaRPr sz="220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1130"/>
              </a:spcBef>
            </a:pPr>
            <a:r>
              <a:rPr sz="2200" i="1" spc="-10" dirty="0">
                <a:latin typeface="Corbel"/>
                <a:cs typeface="Corbel"/>
              </a:rPr>
              <a:t>Minimizes</a:t>
            </a:r>
            <a:r>
              <a:rPr sz="2200" i="1" spc="25" dirty="0">
                <a:latin typeface="Corbel"/>
                <a:cs typeface="Corbel"/>
              </a:rPr>
              <a:t> </a:t>
            </a:r>
            <a:r>
              <a:rPr sz="2200" i="1" spc="-10" dirty="0">
                <a:latin typeface="Corbel"/>
                <a:cs typeface="Corbel"/>
              </a:rPr>
              <a:t>the</a:t>
            </a:r>
            <a:r>
              <a:rPr sz="2200" i="1" spc="5" dirty="0">
                <a:latin typeface="Corbel"/>
                <a:cs typeface="Corbel"/>
              </a:rPr>
              <a:t> </a:t>
            </a:r>
            <a:r>
              <a:rPr sz="2200" i="1" spc="-5" dirty="0">
                <a:solidFill>
                  <a:srgbClr val="001F5F"/>
                </a:solidFill>
                <a:latin typeface="Corbel"/>
                <a:cs typeface="Corbel"/>
              </a:rPr>
              <a:t>accesses </a:t>
            </a:r>
            <a:r>
              <a:rPr sz="2200" i="1" spc="-10" dirty="0">
                <a:latin typeface="Corbel"/>
                <a:cs typeface="Corbel"/>
              </a:rPr>
              <a:t>while</a:t>
            </a:r>
            <a:r>
              <a:rPr sz="2200" i="1" dirty="0">
                <a:latin typeface="Corbel"/>
                <a:cs typeface="Corbel"/>
              </a:rPr>
              <a:t> </a:t>
            </a:r>
            <a:r>
              <a:rPr sz="2200" i="1" spc="-5" dirty="0">
                <a:latin typeface="Corbel"/>
                <a:cs typeface="Corbel"/>
              </a:rPr>
              <a:t>retrieving</a:t>
            </a:r>
            <a:r>
              <a:rPr sz="2200" i="1" spc="30" dirty="0">
                <a:latin typeface="Corbel"/>
                <a:cs typeface="Corbel"/>
              </a:rPr>
              <a:t> </a:t>
            </a:r>
            <a:r>
              <a:rPr sz="2200" i="1" spc="-5" dirty="0">
                <a:latin typeface="Corbel"/>
                <a:cs typeface="Corbel"/>
              </a:rPr>
              <a:t>a</a:t>
            </a:r>
            <a:r>
              <a:rPr sz="2200" i="1" dirty="0">
                <a:latin typeface="Corbel"/>
                <a:cs typeface="Corbel"/>
              </a:rPr>
              <a:t> </a:t>
            </a:r>
            <a:r>
              <a:rPr sz="2200" i="1" spc="-15" dirty="0">
                <a:latin typeface="Corbel"/>
                <a:cs typeface="Corbel"/>
              </a:rPr>
              <a:t>key</a:t>
            </a:r>
            <a:r>
              <a:rPr sz="2200" i="1" dirty="0">
                <a:latin typeface="Corbel"/>
                <a:cs typeface="Corbel"/>
              </a:rPr>
              <a:t> </a:t>
            </a:r>
            <a:r>
              <a:rPr sz="2200" i="1" spc="-10" dirty="0">
                <a:latin typeface="Corbel"/>
                <a:cs typeface="Corbel"/>
              </a:rPr>
              <a:t>from</a:t>
            </a:r>
            <a:r>
              <a:rPr sz="2200" i="1" dirty="0">
                <a:latin typeface="Corbel"/>
                <a:cs typeface="Corbel"/>
              </a:rPr>
              <a:t> </a:t>
            </a:r>
            <a:r>
              <a:rPr sz="2200" i="1" spc="-5" dirty="0">
                <a:latin typeface="Corbel"/>
                <a:cs typeface="Corbel"/>
              </a:rPr>
              <a:t>a</a:t>
            </a:r>
            <a:r>
              <a:rPr sz="2200" i="1" dirty="0">
                <a:latin typeface="Corbel"/>
                <a:cs typeface="Corbel"/>
              </a:rPr>
              <a:t> </a:t>
            </a:r>
            <a:r>
              <a:rPr sz="2200" i="1" spc="-10" dirty="0">
                <a:latin typeface="Corbel"/>
                <a:cs typeface="Corbel"/>
              </a:rPr>
              <a:t>file.</a:t>
            </a:r>
            <a:endParaRPr sz="2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548132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Insertion-</a:t>
            </a:r>
            <a:r>
              <a:rPr spc="-50" dirty="0"/>
              <a:t> </a:t>
            </a:r>
            <a:r>
              <a:rPr dirty="0"/>
              <a:t>B</a:t>
            </a:r>
            <a:r>
              <a:rPr spc="-20" dirty="0"/>
              <a:t> </a:t>
            </a:r>
            <a:r>
              <a:rPr spc="-5" dirty="0"/>
              <a:t>tree</a:t>
            </a:r>
            <a:r>
              <a:rPr spc="-45" dirty="0"/>
              <a:t> </a:t>
            </a:r>
            <a:r>
              <a:rPr spc="-5" dirty="0"/>
              <a:t>order</a:t>
            </a:r>
            <a:r>
              <a:rPr spc="-20" dirty="0"/>
              <a:t> </a:t>
            </a:r>
            <a:r>
              <a:rPr dirty="0"/>
              <a:t>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67713" y="2040762"/>
            <a:ext cx="323215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latin typeface="Corbel"/>
                <a:cs typeface="Corbel"/>
              </a:rPr>
              <a:t>Insert 1,</a:t>
            </a:r>
            <a:r>
              <a:rPr sz="2200" spc="-10" dirty="0">
                <a:latin typeface="Corbel"/>
                <a:cs typeface="Corbel"/>
              </a:rPr>
              <a:t> 7,</a:t>
            </a:r>
            <a:r>
              <a:rPr sz="2200" spc="-5" dirty="0">
                <a:latin typeface="Corbel"/>
                <a:cs typeface="Corbel"/>
              </a:rPr>
              <a:t> 6,</a:t>
            </a:r>
            <a:r>
              <a:rPr sz="2200" spc="-1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2,</a:t>
            </a:r>
            <a:r>
              <a:rPr sz="2200" spc="-2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11,</a:t>
            </a:r>
            <a:r>
              <a:rPr sz="2200" spc="-1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4,</a:t>
            </a:r>
            <a:r>
              <a:rPr sz="2200" spc="-2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8,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5,</a:t>
            </a:r>
            <a:r>
              <a:rPr sz="2200" spc="-30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15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65826" y="2699766"/>
            <a:ext cx="614680" cy="492759"/>
          </a:xfrm>
          <a:prstGeom prst="rect">
            <a:avLst/>
          </a:prstGeom>
          <a:solidFill>
            <a:srgbClr val="A6B727"/>
          </a:solidFill>
          <a:ln w="19050">
            <a:solidFill>
              <a:srgbClr val="79851A"/>
            </a:solidFill>
          </a:ln>
        </p:spPr>
        <p:txBody>
          <a:bodyPr vert="horz" wrap="square" lIns="0" tIns="933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35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6</a:t>
            </a:r>
            <a:endParaRPr sz="1800">
              <a:latin typeface="Corbel"/>
              <a:cs typeface="Corbe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104769" y="3763136"/>
          <a:ext cx="2441575" cy="5238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40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35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88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53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83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1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99695" marB="0">
                    <a:lnL w="19050">
                      <a:solidFill>
                        <a:srgbClr val="79851A"/>
                      </a:solidFill>
                      <a:prstDash val="solid"/>
                    </a:lnL>
                    <a:lnR w="19050">
                      <a:solidFill>
                        <a:srgbClr val="79851A"/>
                      </a:solidFill>
                      <a:prstDash val="solid"/>
                    </a:lnR>
                    <a:lnT w="28575">
                      <a:solidFill>
                        <a:srgbClr val="79851A"/>
                      </a:solidFill>
                      <a:prstDash val="solid"/>
                    </a:lnT>
                    <a:lnB w="28575">
                      <a:solidFill>
                        <a:srgbClr val="79851A"/>
                      </a:solidFill>
                      <a:prstDash val="solid"/>
                    </a:lnB>
                    <a:solidFill>
                      <a:srgbClr val="A6B727"/>
                    </a:solidFill>
                  </a:tcPr>
                </a:tc>
                <a:tc>
                  <a:txBody>
                    <a:bodyPr/>
                    <a:lstStyle/>
                    <a:p>
                      <a:pPr marR="27305" algn="ctr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2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93345" marB="0">
                    <a:lnL w="19050">
                      <a:solidFill>
                        <a:srgbClr val="79851A"/>
                      </a:solidFill>
                      <a:prstDash val="solid"/>
                    </a:lnL>
                    <a:lnR w="19050">
                      <a:solidFill>
                        <a:srgbClr val="79851A"/>
                      </a:solidFill>
                      <a:prstDash val="solid"/>
                    </a:lnR>
                    <a:lnT w="19050">
                      <a:solidFill>
                        <a:srgbClr val="79851A"/>
                      </a:solidFill>
                      <a:prstDash val="solid"/>
                    </a:lnT>
                    <a:lnB w="19050">
                      <a:solidFill>
                        <a:srgbClr val="79851A"/>
                      </a:solidFill>
                      <a:prstDash val="solid"/>
                    </a:lnB>
                    <a:solidFill>
                      <a:srgbClr val="A6B727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4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99695" marB="0">
                    <a:lnL w="19050">
                      <a:solidFill>
                        <a:srgbClr val="79851A"/>
                      </a:solidFill>
                      <a:prstDash val="solid"/>
                    </a:lnL>
                    <a:lnR w="19050">
                      <a:solidFill>
                        <a:srgbClr val="79851A"/>
                      </a:solidFill>
                      <a:prstDash val="solid"/>
                    </a:lnR>
                    <a:lnT w="19050">
                      <a:solidFill>
                        <a:srgbClr val="79851A"/>
                      </a:solidFill>
                      <a:prstDash val="solid"/>
                    </a:lnT>
                    <a:lnB w="19050">
                      <a:solidFill>
                        <a:srgbClr val="79851A"/>
                      </a:solidFill>
                      <a:prstDash val="solid"/>
                    </a:lnB>
                    <a:solidFill>
                      <a:srgbClr val="A6B72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5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93980" marB="0">
                    <a:lnL w="19050">
                      <a:solidFill>
                        <a:srgbClr val="79851A"/>
                      </a:solidFill>
                      <a:prstDash val="solid"/>
                    </a:lnL>
                    <a:lnR w="19050">
                      <a:solidFill>
                        <a:srgbClr val="79851A"/>
                      </a:solidFill>
                      <a:prstDash val="solid"/>
                    </a:lnR>
                    <a:lnT w="19050">
                      <a:solidFill>
                        <a:srgbClr val="79851A"/>
                      </a:solidFill>
                      <a:prstDash val="solid"/>
                    </a:lnT>
                    <a:lnB w="19050">
                      <a:solidFill>
                        <a:srgbClr val="79851A"/>
                      </a:solidFill>
                      <a:prstDash val="solid"/>
                    </a:lnB>
                    <a:solidFill>
                      <a:srgbClr val="A6B72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5974460" y="3763136"/>
          <a:ext cx="2511425" cy="5175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03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5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16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15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83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7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96520" marB="0">
                    <a:lnL w="19050">
                      <a:solidFill>
                        <a:srgbClr val="79851A"/>
                      </a:solidFill>
                      <a:prstDash val="solid"/>
                    </a:lnL>
                    <a:lnR w="38100">
                      <a:solidFill>
                        <a:srgbClr val="79851A"/>
                      </a:solidFill>
                      <a:prstDash val="solid"/>
                    </a:lnR>
                    <a:lnT w="19050">
                      <a:solidFill>
                        <a:srgbClr val="79851A"/>
                      </a:solidFill>
                      <a:prstDash val="solid"/>
                    </a:lnT>
                    <a:lnB w="19050">
                      <a:solidFill>
                        <a:srgbClr val="79851A"/>
                      </a:solidFill>
                      <a:prstDash val="solid"/>
                    </a:lnB>
                    <a:solidFill>
                      <a:srgbClr val="A6B72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8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96520" marB="0">
                    <a:lnL w="38100">
                      <a:solidFill>
                        <a:srgbClr val="79851A"/>
                      </a:solidFill>
                      <a:prstDash val="solid"/>
                    </a:lnL>
                    <a:lnR w="53975">
                      <a:solidFill>
                        <a:srgbClr val="79851A"/>
                      </a:solidFill>
                      <a:prstDash val="solid"/>
                    </a:lnR>
                    <a:lnT w="19050">
                      <a:solidFill>
                        <a:srgbClr val="79851A"/>
                      </a:solidFill>
                      <a:prstDash val="solid"/>
                    </a:lnT>
                    <a:lnB w="19050">
                      <a:solidFill>
                        <a:srgbClr val="79851A"/>
                      </a:solidFill>
                      <a:prstDash val="solid"/>
                    </a:lnB>
                    <a:solidFill>
                      <a:srgbClr val="A6B727"/>
                    </a:solidFill>
                  </a:tcPr>
                </a:tc>
                <a:tc>
                  <a:txBody>
                    <a:bodyPr/>
                    <a:lstStyle/>
                    <a:p>
                      <a:pPr marL="214629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11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96520" marB="0">
                    <a:lnL w="53975">
                      <a:solidFill>
                        <a:srgbClr val="79851A"/>
                      </a:solidFill>
                      <a:prstDash val="solid"/>
                    </a:lnL>
                    <a:lnR w="28575">
                      <a:solidFill>
                        <a:srgbClr val="79851A"/>
                      </a:solidFill>
                      <a:prstDash val="solid"/>
                    </a:lnR>
                    <a:lnT w="19050">
                      <a:solidFill>
                        <a:srgbClr val="79851A"/>
                      </a:solidFill>
                      <a:prstDash val="solid"/>
                    </a:lnT>
                    <a:lnB w="19050">
                      <a:solidFill>
                        <a:srgbClr val="79851A"/>
                      </a:solidFill>
                      <a:prstDash val="solid"/>
                    </a:lnB>
                    <a:solidFill>
                      <a:srgbClr val="A6B727"/>
                    </a:solidFill>
                  </a:tcPr>
                </a:tc>
                <a:tc>
                  <a:txBody>
                    <a:bodyPr/>
                    <a:lstStyle/>
                    <a:p>
                      <a:pPr marL="196850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15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95885" marB="0">
                    <a:lnL w="28575">
                      <a:solidFill>
                        <a:srgbClr val="79851A"/>
                      </a:solidFill>
                      <a:prstDash val="solid"/>
                    </a:lnL>
                    <a:lnR w="19050">
                      <a:solidFill>
                        <a:srgbClr val="79851A"/>
                      </a:solidFill>
                      <a:prstDash val="solid"/>
                    </a:lnR>
                    <a:lnT w="19050">
                      <a:solidFill>
                        <a:srgbClr val="79851A"/>
                      </a:solidFill>
                      <a:prstDash val="solid"/>
                    </a:lnT>
                    <a:lnB w="19050">
                      <a:solidFill>
                        <a:srgbClr val="79851A"/>
                      </a:solidFill>
                      <a:prstDash val="solid"/>
                    </a:lnB>
                    <a:solidFill>
                      <a:srgbClr val="A6B72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object 7"/>
          <p:cNvSpPr/>
          <p:nvPr/>
        </p:nvSpPr>
        <p:spPr>
          <a:xfrm>
            <a:off x="4618482" y="2945129"/>
            <a:ext cx="847090" cy="833755"/>
          </a:xfrm>
          <a:custGeom>
            <a:avLst/>
            <a:gdLst/>
            <a:ahLst/>
            <a:cxnLst/>
            <a:rect l="l" t="t" r="r" b="b"/>
            <a:pathLst>
              <a:path w="847089" h="833754">
                <a:moveTo>
                  <a:pt x="846581" y="0"/>
                </a:moveTo>
                <a:lnTo>
                  <a:pt x="0" y="833374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079997" y="2945129"/>
            <a:ext cx="837565" cy="826769"/>
          </a:xfrm>
          <a:custGeom>
            <a:avLst/>
            <a:gdLst/>
            <a:ahLst/>
            <a:cxnLst/>
            <a:rect l="l" t="t" r="r" b="b"/>
            <a:pathLst>
              <a:path w="837565" h="826770">
                <a:moveTo>
                  <a:pt x="0" y="0"/>
                </a:moveTo>
                <a:lnTo>
                  <a:pt x="837183" y="826770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20</a:t>
            </a:fld>
            <a:endParaRPr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368109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B</a:t>
            </a:r>
            <a:r>
              <a:rPr spc="-40" dirty="0"/>
              <a:t> </a:t>
            </a:r>
            <a:r>
              <a:rPr spc="-5" dirty="0"/>
              <a:t>tree-</a:t>
            </a:r>
            <a:r>
              <a:rPr spc="-60" dirty="0"/>
              <a:t> </a:t>
            </a:r>
            <a:r>
              <a:rPr dirty="0"/>
              <a:t>Deletion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21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555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25"/>
              </a:spcBef>
            </a:pPr>
            <a:r>
              <a:rPr spc="-10" dirty="0"/>
              <a:t>Cases</a:t>
            </a:r>
          </a:p>
          <a:p>
            <a:pPr marL="195580" indent="-182880">
              <a:lnSpc>
                <a:spcPts val="2625"/>
              </a:lnSpc>
              <a:spcBef>
                <a:spcPts val="1130"/>
              </a:spcBef>
              <a:buSzPct val="79545"/>
              <a:buFont typeface="Corbel"/>
              <a:buChar char="•"/>
              <a:tabLst>
                <a:tab pos="195580" algn="l"/>
              </a:tabLst>
            </a:pPr>
            <a:r>
              <a:rPr spc="-5" dirty="0"/>
              <a:t>Leaf</a:t>
            </a:r>
            <a:r>
              <a:rPr spc="-30" dirty="0"/>
              <a:t> </a:t>
            </a:r>
            <a:r>
              <a:rPr spc="-5" dirty="0"/>
              <a:t>Node</a:t>
            </a:r>
          </a:p>
          <a:p>
            <a:pPr marL="424180" lvl="1" indent="-182880">
              <a:lnSpc>
                <a:spcPts val="2385"/>
              </a:lnSpc>
              <a:buSzPct val="80000"/>
              <a:buChar char="•"/>
              <a:tabLst>
                <a:tab pos="424180" algn="l"/>
              </a:tabLst>
            </a:pPr>
            <a:r>
              <a:rPr sz="2000" dirty="0">
                <a:latin typeface="Corbel"/>
                <a:cs typeface="Corbel"/>
              </a:rPr>
              <a:t>More</a:t>
            </a:r>
            <a:r>
              <a:rPr sz="2000" spc="-15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than</a:t>
            </a:r>
            <a:r>
              <a:rPr sz="2000" spc="-2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min</a:t>
            </a:r>
            <a:r>
              <a:rPr sz="2000" spc="-15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no</a:t>
            </a:r>
            <a:r>
              <a:rPr sz="2000" spc="-20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of</a:t>
            </a:r>
            <a:r>
              <a:rPr sz="2000" spc="-15" dirty="0">
                <a:latin typeface="Corbel"/>
                <a:cs typeface="Corbel"/>
              </a:rPr>
              <a:t> keys</a:t>
            </a:r>
            <a:r>
              <a:rPr sz="2000" spc="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-</a:t>
            </a:r>
            <a:r>
              <a:rPr sz="2000" spc="-1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Delete</a:t>
            </a:r>
            <a:endParaRPr sz="2000">
              <a:latin typeface="Corbel"/>
              <a:cs typeface="Corbel"/>
            </a:endParaRPr>
          </a:p>
          <a:p>
            <a:pPr marL="424180" lvl="1" indent="-182880">
              <a:lnSpc>
                <a:spcPct val="100000"/>
              </a:lnSpc>
              <a:spcBef>
                <a:spcPts val="360"/>
              </a:spcBef>
              <a:buSzPct val="80000"/>
              <a:buChar char="•"/>
              <a:tabLst>
                <a:tab pos="424180" algn="l"/>
              </a:tabLst>
            </a:pPr>
            <a:r>
              <a:rPr sz="2000" dirty="0">
                <a:latin typeface="Corbel"/>
                <a:cs typeface="Corbel"/>
              </a:rPr>
              <a:t>Min</a:t>
            </a:r>
            <a:r>
              <a:rPr sz="2000" spc="-20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no</a:t>
            </a:r>
            <a:r>
              <a:rPr sz="2000" spc="-15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of </a:t>
            </a:r>
            <a:r>
              <a:rPr sz="2000" spc="-15" dirty="0">
                <a:latin typeface="Corbel"/>
                <a:cs typeface="Corbel"/>
              </a:rPr>
              <a:t>keys</a:t>
            </a:r>
            <a:r>
              <a:rPr sz="2000" spc="1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–</a:t>
            </a:r>
            <a:r>
              <a:rPr sz="2000" spc="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Borrow</a:t>
            </a:r>
            <a:r>
              <a:rPr sz="2000" spc="-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from</a:t>
            </a:r>
            <a:r>
              <a:rPr sz="2000" spc="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sibling,</a:t>
            </a:r>
            <a:r>
              <a:rPr sz="2000" spc="-3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If</a:t>
            </a:r>
            <a:r>
              <a:rPr sz="2000" spc="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sibling</a:t>
            </a:r>
            <a:r>
              <a:rPr sz="2000" spc="-1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is</a:t>
            </a:r>
            <a:r>
              <a:rPr sz="2000" spc="1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at</a:t>
            </a:r>
            <a:r>
              <a:rPr sz="2000" spc="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min</a:t>
            </a:r>
            <a:r>
              <a:rPr sz="2000" spc="5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no</a:t>
            </a:r>
            <a:r>
              <a:rPr sz="2000" spc="-15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of </a:t>
            </a:r>
            <a:r>
              <a:rPr sz="2000" spc="-10" dirty="0">
                <a:latin typeface="Corbel"/>
                <a:cs typeface="Corbel"/>
              </a:rPr>
              <a:t>keys,</a:t>
            </a:r>
            <a:r>
              <a:rPr sz="2000" spc="1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then</a:t>
            </a:r>
            <a:r>
              <a:rPr sz="2000" spc="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merge</a:t>
            </a:r>
            <a:r>
              <a:rPr sz="2000" spc="15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with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79194" y="3474542"/>
            <a:ext cx="78867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Corbel"/>
                <a:cs typeface="Corbel"/>
              </a:rPr>
              <a:t>parent.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67713" y="3974972"/>
            <a:ext cx="3699510" cy="13627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625"/>
              </a:lnSpc>
              <a:spcBef>
                <a:spcPts val="95"/>
              </a:spcBef>
            </a:pPr>
            <a:r>
              <a:rPr sz="2200" b="1" spc="-5" dirty="0">
                <a:latin typeface="Corbel"/>
                <a:cs typeface="Corbel"/>
              </a:rPr>
              <a:t>Internal node</a:t>
            </a:r>
            <a:endParaRPr sz="2200">
              <a:latin typeface="Corbel"/>
              <a:cs typeface="Corbel"/>
            </a:endParaRPr>
          </a:p>
          <a:p>
            <a:pPr marL="424180" indent="-182880">
              <a:lnSpc>
                <a:spcPts val="2385"/>
              </a:lnSpc>
              <a:buSzPct val="80000"/>
              <a:buChar char="•"/>
              <a:tabLst>
                <a:tab pos="424180" algn="l"/>
              </a:tabLst>
            </a:pPr>
            <a:r>
              <a:rPr sz="2000" spc="-5" dirty="0">
                <a:latin typeface="Corbel"/>
                <a:cs typeface="Corbel"/>
              </a:rPr>
              <a:t>Successor</a:t>
            </a:r>
            <a:r>
              <a:rPr sz="2000" spc="-4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will</a:t>
            </a:r>
            <a:r>
              <a:rPr sz="2000" spc="-3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replace</a:t>
            </a:r>
            <a:endParaRPr sz="2000">
              <a:latin typeface="Corbel"/>
              <a:cs typeface="Corbel"/>
            </a:endParaRPr>
          </a:p>
          <a:p>
            <a:pPr marL="424180" indent="-182880">
              <a:lnSpc>
                <a:spcPct val="100000"/>
              </a:lnSpc>
              <a:spcBef>
                <a:spcPts val="360"/>
              </a:spcBef>
              <a:buSzPct val="80000"/>
              <a:buChar char="•"/>
              <a:tabLst>
                <a:tab pos="424180" algn="l"/>
              </a:tabLst>
            </a:pPr>
            <a:r>
              <a:rPr sz="2000" dirty="0">
                <a:latin typeface="Corbel"/>
                <a:cs typeface="Corbel"/>
              </a:rPr>
              <a:t>If</a:t>
            </a:r>
            <a:r>
              <a:rPr sz="2000" spc="-20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not,</a:t>
            </a:r>
            <a:r>
              <a:rPr sz="2000" spc="-15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then</a:t>
            </a:r>
            <a:r>
              <a:rPr sz="2000" spc="-25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borrow</a:t>
            </a:r>
            <a:r>
              <a:rPr sz="2000" spc="-1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from</a:t>
            </a:r>
            <a:r>
              <a:rPr sz="2000" spc="-1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sibling</a:t>
            </a:r>
            <a:endParaRPr sz="2000">
              <a:latin typeface="Corbel"/>
              <a:cs typeface="Corbel"/>
            </a:endParaRPr>
          </a:p>
          <a:p>
            <a:pPr marL="424180" indent="-182880">
              <a:lnSpc>
                <a:spcPct val="100000"/>
              </a:lnSpc>
              <a:spcBef>
                <a:spcPts val="360"/>
              </a:spcBef>
              <a:buSzPct val="80000"/>
              <a:buChar char="•"/>
              <a:tabLst>
                <a:tab pos="424180" algn="l"/>
              </a:tabLst>
            </a:pPr>
            <a:r>
              <a:rPr sz="2000" spc="-5" dirty="0">
                <a:latin typeface="Corbel"/>
                <a:cs typeface="Corbel"/>
              </a:rPr>
              <a:t>If</a:t>
            </a:r>
            <a:r>
              <a:rPr sz="2000" spc="-20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not,</a:t>
            </a:r>
            <a:r>
              <a:rPr sz="2000" spc="-20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then</a:t>
            </a:r>
            <a:r>
              <a:rPr sz="2000" spc="-1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merge with</a:t>
            </a:r>
            <a:r>
              <a:rPr sz="2000" spc="-2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parent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24978" y="3688841"/>
            <a:ext cx="3359150" cy="2407920"/>
          </a:xfrm>
          <a:prstGeom prst="rect">
            <a:avLst/>
          </a:prstGeom>
          <a:ln w="38100">
            <a:solidFill>
              <a:srgbClr val="A6B727"/>
            </a:solidFill>
          </a:ln>
        </p:spPr>
        <p:txBody>
          <a:bodyPr vert="horz" wrap="square" lIns="0" tIns="38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3100">
              <a:latin typeface="Times New Roman"/>
              <a:cs typeface="Times New Roman"/>
            </a:endParaRPr>
          </a:p>
          <a:p>
            <a:pPr marL="92075" marR="806450">
              <a:lnSpc>
                <a:spcPct val="99700"/>
              </a:lnSpc>
            </a:pPr>
            <a:r>
              <a:rPr sz="2400" dirty="0">
                <a:latin typeface="Corbel"/>
                <a:cs typeface="Corbel"/>
              </a:rPr>
              <a:t>M</a:t>
            </a:r>
            <a:r>
              <a:rPr sz="2400" spc="-10" dirty="0">
                <a:latin typeface="Corbel"/>
                <a:cs typeface="Corbel"/>
              </a:rPr>
              <a:t>i</a:t>
            </a:r>
            <a:r>
              <a:rPr sz="2400" dirty="0">
                <a:latin typeface="Corbel"/>
                <a:cs typeface="Corbel"/>
              </a:rPr>
              <a:t>n</a:t>
            </a:r>
            <a:r>
              <a:rPr sz="2400" spc="-95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Ch</a:t>
            </a:r>
            <a:r>
              <a:rPr sz="2400" spc="-10" dirty="0">
                <a:latin typeface="Corbel"/>
                <a:cs typeface="Corbel"/>
              </a:rPr>
              <a:t>i</a:t>
            </a:r>
            <a:r>
              <a:rPr sz="2400" dirty="0">
                <a:latin typeface="Corbel"/>
                <a:cs typeface="Corbel"/>
              </a:rPr>
              <a:t>l</a:t>
            </a:r>
            <a:r>
              <a:rPr sz="2400" spc="-10" dirty="0">
                <a:latin typeface="Corbel"/>
                <a:cs typeface="Corbel"/>
              </a:rPr>
              <a:t>d</a:t>
            </a:r>
            <a:r>
              <a:rPr sz="2400" dirty="0">
                <a:latin typeface="Corbel"/>
                <a:cs typeface="Corbel"/>
              </a:rPr>
              <a:t>ren:</a:t>
            </a:r>
            <a:r>
              <a:rPr sz="2400" spc="50" dirty="0">
                <a:latin typeface="Corbel"/>
                <a:cs typeface="Corbel"/>
              </a:rPr>
              <a:t> </a:t>
            </a:r>
            <a:r>
              <a:rPr sz="2400" spc="-5" dirty="0">
                <a:latin typeface="Cambria Math"/>
                <a:cs typeface="Cambria Math"/>
              </a:rPr>
              <a:t>⌈</a:t>
            </a:r>
            <a:r>
              <a:rPr sz="2400" b="1" spc="-5" dirty="0">
                <a:latin typeface="Corbel"/>
                <a:cs typeface="Corbel"/>
              </a:rPr>
              <a:t>m/2</a:t>
            </a:r>
            <a:r>
              <a:rPr sz="2400" dirty="0">
                <a:latin typeface="Cambria Math"/>
                <a:cs typeface="Cambria Math"/>
              </a:rPr>
              <a:t>⌉  </a:t>
            </a:r>
            <a:r>
              <a:rPr sz="2400" dirty="0">
                <a:latin typeface="Corbel"/>
                <a:cs typeface="Corbel"/>
              </a:rPr>
              <a:t>Max </a:t>
            </a:r>
            <a:r>
              <a:rPr sz="2400" spc="-5" dirty="0">
                <a:latin typeface="Corbel"/>
                <a:cs typeface="Corbel"/>
              </a:rPr>
              <a:t>Children: </a:t>
            </a:r>
            <a:r>
              <a:rPr sz="2400" b="1" dirty="0">
                <a:latin typeface="Corbel"/>
                <a:cs typeface="Corbel"/>
              </a:rPr>
              <a:t>m </a:t>
            </a:r>
            <a:r>
              <a:rPr sz="2400" b="1" spc="5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Min </a:t>
            </a:r>
            <a:r>
              <a:rPr sz="2400" spc="-10" dirty="0">
                <a:latin typeface="Corbel"/>
                <a:cs typeface="Corbel"/>
              </a:rPr>
              <a:t>Keys: </a:t>
            </a:r>
            <a:r>
              <a:rPr sz="2400" spc="-5" dirty="0">
                <a:latin typeface="Cambria Math"/>
                <a:cs typeface="Cambria Math"/>
              </a:rPr>
              <a:t>⌈</a:t>
            </a:r>
            <a:r>
              <a:rPr sz="2400" b="1" spc="-5" dirty="0">
                <a:latin typeface="Corbel"/>
                <a:cs typeface="Corbel"/>
              </a:rPr>
              <a:t>m/2</a:t>
            </a:r>
            <a:r>
              <a:rPr sz="2400" spc="-5" dirty="0">
                <a:latin typeface="Cambria Math"/>
                <a:cs typeface="Cambria Math"/>
              </a:rPr>
              <a:t>⌉ </a:t>
            </a:r>
            <a:r>
              <a:rPr sz="2400" b="1" dirty="0">
                <a:latin typeface="Corbel"/>
                <a:cs typeface="Corbel"/>
              </a:rPr>
              <a:t>- 1 </a:t>
            </a:r>
            <a:r>
              <a:rPr sz="2400" b="1" spc="5" dirty="0">
                <a:latin typeface="Corbel"/>
                <a:cs typeface="Corbel"/>
              </a:rPr>
              <a:t> </a:t>
            </a:r>
            <a:r>
              <a:rPr sz="2400" dirty="0">
                <a:latin typeface="Corbel"/>
                <a:cs typeface="Corbel"/>
              </a:rPr>
              <a:t>Max</a:t>
            </a:r>
            <a:r>
              <a:rPr sz="2400" spc="-20" dirty="0">
                <a:latin typeface="Corbel"/>
                <a:cs typeface="Corbel"/>
              </a:rPr>
              <a:t> </a:t>
            </a:r>
            <a:r>
              <a:rPr sz="2400" spc="-10" dirty="0">
                <a:latin typeface="Corbel"/>
                <a:cs typeface="Corbel"/>
              </a:rPr>
              <a:t>Keys:</a:t>
            </a:r>
            <a:r>
              <a:rPr sz="2400" b="1" spc="-10" dirty="0">
                <a:latin typeface="Corbel"/>
                <a:cs typeface="Corbel"/>
              </a:rPr>
              <a:t>m-1</a:t>
            </a:r>
            <a:endParaRPr sz="24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368109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B</a:t>
            </a:r>
            <a:r>
              <a:rPr spc="-40" dirty="0"/>
              <a:t> </a:t>
            </a:r>
            <a:r>
              <a:rPr spc="-5" dirty="0"/>
              <a:t>tree-</a:t>
            </a:r>
            <a:r>
              <a:rPr spc="-60" dirty="0"/>
              <a:t> </a:t>
            </a:r>
            <a:r>
              <a:rPr dirty="0"/>
              <a:t>Deletion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22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267713" y="1909199"/>
            <a:ext cx="9653270" cy="3801110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785"/>
              </a:spcBef>
              <a:buSzPct val="80000"/>
              <a:buAutoNum type="arabicPeriod"/>
              <a:tabLst>
                <a:tab pos="469265" algn="l"/>
                <a:tab pos="469900" algn="l"/>
              </a:tabLst>
            </a:pPr>
            <a:r>
              <a:rPr sz="2000" dirty="0">
                <a:latin typeface="Corbel"/>
                <a:cs typeface="Corbel"/>
              </a:rPr>
              <a:t>Locate</a:t>
            </a:r>
            <a:r>
              <a:rPr sz="2000" spc="-40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the</a:t>
            </a:r>
            <a:r>
              <a:rPr sz="2000" spc="-15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node.</a:t>
            </a:r>
            <a:endParaRPr sz="2000">
              <a:latin typeface="Corbel"/>
              <a:cs typeface="Corbel"/>
            </a:endParaRPr>
          </a:p>
          <a:p>
            <a:pPr marL="469900" marR="340995" indent="-457200">
              <a:lnSpc>
                <a:spcPct val="70000"/>
              </a:lnSpc>
              <a:spcBef>
                <a:spcPts val="1410"/>
              </a:spcBef>
              <a:buSzPct val="80000"/>
              <a:buAutoNum type="arabicPeriod"/>
              <a:tabLst>
                <a:tab pos="469265" algn="l"/>
                <a:tab pos="469900" algn="l"/>
              </a:tabLst>
            </a:pPr>
            <a:r>
              <a:rPr sz="2000" dirty="0">
                <a:latin typeface="Corbel"/>
                <a:cs typeface="Corbel"/>
              </a:rPr>
              <a:t>If</a:t>
            </a:r>
            <a:r>
              <a:rPr sz="2000" spc="-10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there</a:t>
            </a:r>
            <a:r>
              <a:rPr sz="2000" spc="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are </a:t>
            </a:r>
            <a:r>
              <a:rPr sz="2000" spc="-5" dirty="0">
                <a:latin typeface="Corbel"/>
                <a:cs typeface="Corbel"/>
              </a:rPr>
              <a:t>more</a:t>
            </a:r>
            <a:r>
              <a:rPr sz="2000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than</a:t>
            </a:r>
            <a:r>
              <a:rPr sz="2000" dirty="0">
                <a:latin typeface="Corbel"/>
                <a:cs typeface="Corbel"/>
              </a:rPr>
              <a:t> </a:t>
            </a:r>
            <a:r>
              <a:rPr sz="2000" spc="-5" dirty="0">
                <a:latin typeface="Cambria Math"/>
                <a:cs typeface="Cambria Math"/>
              </a:rPr>
              <a:t>⌈</a:t>
            </a:r>
            <a:r>
              <a:rPr sz="2000" spc="-5" dirty="0">
                <a:latin typeface="Corbel"/>
                <a:cs typeface="Corbel"/>
              </a:rPr>
              <a:t>m/2</a:t>
            </a:r>
            <a:r>
              <a:rPr sz="2000" spc="-5" dirty="0">
                <a:latin typeface="Cambria Math"/>
                <a:cs typeface="Cambria Math"/>
              </a:rPr>
              <a:t>⌉</a:t>
            </a:r>
            <a:r>
              <a:rPr sz="2000" spc="-25" dirty="0">
                <a:latin typeface="Cambria Math"/>
                <a:cs typeface="Cambria Math"/>
              </a:rPr>
              <a:t> </a:t>
            </a:r>
            <a:r>
              <a:rPr sz="2000" dirty="0">
                <a:latin typeface="Corbel"/>
                <a:cs typeface="Corbel"/>
              </a:rPr>
              <a:t>- 1 </a:t>
            </a:r>
            <a:r>
              <a:rPr sz="2000" spc="-15" dirty="0">
                <a:latin typeface="Corbel"/>
                <a:cs typeface="Corbel"/>
              </a:rPr>
              <a:t>keys</a:t>
            </a:r>
            <a:r>
              <a:rPr sz="2000" spc="1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in</a:t>
            </a:r>
            <a:r>
              <a:rPr sz="2000" spc="-10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the</a:t>
            </a:r>
            <a:r>
              <a:rPr sz="2000" spc="5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node</a:t>
            </a:r>
            <a:r>
              <a:rPr sz="2000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then </a:t>
            </a:r>
            <a:r>
              <a:rPr sz="2000" dirty="0">
                <a:latin typeface="Corbel"/>
                <a:cs typeface="Corbel"/>
              </a:rPr>
              <a:t>delete</a:t>
            </a:r>
            <a:r>
              <a:rPr sz="2000" spc="20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the</a:t>
            </a:r>
            <a:r>
              <a:rPr sz="2000" dirty="0">
                <a:latin typeface="Corbel"/>
                <a:cs typeface="Corbel"/>
              </a:rPr>
              <a:t> desired</a:t>
            </a:r>
            <a:r>
              <a:rPr sz="2000" spc="10" dirty="0">
                <a:latin typeface="Corbel"/>
                <a:cs typeface="Corbel"/>
              </a:rPr>
              <a:t> </a:t>
            </a:r>
            <a:r>
              <a:rPr sz="2000" spc="-20" dirty="0">
                <a:latin typeface="Corbel"/>
                <a:cs typeface="Corbel"/>
              </a:rPr>
              <a:t>key</a:t>
            </a:r>
            <a:r>
              <a:rPr sz="2000" spc="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from </a:t>
            </a:r>
            <a:r>
              <a:rPr sz="2000" spc="-5" dirty="0">
                <a:latin typeface="Corbel"/>
                <a:cs typeface="Corbel"/>
              </a:rPr>
              <a:t>the </a:t>
            </a:r>
            <a:r>
              <a:rPr sz="2000" spc="-385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node.</a:t>
            </a:r>
            <a:endParaRPr sz="2000">
              <a:latin typeface="Corbel"/>
              <a:cs typeface="Corbel"/>
            </a:endParaRPr>
          </a:p>
          <a:p>
            <a:pPr marL="469900" marR="29209" indent="-457200">
              <a:lnSpc>
                <a:spcPct val="70000"/>
              </a:lnSpc>
              <a:spcBef>
                <a:spcPts val="1390"/>
              </a:spcBef>
              <a:buSzPct val="80000"/>
              <a:buAutoNum type="arabicPeriod"/>
              <a:tabLst>
                <a:tab pos="469265" algn="l"/>
                <a:tab pos="469900" algn="l"/>
              </a:tabLst>
            </a:pPr>
            <a:r>
              <a:rPr sz="2000" dirty="0">
                <a:latin typeface="Corbel"/>
                <a:cs typeface="Corbel"/>
              </a:rPr>
              <a:t>If</a:t>
            </a:r>
            <a:r>
              <a:rPr sz="2000" spc="-10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the</a:t>
            </a:r>
            <a:r>
              <a:rPr sz="2000" spc="20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node</a:t>
            </a:r>
            <a:r>
              <a:rPr sz="2000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doesn't</a:t>
            </a:r>
            <a:r>
              <a:rPr sz="2000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contain </a:t>
            </a:r>
            <a:r>
              <a:rPr sz="2000" spc="-5" dirty="0">
                <a:latin typeface="Cambria Math"/>
                <a:cs typeface="Cambria Math"/>
              </a:rPr>
              <a:t>⌈</a:t>
            </a:r>
            <a:r>
              <a:rPr sz="2000" spc="-5" dirty="0">
                <a:latin typeface="Corbel"/>
                <a:cs typeface="Corbel"/>
              </a:rPr>
              <a:t>m/2</a:t>
            </a:r>
            <a:r>
              <a:rPr sz="2000" spc="-5" dirty="0">
                <a:latin typeface="Cambria Math"/>
                <a:cs typeface="Cambria Math"/>
              </a:rPr>
              <a:t>⌉</a:t>
            </a:r>
            <a:r>
              <a:rPr sz="2000" spc="-25" dirty="0">
                <a:latin typeface="Cambria Math"/>
                <a:cs typeface="Cambria Math"/>
              </a:rPr>
              <a:t> </a:t>
            </a:r>
            <a:r>
              <a:rPr sz="2000" dirty="0">
                <a:latin typeface="Corbel"/>
                <a:cs typeface="Corbel"/>
              </a:rPr>
              <a:t>-</a:t>
            </a:r>
            <a:r>
              <a:rPr sz="2000" spc="-1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1 </a:t>
            </a:r>
            <a:r>
              <a:rPr sz="2000" spc="-15" dirty="0">
                <a:latin typeface="Corbel"/>
                <a:cs typeface="Corbel"/>
              </a:rPr>
              <a:t>keys</a:t>
            </a:r>
            <a:r>
              <a:rPr sz="2000" spc="15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then</a:t>
            </a:r>
            <a:r>
              <a:rPr sz="2000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complete</a:t>
            </a:r>
            <a:r>
              <a:rPr sz="2000" dirty="0">
                <a:latin typeface="Corbel"/>
                <a:cs typeface="Corbel"/>
              </a:rPr>
              <a:t> the</a:t>
            </a:r>
            <a:r>
              <a:rPr sz="2000" spc="-5" dirty="0">
                <a:latin typeface="Corbel"/>
                <a:cs typeface="Corbel"/>
              </a:rPr>
              <a:t> </a:t>
            </a:r>
            <a:r>
              <a:rPr sz="2000" spc="-15" dirty="0">
                <a:latin typeface="Corbel"/>
                <a:cs typeface="Corbel"/>
              </a:rPr>
              <a:t>keys</a:t>
            </a:r>
            <a:r>
              <a:rPr sz="2000" spc="15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by</a:t>
            </a:r>
            <a:r>
              <a:rPr sz="2000" spc="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taking</a:t>
            </a:r>
            <a:r>
              <a:rPr sz="2000" spc="-10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the</a:t>
            </a:r>
            <a:r>
              <a:rPr sz="2000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element </a:t>
            </a:r>
            <a:r>
              <a:rPr sz="2000" spc="-39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from</a:t>
            </a:r>
            <a:r>
              <a:rPr sz="2000" spc="-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right</a:t>
            </a:r>
            <a:r>
              <a:rPr sz="2000" spc="-15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or </a:t>
            </a:r>
            <a:r>
              <a:rPr sz="2000" dirty="0">
                <a:latin typeface="Corbel"/>
                <a:cs typeface="Corbel"/>
              </a:rPr>
              <a:t>left sibling.</a:t>
            </a:r>
            <a:endParaRPr sz="2000">
              <a:latin typeface="Corbel"/>
              <a:cs typeface="Corbel"/>
            </a:endParaRPr>
          </a:p>
          <a:p>
            <a:pPr marL="698500" lvl="1" indent="-457200">
              <a:lnSpc>
                <a:spcPts val="1465"/>
              </a:lnSpc>
              <a:buSzPct val="78947"/>
              <a:buAutoNum type="alphaLcParenR"/>
              <a:tabLst>
                <a:tab pos="697865" algn="l"/>
                <a:tab pos="698500" algn="l"/>
              </a:tabLst>
            </a:pPr>
            <a:r>
              <a:rPr sz="1900" spc="-5" dirty="0">
                <a:latin typeface="Corbel"/>
                <a:cs typeface="Corbel"/>
              </a:rPr>
              <a:t>If the</a:t>
            </a:r>
            <a:r>
              <a:rPr sz="1900" spc="10" dirty="0">
                <a:latin typeface="Corbel"/>
                <a:cs typeface="Corbel"/>
              </a:rPr>
              <a:t> </a:t>
            </a:r>
            <a:r>
              <a:rPr sz="1900" spc="-5" dirty="0">
                <a:latin typeface="Corbel"/>
                <a:cs typeface="Corbel"/>
              </a:rPr>
              <a:t>left</a:t>
            </a:r>
            <a:r>
              <a:rPr sz="1900" dirty="0">
                <a:latin typeface="Corbel"/>
                <a:cs typeface="Corbel"/>
              </a:rPr>
              <a:t> </a:t>
            </a:r>
            <a:r>
              <a:rPr sz="1900" spc="-5" dirty="0">
                <a:latin typeface="Corbel"/>
                <a:cs typeface="Corbel"/>
              </a:rPr>
              <a:t>sibling</a:t>
            </a:r>
            <a:r>
              <a:rPr sz="1900" spc="-30" dirty="0">
                <a:latin typeface="Corbel"/>
                <a:cs typeface="Corbel"/>
              </a:rPr>
              <a:t> </a:t>
            </a:r>
            <a:r>
              <a:rPr sz="1900" spc="-10" dirty="0">
                <a:latin typeface="Corbel"/>
                <a:cs typeface="Corbel"/>
              </a:rPr>
              <a:t>contains</a:t>
            </a:r>
            <a:r>
              <a:rPr sz="1900" spc="20" dirty="0">
                <a:latin typeface="Corbel"/>
                <a:cs typeface="Corbel"/>
              </a:rPr>
              <a:t> </a:t>
            </a:r>
            <a:r>
              <a:rPr sz="1900" spc="-5" dirty="0">
                <a:latin typeface="Corbel"/>
                <a:cs typeface="Corbel"/>
              </a:rPr>
              <a:t>more</a:t>
            </a:r>
            <a:r>
              <a:rPr sz="1900" spc="5" dirty="0">
                <a:latin typeface="Corbel"/>
                <a:cs typeface="Corbel"/>
              </a:rPr>
              <a:t> </a:t>
            </a:r>
            <a:r>
              <a:rPr sz="1900" spc="-5" dirty="0">
                <a:latin typeface="Corbel"/>
                <a:cs typeface="Corbel"/>
              </a:rPr>
              <a:t>than</a:t>
            </a:r>
            <a:r>
              <a:rPr sz="1900" spc="10" dirty="0">
                <a:latin typeface="Corbel"/>
                <a:cs typeface="Corbel"/>
              </a:rPr>
              <a:t> </a:t>
            </a:r>
            <a:r>
              <a:rPr sz="1900" spc="-5" dirty="0">
                <a:latin typeface="Cambria Math"/>
                <a:cs typeface="Cambria Math"/>
              </a:rPr>
              <a:t>⌈</a:t>
            </a:r>
            <a:r>
              <a:rPr sz="1900" spc="-5" dirty="0">
                <a:latin typeface="Corbel"/>
                <a:cs typeface="Corbel"/>
              </a:rPr>
              <a:t>m/2</a:t>
            </a:r>
            <a:r>
              <a:rPr sz="1900" spc="-5" dirty="0">
                <a:latin typeface="Cambria Math"/>
                <a:cs typeface="Cambria Math"/>
              </a:rPr>
              <a:t>⌉</a:t>
            </a:r>
            <a:r>
              <a:rPr sz="1900" spc="-20" dirty="0">
                <a:latin typeface="Cambria Math"/>
                <a:cs typeface="Cambria Math"/>
              </a:rPr>
              <a:t> </a:t>
            </a:r>
            <a:r>
              <a:rPr sz="1900" spc="-5" dirty="0">
                <a:latin typeface="Corbel"/>
                <a:cs typeface="Corbel"/>
              </a:rPr>
              <a:t>-</a:t>
            </a:r>
            <a:r>
              <a:rPr sz="1900" spc="5" dirty="0">
                <a:latin typeface="Corbel"/>
                <a:cs typeface="Corbel"/>
              </a:rPr>
              <a:t> </a:t>
            </a:r>
            <a:r>
              <a:rPr sz="1900" spc="-5" dirty="0">
                <a:latin typeface="Corbel"/>
                <a:cs typeface="Corbel"/>
              </a:rPr>
              <a:t>1</a:t>
            </a:r>
            <a:r>
              <a:rPr sz="1900" dirty="0">
                <a:latin typeface="Corbel"/>
                <a:cs typeface="Corbel"/>
              </a:rPr>
              <a:t> </a:t>
            </a:r>
            <a:r>
              <a:rPr sz="1900" spc="-5" dirty="0">
                <a:latin typeface="Corbel"/>
                <a:cs typeface="Corbel"/>
              </a:rPr>
              <a:t>elements</a:t>
            </a:r>
            <a:r>
              <a:rPr sz="1900" spc="10" dirty="0">
                <a:latin typeface="Corbel"/>
                <a:cs typeface="Corbel"/>
              </a:rPr>
              <a:t> </a:t>
            </a:r>
            <a:r>
              <a:rPr sz="1900" spc="-5" dirty="0">
                <a:latin typeface="Corbel"/>
                <a:cs typeface="Corbel"/>
              </a:rPr>
              <a:t>then</a:t>
            </a:r>
            <a:r>
              <a:rPr sz="1900" spc="5" dirty="0">
                <a:latin typeface="Corbel"/>
                <a:cs typeface="Corbel"/>
              </a:rPr>
              <a:t> </a:t>
            </a:r>
            <a:r>
              <a:rPr sz="1900" spc="-5" dirty="0">
                <a:latin typeface="Corbel"/>
                <a:cs typeface="Corbel"/>
              </a:rPr>
              <a:t>push</a:t>
            </a:r>
            <a:r>
              <a:rPr sz="1900" spc="5" dirty="0">
                <a:latin typeface="Corbel"/>
                <a:cs typeface="Corbel"/>
              </a:rPr>
              <a:t> </a:t>
            </a:r>
            <a:r>
              <a:rPr sz="1900" spc="-5" dirty="0">
                <a:latin typeface="Corbel"/>
                <a:cs typeface="Corbel"/>
              </a:rPr>
              <a:t>its</a:t>
            </a:r>
            <a:r>
              <a:rPr sz="1900" spc="-10" dirty="0">
                <a:latin typeface="Corbel"/>
                <a:cs typeface="Corbel"/>
              </a:rPr>
              <a:t> </a:t>
            </a:r>
            <a:r>
              <a:rPr sz="1900" spc="-5" dirty="0">
                <a:latin typeface="Corbel"/>
                <a:cs typeface="Corbel"/>
              </a:rPr>
              <a:t>largest</a:t>
            </a:r>
            <a:r>
              <a:rPr sz="1900" spc="10" dirty="0">
                <a:latin typeface="Corbel"/>
                <a:cs typeface="Corbel"/>
              </a:rPr>
              <a:t> </a:t>
            </a:r>
            <a:r>
              <a:rPr sz="1900" spc="-5" dirty="0">
                <a:latin typeface="Corbel"/>
                <a:cs typeface="Corbel"/>
              </a:rPr>
              <a:t>element</a:t>
            </a:r>
            <a:r>
              <a:rPr sz="1900" spc="10" dirty="0">
                <a:latin typeface="Corbel"/>
                <a:cs typeface="Corbel"/>
              </a:rPr>
              <a:t> </a:t>
            </a:r>
            <a:r>
              <a:rPr sz="1900" spc="-5" dirty="0">
                <a:latin typeface="Corbel"/>
                <a:cs typeface="Corbel"/>
              </a:rPr>
              <a:t>up</a:t>
            </a:r>
            <a:r>
              <a:rPr sz="1900" spc="15" dirty="0">
                <a:latin typeface="Corbel"/>
                <a:cs typeface="Corbel"/>
              </a:rPr>
              <a:t> </a:t>
            </a:r>
            <a:r>
              <a:rPr sz="1900" spc="-10" dirty="0">
                <a:latin typeface="Corbel"/>
                <a:cs typeface="Corbel"/>
              </a:rPr>
              <a:t>to</a:t>
            </a:r>
            <a:endParaRPr sz="1900">
              <a:latin typeface="Corbel"/>
              <a:cs typeface="Corbel"/>
            </a:endParaRPr>
          </a:p>
          <a:p>
            <a:pPr marL="698500">
              <a:lnSpc>
                <a:spcPts val="1895"/>
              </a:lnSpc>
            </a:pPr>
            <a:r>
              <a:rPr sz="1900" spc="-5" dirty="0">
                <a:latin typeface="Corbel"/>
                <a:cs typeface="Corbel"/>
              </a:rPr>
              <a:t>its</a:t>
            </a:r>
            <a:r>
              <a:rPr sz="1900" spc="-15" dirty="0">
                <a:latin typeface="Corbel"/>
                <a:cs typeface="Corbel"/>
              </a:rPr>
              <a:t> </a:t>
            </a:r>
            <a:r>
              <a:rPr sz="1900" spc="-5" dirty="0">
                <a:latin typeface="Corbel"/>
                <a:cs typeface="Corbel"/>
              </a:rPr>
              <a:t>parent</a:t>
            </a:r>
            <a:r>
              <a:rPr sz="1900" spc="20" dirty="0">
                <a:latin typeface="Corbel"/>
                <a:cs typeface="Corbel"/>
              </a:rPr>
              <a:t> </a:t>
            </a:r>
            <a:r>
              <a:rPr sz="1900" spc="-10" dirty="0">
                <a:latin typeface="Corbel"/>
                <a:cs typeface="Corbel"/>
              </a:rPr>
              <a:t>and</a:t>
            </a:r>
            <a:r>
              <a:rPr sz="1900" spc="5" dirty="0">
                <a:latin typeface="Corbel"/>
                <a:cs typeface="Corbel"/>
              </a:rPr>
              <a:t> </a:t>
            </a:r>
            <a:r>
              <a:rPr sz="1900" spc="-5" dirty="0">
                <a:latin typeface="Corbel"/>
                <a:cs typeface="Corbel"/>
              </a:rPr>
              <a:t>move</a:t>
            </a:r>
            <a:r>
              <a:rPr sz="1900" spc="15" dirty="0">
                <a:latin typeface="Corbel"/>
                <a:cs typeface="Corbel"/>
              </a:rPr>
              <a:t> </a:t>
            </a:r>
            <a:r>
              <a:rPr sz="1900" spc="-10" dirty="0">
                <a:latin typeface="Corbel"/>
                <a:cs typeface="Corbel"/>
              </a:rPr>
              <a:t>the</a:t>
            </a:r>
            <a:r>
              <a:rPr sz="1900" spc="15" dirty="0">
                <a:latin typeface="Corbel"/>
                <a:cs typeface="Corbel"/>
              </a:rPr>
              <a:t> </a:t>
            </a:r>
            <a:r>
              <a:rPr sz="1900" spc="-5" dirty="0">
                <a:latin typeface="Corbel"/>
                <a:cs typeface="Corbel"/>
              </a:rPr>
              <a:t>intervening</a:t>
            </a:r>
            <a:r>
              <a:rPr sz="1900" spc="5" dirty="0">
                <a:latin typeface="Corbel"/>
                <a:cs typeface="Corbel"/>
              </a:rPr>
              <a:t> </a:t>
            </a:r>
            <a:r>
              <a:rPr sz="1900" spc="-5" dirty="0">
                <a:latin typeface="Corbel"/>
                <a:cs typeface="Corbel"/>
              </a:rPr>
              <a:t>element</a:t>
            </a:r>
            <a:r>
              <a:rPr sz="1900" spc="5" dirty="0">
                <a:latin typeface="Corbel"/>
                <a:cs typeface="Corbel"/>
              </a:rPr>
              <a:t> </a:t>
            </a:r>
            <a:r>
              <a:rPr sz="1900" spc="-5" dirty="0">
                <a:latin typeface="Corbel"/>
                <a:cs typeface="Corbel"/>
              </a:rPr>
              <a:t>down</a:t>
            </a:r>
            <a:r>
              <a:rPr sz="1900" spc="5" dirty="0">
                <a:latin typeface="Corbel"/>
                <a:cs typeface="Corbel"/>
              </a:rPr>
              <a:t> </a:t>
            </a:r>
            <a:r>
              <a:rPr sz="1900" spc="-5" dirty="0">
                <a:latin typeface="Corbel"/>
                <a:cs typeface="Corbel"/>
              </a:rPr>
              <a:t>to</a:t>
            </a:r>
            <a:r>
              <a:rPr sz="1900" spc="5" dirty="0">
                <a:latin typeface="Corbel"/>
                <a:cs typeface="Corbel"/>
              </a:rPr>
              <a:t> </a:t>
            </a:r>
            <a:r>
              <a:rPr sz="1900" spc="-10" dirty="0">
                <a:latin typeface="Corbel"/>
                <a:cs typeface="Corbel"/>
              </a:rPr>
              <a:t>the</a:t>
            </a:r>
            <a:r>
              <a:rPr sz="1900" spc="15" dirty="0">
                <a:latin typeface="Corbel"/>
                <a:cs typeface="Corbel"/>
              </a:rPr>
              <a:t> </a:t>
            </a:r>
            <a:r>
              <a:rPr sz="1900" spc="-10" dirty="0">
                <a:latin typeface="Corbel"/>
                <a:cs typeface="Corbel"/>
              </a:rPr>
              <a:t>node</a:t>
            </a:r>
            <a:r>
              <a:rPr sz="1900" spc="5" dirty="0">
                <a:latin typeface="Corbel"/>
                <a:cs typeface="Corbel"/>
              </a:rPr>
              <a:t> </a:t>
            </a:r>
            <a:r>
              <a:rPr sz="1900" spc="-10" dirty="0">
                <a:latin typeface="Corbel"/>
                <a:cs typeface="Corbel"/>
              </a:rPr>
              <a:t>where</a:t>
            </a:r>
            <a:r>
              <a:rPr sz="1900" spc="20" dirty="0">
                <a:latin typeface="Corbel"/>
                <a:cs typeface="Corbel"/>
              </a:rPr>
              <a:t> </a:t>
            </a:r>
            <a:r>
              <a:rPr sz="1900" spc="-10" dirty="0">
                <a:latin typeface="Corbel"/>
                <a:cs typeface="Corbel"/>
              </a:rPr>
              <a:t>the</a:t>
            </a:r>
            <a:r>
              <a:rPr sz="1900" spc="15" dirty="0">
                <a:latin typeface="Corbel"/>
                <a:cs typeface="Corbel"/>
              </a:rPr>
              <a:t> </a:t>
            </a:r>
            <a:r>
              <a:rPr sz="1900" spc="-20" dirty="0">
                <a:latin typeface="Corbel"/>
                <a:cs typeface="Corbel"/>
              </a:rPr>
              <a:t>key</a:t>
            </a:r>
            <a:r>
              <a:rPr sz="1900" spc="15" dirty="0">
                <a:latin typeface="Corbel"/>
                <a:cs typeface="Corbel"/>
              </a:rPr>
              <a:t> </a:t>
            </a:r>
            <a:r>
              <a:rPr sz="1900" spc="-5" dirty="0">
                <a:latin typeface="Corbel"/>
                <a:cs typeface="Corbel"/>
              </a:rPr>
              <a:t>is</a:t>
            </a:r>
            <a:r>
              <a:rPr sz="1900" spc="-15" dirty="0">
                <a:latin typeface="Corbel"/>
                <a:cs typeface="Corbel"/>
              </a:rPr>
              <a:t> </a:t>
            </a:r>
            <a:r>
              <a:rPr sz="1900" spc="-5" dirty="0">
                <a:latin typeface="Corbel"/>
                <a:cs typeface="Corbel"/>
              </a:rPr>
              <a:t>deleted.</a:t>
            </a:r>
            <a:endParaRPr sz="1900">
              <a:latin typeface="Corbel"/>
              <a:cs typeface="Corbel"/>
            </a:endParaRPr>
          </a:p>
          <a:p>
            <a:pPr marL="698500" marR="5080" lvl="1" indent="-457200">
              <a:lnSpc>
                <a:spcPct val="70000"/>
              </a:lnSpc>
              <a:spcBef>
                <a:spcPts val="645"/>
              </a:spcBef>
              <a:buSzPct val="78947"/>
              <a:buAutoNum type="alphaLcParenR" startAt="2"/>
              <a:tabLst>
                <a:tab pos="697865" algn="l"/>
                <a:tab pos="698500" algn="l"/>
              </a:tabLst>
            </a:pPr>
            <a:r>
              <a:rPr sz="1900" spc="-5" dirty="0">
                <a:latin typeface="Corbel"/>
                <a:cs typeface="Corbel"/>
              </a:rPr>
              <a:t>If </a:t>
            </a:r>
            <a:r>
              <a:rPr sz="1900" spc="-10" dirty="0">
                <a:latin typeface="Corbel"/>
                <a:cs typeface="Corbel"/>
              </a:rPr>
              <a:t>the</a:t>
            </a:r>
            <a:r>
              <a:rPr sz="1900" spc="10" dirty="0">
                <a:latin typeface="Corbel"/>
                <a:cs typeface="Corbel"/>
              </a:rPr>
              <a:t> </a:t>
            </a:r>
            <a:r>
              <a:rPr sz="1900" spc="-5" dirty="0">
                <a:latin typeface="Corbel"/>
                <a:cs typeface="Corbel"/>
              </a:rPr>
              <a:t>right</a:t>
            </a:r>
            <a:r>
              <a:rPr sz="1900" spc="5" dirty="0">
                <a:latin typeface="Corbel"/>
                <a:cs typeface="Corbel"/>
              </a:rPr>
              <a:t> </a:t>
            </a:r>
            <a:r>
              <a:rPr sz="1900" spc="-5" dirty="0">
                <a:latin typeface="Corbel"/>
                <a:cs typeface="Corbel"/>
              </a:rPr>
              <a:t>sibling</a:t>
            </a:r>
            <a:r>
              <a:rPr sz="1900" spc="-20" dirty="0">
                <a:latin typeface="Corbel"/>
                <a:cs typeface="Corbel"/>
              </a:rPr>
              <a:t> </a:t>
            </a:r>
            <a:r>
              <a:rPr sz="1900" spc="-10" dirty="0">
                <a:latin typeface="Corbel"/>
                <a:cs typeface="Corbel"/>
              </a:rPr>
              <a:t>contains</a:t>
            </a:r>
            <a:r>
              <a:rPr sz="1900" dirty="0">
                <a:latin typeface="Corbel"/>
                <a:cs typeface="Corbel"/>
              </a:rPr>
              <a:t> </a:t>
            </a:r>
            <a:r>
              <a:rPr sz="1900" spc="-5" dirty="0">
                <a:latin typeface="Corbel"/>
                <a:cs typeface="Corbel"/>
              </a:rPr>
              <a:t>more</a:t>
            </a:r>
            <a:r>
              <a:rPr sz="1900" spc="10" dirty="0">
                <a:latin typeface="Corbel"/>
                <a:cs typeface="Corbel"/>
              </a:rPr>
              <a:t> </a:t>
            </a:r>
            <a:r>
              <a:rPr sz="1900" spc="-5" dirty="0">
                <a:latin typeface="Corbel"/>
                <a:cs typeface="Corbel"/>
              </a:rPr>
              <a:t>than</a:t>
            </a:r>
            <a:r>
              <a:rPr sz="1900" spc="40" dirty="0">
                <a:latin typeface="Corbel"/>
                <a:cs typeface="Corbel"/>
              </a:rPr>
              <a:t> </a:t>
            </a:r>
            <a:r>
              <a:rPr sz="1900" spc="-5" dirty="0">
                <a:latin typeface="Cambria Math"/>
                <a:cs typeface="Cambria Math"/>
              </a:rPr>
              <a:t>⌈</a:t>
            </a:r>
            <a:r>
              <a:rPr sz="1900" spc="-5" dirty="0">
                <a:latin typeface="Corbel"/>
                <a:cs typeface="Corbel"/>
              </a:rPr>
              <a:t>m/2</a:t>
            </a:r>
            <a:r>
              <a:rPr sz="1900" spc="-5" dirty="0">
                <a:latin typeface="Cambria Math"/>
                <a:cs typeface="Cambria Math"/>
              </a:rPr>
              <a:t>⌉</a:t>
            </a:r>
            <a:r>
              <a:rPr sz="1900" spc="-25" dirty="0">
                <a:latin typeface="Cambria Math"/>
                <a:cs typeface="Cambria Math"/>
              </a:rPr>
              <a:t> </a:t>
            </a:r>
            <a:r>
              <a:rPr sz="1900" spc="-5" dirty="0">
                <a:latin typeface="Corbel"/>
                <a:cs typeface="Corbel"/>
              </a:rPr>
              <a:t>-</a:t>
            </a:r>
            <a:r>
              <a:rPr sz="1900" dirty="0">
                <a:latin typeface="Corbel"/>
                <a:cs typeface="Corbel"/>
              </a:rPr>
              <a:t> </a:t>
            </a:r>
            <a:r>
              <a:rPr sz="1900" spc="-5" dirty="0">
                <a:latin typeface="Corbel"/>
                <a:cs typeface="Corbel"/>
              </a:rPr>
              <a:t>1</a:t>
            </a:r>
            <a:r>
              <a:rPr sz="1900" dirty="0">
                <a:latin typeface="Corbel"/>
                <a:cs typeface="Corbel"/>
              </a:rPr>
              <a:t> </a:t>
            </a:r>
            <a:r>
              <a:rPr sz="1900" spc="-5" dirty="0">
                <a:latin typeface="Corbel"/>
                <a:cs typeface="Corbel"/>
              </a:rPr>
              <a:t>elements</a:t>
            </a:r>
            <a:r>
              <a:rPr sz="1900" spc="10" dirty="0">
                <a:latin typeface="Corbel"/>
                <a:cs typeface="Corbel"/>
              </a:rPr>
              <a:t> </a:t>
            </a:r>
            <a:r>
              <a:rPr sz="1900" spc="-10" dirty="0">
                <a:latin typeface="Corbel"/>
                <a:cs typeface="Corbel"/>
              </a:rPr>
              <a:t>then</a:t>
            </a:r>
            <a:r>
              <a:rPr sz="1900" spc="5" dirty="0">
                <a:latin typeface="Corbel"/>
                <a:cs typeface="Corbel"/>
              </a:rPr>
              <a:t> </a:t>
            </a:r>
            <a:r>
              <a:rPr sz="1900" spc="-5" dirty="0">
                <a:latin typeface="Corbel"/>
                <a:cs typeface="Corbel"/>
              </a:rPr>
              <a:t>push</a:t>
            </a:r>
            <a:r>
              <a:rPr sz="1900" spc="15" dirty="0">
                <a:latin typeface="Corbel"/>
                <a:cs typeface="Corbel"/>
              </a:rPr>
              <a:t> </a:t>
            </a:r>
            <a:r>
              <a:rPr sz="1900" spc="-5" dirty="0">
                <a:latin typeface="Corbel"/>
                <a:cs typeface="Corbel"/>
              </a:rPr>
              <a:t>its</a:t>
            </a:r>
            <a:r>
              <a:rPr sz="1900" spc="-15" dirty="0">
                <a:latin typeface="Corbel"/>
                <a:cs typeface="Corbel"/>
              </a:rPr>
              <a:t> </a:t>
            </a:r>
            <a:r>
              <a:rPr sz="1900" spc="-5" dirty="0">
                <a:latin typeface="Corbel"/>
                <a:cs typeface="Corbel"/>
              </a:rPr>
              <a:t>smallest</a:t>
            </a:r>
            <a:r>
              <a:rPr sz="1900" spc="-15" dirty="0">
                <a:latin typeface="Corbel"/>
                <a:cs typeface="Corbel"/>
              </a:rPr>
              <a:t> </a:t>
            </a:r>
            <a:r>
              <a:rPr sz="1900" spc="-5" dirty="0">
                <a:latin typeface="Corbel"/>
                <a:cs typeface="Corbel"/>
              </a:rPr>
              <a:t>element</a:t>
            </a:r>
            <a:r>
              <a:rPr sz="1900" spc="5" dirty="0">
                <a:latin typeface="Corbel"/>
                <a:cs typeface="Corbel"/>
              </a:rPr>
              <a:t> </a:t>
            </a:r>
            <a:r>
              <a:rPr sz="1900" spc="-5" dirty="0">
                <a:latin typeface="Corbel"/>
                <a:cs typeface="Corbel"/>
              </a:rPr>
              <a:t>up </a:t>
            </a:r>
            <a:r>
              <a:rPr sz="1900" spc="-365" dirty="0">
                <a:latin typeface="Corbel"/>
                <a:cs typeface="Corbel"/>
              </a:rPr>
              <a:t> </a:t>
            </a:r>
            <a:r>
              <a:rPr sz="1900" spc="-5" dirty="0">
                <a:latin typeface="Corbel"/>
                <a:cs typeface="Corbel"/>
              </a:rPr>
              <a:t>to</a:t>
            </a:r>
            <a:r>
              <a:rPr sz="1900" dirty="0">
                <a:latin typeface="Corbel"/>
                <a:cs typeface="Corbel"/>
              </a:rPr>
              <a:t> </a:t>
            </a:r>
            <a:r>
              <a:rPr sz="1900" spc="-5" dirty="0">
                <a:latin typeface="Corbel"/>
                <a:cs typeface="Corbel"/>
              </a:rPr>
              <a:t>the</a:t>
            </a:r>
            <a:r>
              <a:rPr sz="1900" spc="5" dirty="0">
                <a:latin typeface="Corbel"/>
                <a:cs typeface="Corbel"/>
              </a:rPr>
              <a:t> </a:t>
            </a:r>
            <a:r>
              <a:rPr sz="1900" spc="-5" dirty="0">
                <a:latin typeface="Corbel"/>
                <a:cs typeface="Corbel"/>
              </a:rPr>
              <a:t>parent</a:t>
            </a:r>
            <a:r>
              <a:rPr sz="1900" dirty="0">
                <a:latin typeface="Corbel"/>
                <a:cs typeface="Corbel"/>
              </a:rPr>
              <a:t> </a:t>
            </a:r>
            <a:r>
              <a:rPr sz="1900" spc="-5" dirty="0">
                <a:latin typeface="Corbel"/>
                <a:cs typeface="Corbel"/>
              </a:rPr>
              <a:t>and</a:t>
            </a:r>
            <a:r>
              <a:rPr sz="1900" spc="-10" dirty="0">
                <a:latin typeface="Corbel"/>
                <a:cs typeface="Corbel"/>
              </a:rPr>
              <a:t> </a:t>
            </a:r>
            <a:r>
              <a:rPr sz="1900" spc="-5" dirty="0">
                <a:latin typeface="Corbel"/>
                <a:cs typeface="Corbel"/>
              </a:rPr>
              <a:t>move</a:t>
            </a:r>
            <a:r>
              <a:rPr sz="1900" spc="10" dirty="0">
                <a:latin typeface="Corbel"/>
                <a:cs typeface="Corbel"/>
              </a:rPr>
              <a:t> </a:t>
            </a:r>
            <a:r>
              <a:rPr sz="1900" spc="-5" dirty="0">
                <a:latin typeface="Corbel"/>
                <a:cs typeface="Corbel"/>
              </a:rPr>
              <a:t>intervening</a:t>
            </a:r>
            <a:r>
              <a:rPr sz="1900" spc="20" dirty="0">
                <a:latin typeface="Corbel"/>
                <a:cs typeface="Corbel"/>
              </a:rPr>
              <a:t> </a:t>
            </a:r>
            <a:r>
              <a:rPr sz="1900" spc="-5" dirty="0">
                <a:latin typeface="Corbel"/>
                <a:cs typeface="Corbel"/>
              </a:rPr>
              <a:t>element</a:t>
            </a:r>
            <a:r>
              <a:rPr sz="1900" dirty="0">
                <a:latin typeface="Corbel"/>
                <a:cs typeface="Corbel"/>
              </a:rPr>
              <a:t> </a:t>
            </a:r>
            <a:r>
              <a:rPr sz="1900" spc="-5" dirty="0">
                <a:latin typeface="Corbel"/>
                <a:cs typeface="Corbel"/>
              </a:rPr>
              <a:t>down</a:t>
            </a:r>
            <a:r>
              <a:rPr sz="1900" spc="-10" dirty="0">
                <a:latin typeface="Corbel"/>
                <a:cs typeface="Corbel"/>
              </a:rPr>
              <a:t> </a:t>
            </a:r>
            <a:r>
              <a:rPr sz="1900" spc="-5" dirty="0">
                <a:latin typeface="Corbel"/>
                <a:cs typeface="Corbel"/>
              </a:rPr>
              <a:t>to</a:t>
            </a:r>
            <a:r>
              <a:rPr sz="1900" dirty="0">
                <a:latin typeface="Corbel"/>
                <a:cs typeface="Corbel"/>
              </a:rPr>
              <a:t> </a:t>
            </a:r>
            <a:r>
              <a:rPr sz="1900" spc="-5" dirty="0">
                <a:latin typeface="Corbel"/>
                <a:cs typeface="Corbel"/>
              </a:rPr>
              <a:t>the</a:t>
            </a:r>
            <a:r>
              <a:rPr sz="1900" spc="5" dirty="0">
                <a:latin typeface="Corbel"/>
                <a:cs typeface="Corbel"/>
              </a:rPr>
              <a:t> </a:t>
            </a:r>
            <a:r>
              <a:rPr sz="1900" spc="-10" dirty="0">
                <a:latin typeface="Corbel"/>
                <a:cs typeface="Corbel"/>
              </a:rPr>
              <a:t>node</a:t>
            </a:r>
            <a:r>
              <a:rPr sz="1900" spc="10" dirty="0">
                <a:latin typeface="Corbel"/>
                <a:cs typeface="Corbel"/>
              </a:rPr>
              <a:t> </a:t>
            </a:r>
            <a:r>
              <a:rPr sz="1900" spc="-5" dirty="0">
                <a:latin typeface="Corbel"/>
                <a:cs typeface="Corbel"/>
              </a:rPr>
              <a:t>where</a:t>
            </a:r>
            <a:r>
              <a:rPr sz="1900" spc="5" dirty="0">
                <a:latin typeface="Corbel"/>
                <a:cs typeface="Corbel"/>
              </a:rPr>
              <a:t> </a:t>
            </a:r>
            <a:r>
              <a:rPr sz="1900" spc="-5" dirty="0">
                <a:latin typeface="Corbel"/>
                <a:cs typeface="Corbel"/>
              </a:rPr>
              <a:t>the</a:t>
            </a:r>
            <a:r>
              <a:rPr sz="1900" spc="5" dirty="0">
                <a:latin typeface="Corbel"/>
                <a:cs typeface="Corbel"/>
              </a:rPr>
              <a:t> </a:t>
            </a:r>
            <a:r>
              <a:rPr sz="1900" spc="-20" dirty="0">
                <a:latin typeface="Corbel"/>
                <a:cs typeface="Corbel"/>
              </a:rPr>
              <a:t>key</a:t>
            </a:r>
            <a:r>
              <a:rPr sz="1900" spc="10" dirty="0">
                <a:latin typeface="Corbel"/>
                <a:cs typeface="Corbel"/>
              </a:rPr>
              <a:t> </a:t>
            </a:r>
            <a:r>
              <a:rPr sz="1900" spc="-5" dirty="0">
                <a:latin typeface="Corbel"/>
                <a:cs typeface="Corbel"/>
              </a:rPr>
              <a:t>is</a:t>
            </a:r>
            <a:r>
              <a:rPr sz="1900" spc="-15" dirty="0">
                <a:latin typeface="Corbel"/>
                <a:cs typeface="Corbel"/>
              </a:rPr>
              <a:t> </a:t>
            </a:r>
            <a:r>
              <a:rPr sz="1900" spc="-5" dirty="0">
                <a:latin typeface="Corbel"/>
                <a:cs typeface="Corbel"/>
              </a:rPr>
              <a:t>deleted.</a:t>
            </a:r>
            <a:endParaRPr sz="1900">
              <a:latin typeface="Corbel"/>
              <a:cs typeface="Corbel"/>
            </a:endParaRPr>
          </a:p>
          <a:p>
            <a:pPr lvl="1">
              <a:lnSpc>
                <a:spcPct val="100000"/>
              </a:lnSpc>
              <a:spcBef>
                <a:spcPts val="25"/>
              </a:spcBef>
              <a:buFont typeface="Corbel"/>
              <a:buAutoNum type="alphaLcParenR" startAt="2"/>
            </a:pPr>
            <a:endParaRPr sz="1450">
              <a:latin typeface="Corbel"/>
              <a:cs typeface="Corbel"/>
            </a:endParaRPr>
          </a:p>
          <a:p>
            <a:pPr marL="469900" marR="67945" indent="-457200">
              <a:lnSpc>
                <a:spcPct val="70000"/>
              </a:lnSpc>
              <a:buSzPct val="80000"/>
              <a:buAutoNum type="arabicPeriod"/>
              <a:tabLst>
                <a:tab pos="469265" algn="l"/>
                <a:tab pos="469900" algn="l"/>
              </a:tabLst>
            </a:pPr>
            <a:r>
              <a:rPr sz="2000" dirty="0">
                <a:latin typeface="Corbel"/>
                <a:cs typeface="Corbel"/>
              </a:rPr>
              <a:t>If</a:t>
            </a:r>
            <a:r>
              <a:rPr sz="2000" spc="-10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neither</a:t>
            </a:r>
            <a:r>
              <a:rPr sz="2000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of the</a:t>
            </a:r>
            <a:r>
              <a:rPr sz="2000" spc="1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sibling</a:t>
            </a:r>
            <a:r>
              <a:rPr sz="2000" spc="-25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contain</a:t>
            </a:r>
            <a:r>
              <a:rPr sz="2000" spc="-2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more</a:t>
            </a:r>
            <a:r>
              <a:rPr sz="2000" spc="5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than</a:t>
            </a:r>
            <a:r>
              <a:rPr sz="2000" spc="25" dirty="0">
                <a:latin typeface="Corbel"/>
                <a:cs typeface="Corbel"/>
              </a:rPr>
              <a:t> </a:t>
            </a:r>
            <a:r>
              <a:rPr sz="2000" spc="-5" dirty="0">
                <a:latin typeface="Cambria Math"/>
                <a:cs typeface="Cambria Math"/>
              </a:rPr>
              <a:t>⌈</a:t>
            </a:r>
            <a:r>
              <a:rPr sz="2000" spc="-5" dirty="0">
                <a:latin typeface="Corbel"/>
                <a:cs typeface="Corbel"/>
              </a:rPr>
              <a:t>m/2</a:t>
            </a:r>
            <a:r>
              <a:rPr sz="2000" spc="-5" dirty="0">
                <a:latin typeface="Cambria Math"/>
                <a:cs typeface="Cambria Math"/>
              </a:rPr>
              <a:t>⌉</a:t>
            </a:r>
            <a:r>
              <a:rPr sz="2000" spc="-25" dirty="0">
                <a:latin typeface="Cambria Math"/>
                <a:cs typeface="Cambria Math"/>
              </a:rPr>
              <a:t> </a:t>
            </a:r>
            <a:r>
              <a:rPr sz="2000" dirty="0">
                <a:latin typeface="Corbel"/>
                <a:cs typeface="Corbel"/>
              </a:rPr>
              <a:t>-</a:t>
            </a:r>
            <a:r>
              <a:rPr sz="2000" spc="-1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1</a:t>
            </a:r>
            <a:r>
              <a:rPr sz="2000" spc="1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elements</a:t>
            </a:r>
            <a:r>
              <a:rPr sz="2000" spc="1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then</a:t>
            </a:r>
            <a:r>
              <a:rPr sz="2000" spc="5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create</a:t>
            </a:r>
            <a:r>
              <a:rPr sz="2000" dirty="0">
                <a:latin typeface="Corbel"/>
                <a:cs typeface="Corbel"/>
              </a:rPr>
              <a:t> a </a:t>
            </a:r>
            <a:r>
              <a:rPr sz="2000" spc="-5" dirty="0">
                <a:latin typeface="Corbel"/>
                <a:cs typeface="Corbel"/>
              </a:rPr>
              <a:t>new</a:t>
            </a:r>
            <a:r>
              <a:rPr sz="2000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node</a:t>
            </a:r>
            <a:r>
              <a:rPr sz="2000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by </a:t>
            </a:r>
            <a:r>
              <a:rPr sz="2000" spc="-385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joining</a:t>
            </a:r>
            <a:r>
              <a:rPr sz="2000" spc="-25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two </a:t>
            </a:r>
            <a:r>
              <a:rPr sz="2000" dirty="0">
                <a:latin typeface="Corbel"/>
                <a:cs typeface="Corbel"/>
              </a:rPr>
              <a:t>leaf</a:t>
            </a:r>
            <a:r>
              <a:rPr sz="2000" spc="-10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nodes</a:t>
            </a:r>
            <a:r>
              <a:rPr sz="2000" dirty="0">
                <a:latin typeface="Corbel"/>
                <a:cs typeface="Corbel"/>
              </a:rPr>
              <a:t> and</a:t>
            </a:r>
            <a:r>
              <a:rPr sz="2000" spc="-25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the</a:t>
            </a:r>
            <a:r>
              <a:rPr sz="2000" spc="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intervening</a:t>
            </a:r>
            <a:r>
              <a:rPr sz="2000" spc="-15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element </a:t>
            </a:r>
            <a:r>
              <a:rPr sz="2000" spc="-5" dirty="0">
                <a:latin typeface="Corbel"/>
                <a:cs typeface="Corbel"/>
              </a:rPr>
              <a:t>of</a:t>
            </a:r>
            <a:r>
              <a:rPr sz="2000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the </a:t>
            </a:r>
            <a:r>
              <a:rPr sz="2000" dirty="0">
                <a:latin typeface="Corbel"/>
                <a:cs typeface="Corbel"/>
              </a:rPr>
              <a:t>parent </a:t>
            </a:r>
            <a:r>
              <a:rPr sz="2000" spc="-5" dirty="0">
                <a:latin typeface="Corbel"/>
                <a:cs typeface="Corbel"/>
              </a:rPr>
              <a:t>node.</a:t>
            </a:r>
            <a:endParaRPr sz="2000">
              <a:latin typeface="Corbel"/>
              <a:cs typeface="Corbel"/>
            </a:endParaRPr>
          </a:p>
          <a:p>
            <a:pPr marL="469900" marR="665480" indent="-457200">
              <a:lnSpc>
                <a:spcPct val="70000"/>
              </a:lnSpc>
              <a:spcBef>
                <a:spcPts val="1405"/>
              </a:spcBef>
              <a:buSzPct val="80000"/>
              <a:buAutoNum type="arabicPeriod"/>
              <a:tabLst>
                <a:tab pos="469265" algn="l"/>
                <a:tab pos="469900" algn="l"/>
              </a:tabLst>
            </a:pPr>
            <a:r>
              <a:rPr sz="2000" dirty="0">
                <a:latin typeface="Corbel"/>
                <a:cs typeface="Corbel"/>
              </a:rPr>
              <a:t>If parent is left with less </a:t>
            </a:r>
            <a:r>
              <a:rPr sz="2000" spc="-5" dirty="0">
                <a:latin typeface="Corbel"/>
                <a:cs typeface="Corbel"/>
              </a:rPr>
              <a:t>than </a:t>
            </a:r>
            <a:r>
              <a:rPr sz="2000" spc="-5" dirty="0">
                <a:latin typeface="Cambria Math"/>
                <a:cs typeface="Cambria Math"/>
              </a:rPr>
              <a:t>⌈</a:t>
            </a:r>
            <a:r>
              <a:rPr sz="2000" spc="-5" dirty="0">
                <a:latin typeface="Corbel"/>
                <a:cs typeface="Corbel"/>
              </a:rPr>
              <a:t>m/2</a:t>
            </a:r>
            <a:r>
              <a:rPr sz="2000" spc="-5" dirty="0">
                <a:latin typeface="Cambria Math"/>
                <a:cs typeface="Cambria Math"/>
              </a:rPr>
              <a:t>⌉ </a:t>
            </a:r>
            <a:r>
              <a:rPr sz="2000" dirty="0">
                <a:latin typeface="Corbel"/>
                <a:cs typeface="Corbel"/>
              </a:rPr>
              <a:t>- 1 </a:t>
            </a:r>
            <a:r>
              <a:rPr sz="2000" spc="-5" dirty="0">
                <a:latin typeface="Corbel"/>
                <a:cs typeface="Corbel"/>
              </a:rPr>
              <a:t>nodes then, </a:t>
            </a:r>
            <a:r>
              <a:rPr sz="2000" dirty="0">
                <a:latin typeface="Corbel"/>
                <a:cs typeface="Corbel"/>
              </a:rPr>
              <a:t>apply </a:t>
            </a:r>
            <a:r>
              <a:rPr sz="2000" spc="-5" dirty="0">
                <a:latin typeface="Corbel"/>
                <a:cs typeface="Corbel"/>
              </a:rPr>
              <a:t>the above </a:t>
            </a:r>
            <a:r>
              <a:rPr sz="2000" dirty="0">
                <a:latin typeface="Corbel"/>
                <a:cs typeface="Corbel"/>
              </a:rPr>
              <a:t>process </a:t>
            </a:r>
            <a:r>
              <a:rPr sz="2000" spc="-5" dirty="0">
                <a:latin typeface="Corbel"/>
                <a:cs typeface="Corbel"/>
              </a:rPr>
              <a:t>on the </a:t>
            </a:r>
            <a:r>
              <a:rPr sz="2000" spc="-390" dirty="0">
                <a:latin typeface="Corbel"/>
                <a:cs typeface="Corbel"/>
              </a:rPr>
              <a:t> </a:t>
            </a:r>
            <a:r>
              <a:rPr sz="2000" dirty="0">
                <a:latin typeface="Corbel"/>
                <a:cs typeface="Corbel"/>
              </a:rPr>
              <a:t>parent</a:t>
            </a:r>
            <a:r>
              <a:rPr sz="2000" spc="-10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too.</a:t>
            </a:r>
            <a:endParaRPr sz="20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200469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Deletion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79954" y="4027170"/>
            <a:ext cx="617220" cy="437515"/>
          </a:xfrm>
          <a:prstGeom prst="rect">
            <a:avLst/>
          </a:prstGeom>
          <a:solidFill>
            <a:srgbClr val="A6B727"/>
          </a:solidFill>
          <a:ln w="19050">
            <a:solidFill>
              <a:srgbClr val="79851A"/>
            </a:solidFill>
          </a:ln>
        </p:spPr>
        <p:txBody>
          <a:bodyPr vert="horz" wrap="square" lIns="0" tIns="666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1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68061" y="2462022"/>
            <a:ext cx="619125" cy="437515"/>
          </a:xfrm>
          <a:prstGeom prst="rect">
            <a:avLst/>
          </a:prstGeom>
          <a:solidFill>
            <a:srgbClr val="A6B727"/>
          </a:solidFill>
          <a:ln w="19050">
            <a:solidFill>
              <a:srgbClr val="79851A"/>
            </a:solidFill>
          </a:ln>
        </p:spPr>
        <p:txBody>
          <a:bodyPr vert="horz" wrap="square" lIns="0" tIns="6540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15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6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81221" y="4027170"/>
            <a:ext cx="619125" cy="437515"/>
          </a:xfrm>
          <a:prstGeom prst="rect">
            <a:avLst/>
          </a:prstGeom>
          <a:solidFill>
            <a:srgbClr val="A6B727"/>
          </a:solidFill>
          <a:ln w="19050">
            <a:solidFill>
              <a:srgbClr val="79851A"/>
            </a:solidFill>
          </a:ln>
        </p:spPr>
        <p:txBody>
          <a:bodyPr vert="horz" wrap="square" lIns="0" tIns="666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3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397758" y="3278885"/>
            <a:ext cx="619125" cy="437515"/>
          </a:xfrm>
          <a:custGeom>
            <a:avLst/>
            <a:gdLst/>
            <a:ahLst/>
            <a:cxnLst/>
            <a:rect l="l" t="t" r="r" b="b"/>
            <a:pathLst>
              <a:path w="619125" h="437514">
                <a:moveTo>
                  <a:pt x="0" y="437388"/>
                </a:moveTo>
                <a:lnTo>
                  <a:pt x="618743" y="437388"/>
                </a:lnTo>
                <a:lnTo>
                  <a:pt x="618743" y="0"/>
                </a:lnTo>
                <a:lnTo>
                  <a:pt x="0" y="0"/>
                </a:lnTo>
                <a:lnTo>
                  <a:pt x="0" y="437388"/>
                </a:lnTo>
                <a:close/>
              </a:path>
            </a:pathLst>
          </a:custGeom>
          <a:ln w="19050">
            <a:solidFill>
              <a:srgbClr val="79851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407283" y="3288410"/>
            <a:ext cx="578485" cy="418465"/>
          </a:xfrm>
          <a:prstGeom prst="rect">
            <a:avLst/>
          </a:prstGeom>
          <a:solidFill>
            <a:srgbClr val="A6B727"/>
          </a:solidFill>
        </p:spPr>
        <p:txBody>
          <a:bodyPr vert="horz" wrap="square" lIns="0" tIns="56515" rIns="0" bIns="0" rtlCol="0">
            <a:spAutoFit/>
          </a:bodyPr>
          <a:lstStyle/>
          <a:p>
            <a:pPr marL="18415" algn="ctr">
              <a:lnSpc>
                <a:spcPct val="100000"/>
              </a:lnSpc>
              <a:spcBef>
                <a:spcPts val="445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2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2984245" y="2674873"/>
            <a:ext cx="2280920" cy="1800860"/>
            <a:chOff x="2984245" y="2674873"/>
            <a:chExt cx="2280920" cy="1800860"/>
          </a:xfrm>
        </p:grpSpPr>
        <p:sp>
          <p:nvSpPr>
            <p:cNvPr id="9" name="object 9"/>
            <p:cNvSpPr/>
            <p:nvPr/>
          </p:nvSpPr>
          <p:spPr>
            <a:xfrm>
              <a:off x="2989325" y="2679953"/>
              <a:ext cx="2079625" cy="1347470"/>
            </a:xfrm>
            <a:custGeom>
              <a:avLst/>
              <a:gdLst/>
              <a:ahLst/>
              <a:cxnLst/>
              <a:rect l="l" t="t" r="r" b="b"/>
              <a:pathLst>
                <a:path w="2079625" h="1347470">
                  <a:moveTo>
                    <a:pt x="408939" y="816863"/>
                  </a:moveTo>
                  <a:lnTo>
                    <a:pt x="0" y="1346962"/>
                  </a:lnTo>
                </a:path>
                <a:path w="2079625" h="1347470">
                  <a:moveTo>
                    <a:pt x="2079625" y="0"/>
                  </a:moveTo>
                  <a:lnTo>
                    <a:pt x="717803" y="597916"/>
                  </a:lnTo>
                </a:path>
              </a:pathLst>
            </a:custGeom>
            <a:ln w="99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638294" y="4028693"/>
              <a:ext cx="617220" cy="437515"/>
            </a:xfrm>
            <a:custGeom>
              <a:avLst/>
              <a:gdLst/>
              <a:ahLst/>
              <a:cxnLst/>
              <a:rect l="l" t="t" r="r" b="b"/>
              <a:pathLst>
                <a:path w="617220" h="437514">
                  <a:moveTo>
                    <a:pt x="617220" y="0"/>
                  </a:moveTo>
                  <a:lnTo>
                    <a:pt x="0" y="0"/>
                  </a:lnTo>
                  <a:lnTo>
                    <a:pt x="0" y="437387"/>
                  </a:lnTo>
                  <a:lnTo>
                    <a:pt x="617220" y="437387"/>
                  </a:lnTo>
                  <a:lnTo>
                    <a:pt x="617220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638294" y="4028693"/>
              <a:ext cx="617220" cy="437515"/>
            </a:xfrm>
            <a:custGeom>
              <a:avLst/>
              <a:gdLst/>
              <a:ahLst/>
              <a:cxnLst/>
              <a:rect l="l" t="t" r="r" b="b"/>
              <a:pathLst>
                <a:path w="617220" h="437514">
                  <a:moveTo>
                    <a:pt x="0" y="437387"/>
                  </a:moveTo>
                  <a:lnTo>
                    <a:pt x="617220" y="437387"/>
                  </a:lnTo>
                  <a:lnTo>
                    <a:pt x="617220" y="0"/>
                  </a:lnTo>
                  <a:lnTo>
                    <a:pt x="0" y="0"/>
                  </a:lnTo>
                  <a:lnTo>
                    <a:pt x="0" y="437387"/>
                  </a:lnTo>
                  <a:close/>
                </a:path>
              </a:pathLst>
            </a:custGeom>
            <a:ln w="19049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6176009" y="4033265"/>
            <a:ext cx="617220" cy="439420"/>
          </a:xfrm>
          <a:prstGeom prst="rect">
            <a:avLst/>
          </a:prstGeom>
          <a:solidFill>
            <a:srgbClr val="A6B727"/>
          </a:solidFill>
          <a:ln w="19050">
            <a:solidFill>
              <a:srgbClr val="79851A"/>
            </a:solidFill>
          </a:ln>
        </p:spPr>
        <p:txBody>
          <a:bodyPr vert="horz" wrap="square" lIns="0" tIns="666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7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040118" y="4033265"/>
            <a:ext cx="617220" cy="439420"/>
          </a:xfrm>
          <a:prstGeom prst="rect">
            <a:avLst/>
          </a:prstGeom>
          <a:solidFill>
            <a:srgbClr val="A6B727"/>
          </a:solidFill>
          <a:ln w="19050">
            <a:solidFill>
              <a:srgbClr val="79851A"/>
            </a:solidFill>
          </a:ln>
        </p:spPr>
        <p:txBody>
          <a:bodyPr vert="horz" wrap="square" lIns="0" tIns="666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25"/>
              </a:spcBef>
            </a:pPr>
            <a:r>
              <a:rPr sz="1800" spc="-5" dirty="0">
                <a:solidFill>
                  <a:srgbClr val="FFFFFF"/>
                </a:solidFill>
                <a:latin typeface="Corbel"/>
                <a:cs typeface="Corbel"/>
              </a:rPr>
              <a:t>11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669785" y="3271265"/>
            <a:ext cx="619125" cy="439420"/>
          </a:xfrm>
          <a:custGeom>
            <a:avLst/>
            <a:gdLst/>
            <a:ahLst/>
            <a:cxnLst/>
            <a:rect l="l" t="t" r="r" b="b"/>
            <a:pathLst>
              <a:path w="619125" h="439420">
                <a:moveTo>
                  <a:pt x="0" y="438912"/>
                </a:moveTo>
                <a:lnTo>
                  <a:pt x="618744" y="438912"/>
                </a:lnTo>
                <a:lnTo>
                  <a:pt x="618744" y="0"/>
                </a:lnTo>
                <a:lnTo>
                  <a:pt x="0" y="0"/>
                </a:lnTo>
                <a:lnTo>
                  <a:pt x="0" y="438912"/>
                </a:lnTo>
                <a:close/>
              </a:path>
            </a:pathLst>
          </a:custGeom>
          <a:ln w="19050">
            <a:solidFill>
              <a:srgbClr val="79851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6679310" y="3280790"/>
            <a:ext cx="596900" cy="420370"/>
          </a:xfrm>
          <a:prstGeom prst="rect">
            <a:avLst/>
          </a:prstGeom>
          <a:solidFill>
            <a:srgbClr val="A6B727"/>
          </a:solidFill>
        </p:spPr>
        <p:txBody>
          <a:bodyPr vert="horz" wrap="square" lIns="0" tIns="57150" rIns="0" bIns="0" rtlCol="0">
            <a:spAutoFit/>
          </a:bodyPr>
          <a:lstStyle/>
          <a:p>
            <a:pPr marL="3175" algn="ctr">
              <a:lnSpc>
                <a:spcPct val="100000"/>
              </a:lnSpc>
              <a:spcBef>
                <a:spcPts val="45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8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5681726" y="2674873"/>
            <a:ext cx="2232025" cy="1364615"/>
            <a:chOff x="5681726" y="2674873"/>
            <a:chExt cx="2232025" cy="1364615"/>
          </a:xfrm>
        </p:grpSpPr>
        <p:sp>
          <p:nvSpPr>
            <p:cNvPr id="17" name="object 17"/>
            <p:cNvSpPr/>
            <p:nvPr/>
          </p:nvSpPr>
          <p:spPr>
            <a:xfrm>
              <a:off x="5686806" y="2679953"/>
              <a:ext cx="1292860" cy="1354455"/>
            </a:xfrm>
            <a:custGeom>
              <a:avLst/>
              <a:gdLst/>
              <a:ahLst/>
              <a:cxnLst/>
              <a:rect l="l" t="t" r="r" b="b"/>
              <a:pathLst>
                <a:path w="1292859" h="1354454">
                  <a:moveTo>
                    <a:pt x="983996" y="810768"/>
                  </a:moveTo>
                  <a:lnTo>
                    <a:pt x="798576" y="1354074"/>
                  </a:lnTo>
                </a:path>
                <a:path w="1292859" h="1354454">
                  <a:moveTo>
                    <a:pt x="0" y="0"/>
                  </a:moveTo>
                  <a:lnTo>
                    <a:pt x="1292478" y="591185"/>
                  </a:lnTo>
                </a:path>
              </a:pathLst>
            </a:custGeom>
            <a:ln w="99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285482" y="3271265"/>
              <a:ext cx="619125" cy="439420"/>
            </a:xfrm>
            <a:custGeom>
              <a:avLst/>
              <a:gdLst/>
              <a:ahLst/>
              <a:cxnLst/>
              <a:rect l="l" t="t" r="r" b="b"/>
              <a:pathLst>
                <a:path w="619125" h="439420">
                  <a:moveTo>
                    <a:pt x="618744" y="0"/>
                  </a:moveTo>
                  <a:lnTo>
                    <a:pt x="0" y="0"/>
                  </a:lnTo>
                  <a:lnTo>
                    <a:pt x="0" y="438912"/>
                  </a:lnTo>
                  <a:lnTo>
                    <a:pt x="618744" y="438912"/>
                  </a:lnTo>
                  <a:lnTo>
                    <a:pt x="618744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285482" y="3271265"/>
              <a:ext cx="619125" cy="439420"/>
            </a:xfrm>
            <a:custGeom>
              <a:avLst/>
              <a:gdLst/>
              <a:ahLst/>
              <a:cxnLst/>
              <a:rect l="l" t="t" r="r" b="b"/>
              <a:pathLst>
                <a:path w="619125" h="439420">
                  <a:moveTo>
                    <a:pt x="0" y="438912"/>
                  </a:moveTo>
                  <a:lnTo>
                    <a:pt x="618744" y="438912"/>
                  </a:lnTo>
                  <a:lnTo>
                    <a:pt x="618744" y="0"/>
                  </a:lnTo>
                  <a:lnTo>
                    <a:pt x="0" y="0"/>
                  </a:lnTo>
                  <a:lnTo>
                    <a:pt x="0" y="438912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7298055" y="3325495"/>
            <a:ext cx="5969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6055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Corbel"/>
                <a:cs typeface="Corbel"/>
              </a:rPr>
              <a:t>12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878070" y="4082922"/>
            <a:ext cx="1352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5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966709" y="4027170"/>
            <a:ext cx="619125" cy="437515"/>
          </a:xfrm>
          <a:prstGeom prst="rect">
            <a:avLst/>
          </a:prstGeom>
          <a:solidFill>
            <a:srgbClr val="A6B727"/>
          </a:solidFill>
          <a:ln w="19050">
            <a:solidFill>
              <a:srgbClr val="79851A"/>
            </a:solidFill>
          </a:ln>
        </p:spPr>
        <p:txBody>
          <a:bodyPr vert="horz" wrap="square" lIns="0" tIns="66675" rIns="0" bIns="0" rtlCol="0">
            <a:spAutoFit/>
          </a:bodyPr>
          <a:lstStyle/>
          <a:p>
            <a:pPr marL="203200">
              <a:lnSpc>
                <a:spcPct val="100000"/>
              </a:lnSpc>
              <a:spcBef>
                <a:spcPts val="525"/>
              </a:spcBef>
            </a:pPr>
            <a:r>
              <a:rPr sz="1800" spc="-5" dirty="0">
                <a:solidFill>
                  <a:srgbClr val="FFFFFF"/>
                </a:solidFill>
                <a:latin typeface="Corbel"/>
                <a:cs typeface="Corbel"/>
              </a:rPr>
              <a:t>15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008882" y="3278885"/>
            <a:ext cx="619125" cy="437515"/>
          </a:xfrm>
          <a:custGeom>
            <a:avLst/>
            <a:gdLst/>
            <a:ahLst/>
            <a:cxnLst/>
            <a:rect l="l" t="t" r="r" b="b"/>
            <a:pathLst>
              <a:path w="619125" h="437514">
                <a:moveTo>
                  <a:pt x="0" y="437388"/>
                </a:moveTo>
                <a:lnTo>
                  <a:pt x="618743" y="437388"/>
                </a:lnTo>
                <a:lnTo>
                  <a:pt x="618743" y="0"/>
                </a:lnTo>
                <a:lnTo>
                  <a:pt x="0" y="0"/>
                </a:lnTo>
                <a:lnTo>
                  <a:pt x="0" y="437388"/>
                </a:lnTo>
                <a:close/>
              </a:path>
            </a:pathLst>
          </a:custGeom>
          <a:ln w="19050">
            <a:solidFill>
              <a:srgbClr val="79851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4026027" y="3288410"/>
            <a:ext cx="592455" cy="418465"/>
          </a:xfrm>
          <a:prstGeom prst="rect">
            <a:avLst/>
          </a:prstGeom>
          <a:solidFill>
            <a:srgbClr val="A6B727"/>
          </a:solidFill>
        </p:spPr>
        <p:txBody>
          <a:bodyPr vert="horz" wrap="square" lIns="0" tIns="5651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45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4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990594" y="3496817"/>
            <a:ext cx="956944" cy="532130"/>
          </a:xfrm>
          <a:custGeom>
            <a:avLst/>
            <a:gdLst/>
            <a:ahLst/>
            <a:cxnLst/>
            <a:rect l="l" t="t" r="r" b="b"/>
            <a:pathLst>
              <a:path w="956945" h="532129">
                <a:moveTo>
                  <a:pt x="637031" y="0"/>
                </a:moveTo>
                <a:lnTo>
                  <a:pt x="956436" y="531749"/>
                </a:lnTo>
              </a:path>
              <a:path w="956945" h="532129">
                <a:moveTo>
                  <a:pt x="18541" y="0"/>
                </a:moveTo>
                <a:lnTo>
                  <a:pt x="0" y="530098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904226" y="3490721"/>
            <a:ext cx="372110" cy="537210"/>
          </a:xfrm>
          <a:custGeom>
            <a:avLst/>
            <a:gdLst/>
            <a:ahLst/>
            <a:cxnLst/>
            <a:rect l="l" t="t" r="r" b="b"/>
            <a:pathLst>
              <a:path w="372109" h="537210">
                <a:moveTo>
                  <a:pt x="0" y="0"/>
                </a:moveTo>
                <a:lnTo>
                  <a:pt x="372109" y="536828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288530" y="3490721"/>
            <a:ext cx="60960" cy="543560"/>
          </a:xfrm>
          <a:custGeom>
            <a:avLst/>
            <a:gdLst/>
            <a:ahLst/>
            <a:cxnLst/>
            <a:rect l="l" t="t" r="r" b="b"/>
            <a:pathLst>
              <a:path w="60959" h="543560">
                <a:moveTo>
                  <a:pt x="0" y="0"/>
                </a:moveTo>
                <a:lnTo>
                  <a:pt x="60578" y="543305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4962525" y="4617720"/>
            <a:ext cx="3490595" cy="1796414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845185">
              <a:lnSpc>
                <a:spcPct val="100000"/>
              </a:lnSpc>
              <a:spcBef>
                <a:spcPts val="600"/>
              </a:spcBef>
            </a:pPr>
            <a:r>
              <a:rPr sz="1800" dirty="0">
                <a:latin typeface="Corbel"/>
                <a:cs typeface="Corbel"/>
              </a:rPr>
              <a:t>Delete</a:t>
            </a:r>
            <a:r>
              <a:rPr sz="1800" spc="-45" dirty="0">
                <a:latin typeface="Corbel"/>
                <a:cs typeface="Corbel"/>
              </a:rPr>
              <a:t> </a:t>
            </a:r>
            <a:r>
              <a:rPr sz="1800" dirty="0">
                <a:latin typeface="Corbel"/>
                <a:cs typeface="Corbel"/>
              </a:rPr>
              <a:t>5</a:t>
            </a:r>
            <a:endParaRPr sz="180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1800" spc="-5" dirty="0">
                <a:solidFill>
                  <a:srgbClr val="00AF50"/>
                </a:solidFill>
                <a:latin typeface="Corbel"/>
                <a:cs typeface="Corbel"/>
              </a:rPr>
              <a:t>For</a:t>
            </a:r>
            <a:r>
              <a:rPr sz="1800" spc="-10" dirty="0">
                <a:solidFill>
                  <a:srgbClr val="00AF50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00AF50"/>
                </a:solidFill>
                <a:latin typeface="Corbel"/>
                <a:cs typeface="Corbel"/>
              </a:rPr>
              <a:t>order</a:t>
            </a:r>
            <a:r>
              <a:rPr sz="1800" dirty="0">
                <a:solidFill>
                  <a:srgbClr val="00AF50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00AF50"/>
                </a:solidFill>
                <a:latin typeface="Corbel"/>
                <a:cs typeface="Corbel"/>
              </a:rPr>
              <a:t>3, </a:t>
            </a:r>
            <a:r>
              <a:rPr sz="1800" dirty="0">
                <a:solidFill>
                  <a:srgbClr val="00AF50"/>
                </a:solidFill>
                <a:latin typeface="Corbel"/>
                <a:cs typeface="Corbel"/>
              </a:rPr>
              <a:t>min</a:t>
            </a:r>
            <a:r>
              <a:rPr sz="1800" spc="-20" dirty="0">
                <a:solidFill>
                  <a:srgbClr val="00AF50"/>
                </a:solidFill>
                <a:latin typeface="Corbel"/>
                <a:cs typeface="Corbel"/>
              </a:rPr>
              <a:t> </a:t>
            </a:r>
            <a:r>
              <a:rPr sz="1800" spc="-15" dirty="0">
                <a:solidFill>
                  <a:srgbClr val="00AF50"/>
                </a:solidFill>
                <a:latin typeface="Corbel"/>
                <a:cs typeface="Corbel"/>
              </a:rPr>
              <a:t>keys</a:t>
            </a:r>
            <a:r>
              <a:rPr sz="1800" spc="-5" dirty="0">
                <a:solidFill>
                  <a:srgbClr val="00AF50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00AF50"/>
                </a:solidFill>
                <a:latin typeface="Corbel"/>
                <a:cs typeface="Corbel"/>
              </a:rPr>
              <a:t>can be</a:t>
            </a:r>
            <a:r>
              <a:rPr sz="1800" spc="-5" dirty="0">
                <a:solidFill>
                  <a:srgbClr val="00AF50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00AF50"/>
                </a:solidFill>
                <a:latin typeface="Cambria Math"/>
                <a:cs typeface="Cambria Math"/>
              </a:rPr>
              <a:t>⌈</a:t>
            </a:r>
            <a:r>
              <a:rPr sz="1800" spc="-5" dirty="0">
                <a:solidFill>
                  <a:srgbClr val="00AF50"/>
                </a:solidFill>
                <a:latin typeface="Corbel"/>
                <a:cs typeface="Corbel"/>
              </a:rPr>
              <a:t>m/2</a:t>
            </a:r>
            <a:r>
              <a:rPr sz="1800" spc="-5" dirty="0">
                <a:solidFill>
                  <a:srgbClr val="00AF50"/>
                </a:solidFill>
                <a:latin typeface="Cambria Math"/>
                <a:cs typeface="Cambria Math"/>
              </a:rPr>
              <a:t>⌉</a:t>
            </a:r>
            <a:r>
              <a:rPr sz="1800" spc="-40" dirty="0">
                <a:solidFill>
                  <a:srgbClr val="00AF50"/>
                </a:solidFill>
                <a:latin typeface="Cambria Math"/>
                <a:cs typeface="Cambria Math"/>
              </a:rPr>
              <a:t> </a:t>
            </a:r>
            <a:r>
              <a:rPr sz="1800" dirty="0">
                <a:solidFill>
                  <a:srgbClr val="00AF50"/>
                </a:solidFill>
                <a:latin typeface="Corbel"/>
                <a:cs typeface="Corbel"/>
              </a:rPr>
              <a:t>-</a:t>
            </a:r>
            <a:r>
              <a:rPr sz="1800" spc="-5" dirty="0">
                <a:solidFill>
                  <a:srgbClr val="00AF50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00AF50"/>
                </a:solidFill>
                <a:latin typeface="Corbel"/>
                <a:cs typeface="Corbel"/>
              </a:rPr>
              <a:t>1</a:t>
            </a:r>
            <a:endParaRPr sz="1800">
              <a:latin typeface="Corbel"/>
              <a:cs typeface="Corbel"/>
            </a:endParaRPr>
          </a:p>
          <a:p>
            <a:pPr marL="12700">
              <a:lnSpc>
                <a:spcPts val="2150"/>
              </a:lnSpc>
            </a:pPr>
            <a:r>
              <a:rPr sz="1800" dirty="0">
                <a:solidFill>
                  <a:srgbClr val="00AF50"/>
                </a:solidFill>
                <a:latin typeface="Corbel"/>
                <a:cs typeface="Corbel"/>
              </a:rPr>
              <a:t>=&gt;</a:t>
            </a:r>
            <a:r>
              <a:rPr sz="1800" spc="-20" dirty="0">
                <a:solidFill>
                  <a:srgbClr val="00AF50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00AF50"/>
                </a:solidFill>
                <a:latin typeface="Cambria Math"/>
                <a:cs typeface="Cambria Math"/>
              </a:rPr>
              <a:t>⌈</a:t>
            </a:r>
            <a:r>
              <a:rPr sz="1800" spc="-5" dirty="0">
                <a:solidFill>
                  <a:srgbClr val="00AF50"/>
                </a:solidFill>
                <a:latin typeface="Corbel"/>
                <a:cs typeface="Corbel"/>
              </a:rPr>
              <a:t>3/2</a:t>
            </a:r>
            <a:r>
              <a:rPr sz="1800" spc="-5" dirty="0">
                <a:solidFill>
                  <a:srgbClr val="00AF50"/>
                </a:solidFill>
                <a:latin typeface="Cambria Math"/>
                <a:cs typeface="Cambria Math"/>
              </a:rPr>
              <a:t>⌉</a:t>
            </a:r>
            <a:r>
              <a:rPr sz="1800" spc="-60" dirty="0">
                <a:solidFill>
                  <a:srgbClr val="00AF50"/>
                </a:solidFill>
                <a:latin typeface="Cambria Math"/>
                <a:cs typeface="Cambria Math"/>
              </a:rPr>
              <a:t> </a:t>
            </a:r>
            <a:r>
              <a:rPr sz="1800" dirty="0">
                <a:solidFill>
                  <a:srgbClr val="00AF50"/>
                </a:solidFill>
                <a:latin typeface="Corbel"/>
                <a:cs typeface="Corbel"/>
              </a:rPr>
              <a:t>-</a:t>
            </a:r>
            <a:r>
              <a:rPr sz="1800" spc="-20" dirty="0">
                <a:solidFill>
                  <a:srgbClr val="00AF50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00AF50"/>
                </a:solidFill>
                <a:latin typeface="Corbel"/>
                <a:cs typeface="Corbel"/>
              </a:rPr>
              <a:t>1</a:t>
            </a:r>
            <a:endParaRPr sz="1800">
              <a:latin typeface="Corbel"/>
              <a:cs typeface="Corbel"/>
            </a:endParaRPr>
          </a:p>
          <a:p>
            <a:pPr marL="12700">
              <a:lnSpc>
                <a:spcPts val="2150"/>
              </a:lnSpc>
            </a:pPr>
            <a:r>
              <a:rPr sz="1800" dirty="0">
                <a:solidFill>
                  <a:srgbClr val="00AF50"/>
                </a:solidFill>
                <a:latin typeface="Corbel"/>
                <a:cs typeface="Corbel"/>
              </a:rPr>
              <a:t>=</a:t>
            </a:r>
            <a:r>
              <a:rPr sz="1800" spc="-30" dirty="0">
                <a:solidFill>
                  <a:srgbClr val="00AF50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00AF50"/>
                </a:solidFill>
                <a:latin typeface="Corbel"/>
                <a:cs typeface="Corbel"/>
              </a:rPr>
              <a:t>&gt;</a:t>
            </a:r>
            <a:r>
              <a:rPr sz="1800" spc="-20" dirty="0">
                <a:solidFill>
                  <a:srgbClr val="00AF50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00AF50"/>
                </a:solidFill>
                <a:latin typeface="Corbel"/>
                <a:cs typeface="Corbel"/>
              </a:rPr>
              <a:t>1</a:t>
            </a:r>
            <a:endParaRPr sz="1800">
              <a:latin typeface="Corbel"/>
              <a:cs typeface="Corbe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5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00AF50"/>
                </a:solidFill>
                <a:latin typeface="Corbel"/>
                <a:cs typeface="Corbel"/>
              </a:rPr>
              <a:t>Merge</a:t>
            </a:r>
            <a:r>
              <a:rPr sz="1800" spc="-50" dirty="0">
                <a:solidFill>
                  <a:srgbClr val="00AF50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00AF50"/>
                </a:solidFill>
                <a:latin typeface="Corbel"/>
                <a:cs typeface="Corbel"/>
              </a:rPr>
              <a:t>node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9" name="object 2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23</a:t>
            </a:fld>
            <a:endParaRPr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200469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Deletion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79954" y="4027170"/>
            <a:ext cx="617220" cy="437515"/>
          </a:xfrm>
          <a:prstGeom prst="rect">
            <a:avLst/>
          </a:prstGeom>
          <a:solidFill>
            <a:srgbClr val="A6B727"/>
          </a:solidFill>
          <a:ln w="19050">
            <a:solidFill>
              <a:srgbClr val="79851A"/>
            </a:solidFill>
          </a:ln>
        </p:spPr>
        <p:txBody>
          <a:bodyPr vert="horz" wrap="square" lIns="0" tIns="666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1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68061" y="2462022"/>
            <a:ext cx="619125" cy="437515"/>
          </a:xfrm>
          <a:prstGeom prst="rect">
            <a:avLst/>
          </a:prstGeom>
          <a:solidFill>
            <a:srgbClr val="A6B727"/>
          </a:solidFill>
          <a:ln w="19050">
            <a:solidFill>
              <a:srgbClr val="79851A"/>
            </a:solidFill>
          </a:ln>
        </p:spPr>
        <p:txBody>
          <a:bodyPr vert="horz" wrap="square" lIns="0" tIns="6540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15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6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606546" y="4037838"/>
            <a:ext cx="619125" cy="439420"/>
          </a:xfrm>
          <a:custGeom>
            <a:avLst/>
            <a:gdLst/>
            <a:ahLst/>
            <a:cxnLst/>
            <a:rect l="l" t="t" r="r" b="b"/>
            <a:pathLst>
              <a:path w="619125" h="439420">
                <a:moveTo>
                  <a:pt x="0" y="438912"/>
                </a:moveTo>
                <a:lnTo>
                  <a:pt x="618744" y="438912"/>
                </a:lnTo>
                <a:lnTo>
                  <a:pt x="618744" y="0"/>
                </a:lnTo>
                <a:lnTo>
                  <a:pt x="0" y="0"/>
                </a:lnTo>
                <a:lnTo>
                  <a:pt x="0" y="438912"/>
                </a:lnTo>
                <a:close/>
              </a:path>
            </a:pathLst>
          </a:custGeom>
          <a:ln w="19050">
            <a:solidFill>
              <a:srgbClr val="79851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616071" y="4049648"/>
            <a:ext cx="584835" cy="411480"/>
          </a:xfrm>
          <a:prstGeom prst="rect">
            <a:avLst/>
          </a:prstGeom>
          <a:solidFill>
            <a:srgbClr val="A6B727"/>
          </a:solidFill>
        </p:spPr>
        <p:txBody>
          <a:bodyPr vert="horz" wrap="square" lIns="0" tIns="55244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434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3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397758" y="3278885"/>
            <a:ext cx="619125" cy="437515"/>
          </a:xfrm>
          <a:prstGeom prst="rect">
            <a:avLst/>
          </a:prstGeom>
          <a:solidFill>
            <a:srgbClr val="A6B727"/>
          </a:solidFill>
          <a:ln w="19050">
            <a:solidFill>
              <a:srgbClr val="79851A"/>
            </a:solidFill>
          </a:ln>
        </p:spPr>
        <p:txBody>
          <a:bodyPr vert="horz" wrap="square" lIns="0" tIns="6604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2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989326" y="3496817"/>
            <a:ext cx="408940" cy="530225"/>
          </a:xfrm>
          <a:custGeom>
            <a:avLst/>
            <a:gdLst/>
            <a:ahLst/>
            <a:cxnLst/>
            <a:rect l="l" t="t" r="r" b="b"/>
            <a:pathLst>
              <a:path w="408939" h="530225">
                <a:moveTo>
                  <a:pt x="408939" y="0"/>
                </a:moveTo>
                <a:lnTo>
                  <a:pt x="0" y="530098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176009" y="4033265"/>
            <a:ext cx="617220" cy="439420"/>
          </a:xfrm>
          <a:prstGeom prst="rect">
            <a:avLst/>
          </a:prstGeom>
          <a:solidFill>
            <a:srgbClr val="A6B727"/>
          </a:solidFill>
          <a:ln w="19050">
            <a:solidFill>
              <a:srgbClr val="79851A"/>
            </a:solidFill>
          </a:ln>
        </p:spPr>
        <p:txBody>
          <a:bodyPr vert="horz" wrap="square" lIns="0" tIns="666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7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040118" y="4033265"/>
            <a:ext cx="617220" cy="439420"/>
          </a:xfrm>
          <a:prstGeom prst="rect">
            <a:avLst/>
          </a:prstGeom>
          <a:solidFill>
            <a:srgbClr val="A6B727"/>
          </a:solidFill>
          <a:ln w="19050">
            <a:solidFill>
              <a:srgbClr val="79851A"/>
            </a:solidFill>
          </a:ln>
        </p:spPr>
        <p:txBody>
          <a:bodyPr vert="horz" wrap="square" lIns="0" tIns="666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25"/>
              </a:spcBef>
            </a:pPr>
            <a:r>
              <a:rPr sz="1800" spc="-5" dirty="0">
                <a:solidFill>
                  <a:srgbClr val="FFFFFF"/>
                </a:solidFill>
                <a:latin typeface="Corbel"/>
                <a:cs typeface="Corbel"/>
              </a:rPr>
              <a:t>11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669785" y="3271265"/>
            <a:ext cx="619125" cy="439420"/>
          </a:xfrm>
          <a:custGeom>
            <a:avLst/>
            <a:gdLst/>
            <a:ahLst/>
            <a:cxnLst/>
            <a:rect l="l" t="t" r="r" b="b"/>
            <a:pathLst>
              <a:path w="619125" h="439420">
                <a:moveTo>
                  <a:pt x="0" y="438912"/>
                </a:moveTo>
                <a:lnTo>
                  <a:pt x="618744" y="438912"/>
                </a:lnTo>
                <a:lnTo>
                  <a:pt x="618744" y="0"/>
                </a:lnTo>
                <a:lnTo>
                  <a:pt x="0" y="0"/>
                </a:lnTo>
                <a:lnTo>
                  <a:pt x="0" y="438912"/>
                </a:lnTo>
                <a:close/>
              </a:path>
            </a:pathLst>
          </a:custGeom>
          <a:ln w="19050">
            <a:solidFill>
              <a:srgbClr val="79851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6679310" y="3280790"/>
            <a:ext cx="596900" cy="420370"/>
          </a:xfrm>
          <a:prstGeom prst="rect">
            <a:avLst/>
          </a:prstGeom>
          <a:solidFill>
            <a:srgbClr val="A6B727"/>
          </a:solidFill>
        </p:spPr>
        <p:txBody>
          <a:bodyPr vert="horz" wrap="square" lIns="0" tIns="57150" rIns="0" bIns="0" rtlCol="0">
            <a:spAutoFit/>
          </a:bodyPr>
          <a:lstStyle/>
          <a:p>
            <a:pPr marL="3175" algn="ctr">
              <a:lnSpc>
                <a:spcPct val="100000"/>
              </a:lnSpc>
              <a:spcBef>
                <a:spcPts val="45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8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707129" y="2679954"/>
            <a:ext cx="1362075" cy="598170"/>
          </a:xfrm>
          <a:custGeom>
            <a:avLst/>
            <a:gdLst/>
            <a:ahLst/>
            <a:cxnLst/>
            <a:rect l="l" t="t" r="r" b="b"/>
            <a:pathLst>
              <a:path w="1362075" h="598170">
                <a:moveTo>
                  <a:pt x="1361821" y="0"/>
                </a:moveTo>
                <a:lnTo>
                  <a:pt x="0" y="597916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4" name="object 14"/>
          <p:cNvGrpSpPr/>
          <p:nvPr/>
        </p:nvGrpSpPr>
        <p:grpSpPr>
          <a:xfrm>
            <a:off x="5681726" y="2674873"/>
            <a:ext cx="2232025" cy="1364615"/>
            <a:chOff x="5681726" y="2674873"/>
            <a:chExt cx="2232025" cy="1364615"/>
          </a:xfrm>
        </p:grpSpPr>
        <p:sp>
          <p:nvSpPr>
            <p:cNvPr id="15" name="object 15"/>
            <p:cNvSpPr/>
            <p:nvPr/>
          </p:nvSpPr>
          <p:spPr>
            <a:xfrm>
              <a:off x="5686806" y="2679953"/>
              <a:ext cx="1292860" cy="1354455"/>
            </a:xfrm>
            <a:custGeom>
              <a:avLst/>
              <a:gdLst/>
              <a:ahLst/>
              <a:cxnLst/>
              <a:rect l="l" t="t" r="r" b="b"/>
              <a:pathLst>
                <a:path w="1292859" h="1354454">
                  <a:moveTo>
                    <a:pt x="983996" y="810768"/>
                  </a:moveTo>
                  <a:lnTo>
                    <a:pt x="798576" y="1354074"/>
                  </a:lnTo>
                </a:path>
                <a:path w="1292859" h="1354454">
                  <a:moveTo>
                    <a:pt x="0" y="0"/>
                  </a:moveTo>
                  <a:lnTo>
                    <a:pt x="1292478" y="591185"/>
                  </a:lnTo>
                </a:path>
              </a:pathLst>
            </a:custGeom>
            <a:ln w="99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7285482" y="3271265"/>
              <a:ext cx="619125" cy="439420"/>
            </a:xfrm>
            <a:custGeom>
              <a:avLst/>
              <a:gdLst/>
              <a:ahLst/>
              <a:cxnLst/>
              <a:rect l="l" t="t" r="r" b="b"/>
              <a:pathLst>
                <a:path w="619125" h="439420">
                  <a:moveTo>
                    <a:pt x="618744" y="0"/>
                  </a:moveTo>
                  <a:lnTo>
                    <a:pt x="0" y="0"/>
                  </a:lnTo>
                  <a:lnTo>
                    <a:pt x="0" y="438912"/>
                  </a:lnTo>
                  <a:lnTo>
                    <a:pt x="618744" y="438912"/>
                  </a:lnTo>
                  <a:lnTo>
                    <a:pt x="618744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285482" y="3271265"/>
              <a:ext cx="619125" cy="439420"/>
            </a:xfrm>
            <a:custGeom>
              <a:avLst/>
              <a:gdLst/>
              <a:ahLst/>
              <a:cxnLst/>
              <a:rect l="l" t="t" r="r" b="b"/>
              <a:pathLst>
                <a:path w="619125" h="439420">
                  <a:moveTo>
                    <a:pt x="0" y="438912"/>
                  </a:moveTo>
                  <a:lnTo>
                    <a:pt x="618744" y="438912"/>
                  </a:lnTo>
                  <a:lnTo>
                    <a:pt x="618744" y="0"/>
                  </a:lnTo>
                  <a:lnTo>
                    <a:pt x="0" y="0"/>
                  </a:lnTo>
                  <a:lnTo>
                    <a:pt x="0" y="438912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5765419" y="4814061"/>
            <a:ext cx="91884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orbel"/>
                <a:cs typeface="Corbel"/>
              </a:rPr>
              <a:t>Delete</a:t>
            </a:r>
            <a:r>
              <a:rPr sz="1800" spc="-80" dirty="0">
                <a:latin typeface="Corbel"/>
                <a:cs typeface="Corbel"/>
              </a:rPr>
              <a:t> </a:t>
            </a:r>
            <a:r>
              <a:rPr sz="1800" spc="-5" dirty="0">
                <a:latin typeface="Corbel"/>
                <a:cs typeface="Corbel"/>
              </a:rPr>
              <a:t>12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298055" y="3325495"/>
            <a:ext cx="5969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6055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Corbel"/>
                <a:cs typeface="Corbel"/>
              </a:rPr>
              <a:t>12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210050" y="4042409"/>
            <a:ext cx="619125" cy="422275"/>
          </a:xfrm>
          <a:custGeom>
            <a:avLst/>
            <a:gdLst/>
            <a:ahLst/>
            <a:cxnLst/>
            <a:rect l="l" t="t" r="r" b="b"/>
            <a:pathLst>
              <a:path w="619125" h="422275">
                <a:moveTo>
                  <a:pt x="0" y="422148"/>
                </a:moveTo>
                <a:lnTo>
                  <a:pt x="618744" y="422148"/>
                </a:lnTo>
                <a:lnTo>
                  <a:pt x="618744" y="0"/>
                </a:lnTo>
                <a:lnTo>
                  <a:pt x="0" y="0"/>
                </a:lnTo>
                <a:lnTo>
                  <a:pt x="0" y="422148"/>
                </a:lnTo>
                <a:close/>
              </a:path>
            </a:pathLst>
          </a:custGeom>
          <a:ln w="19050">
            <a:solidFill>
              <a:srgbClr val="79851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4234815" y="4049648"/>
            <a:ext cx="584835" cy="411480"/>
          </a:xfrm>
          <a:prstGeom prst="rect">
            <a:avLst/>
          </a:prstGeom>
          <a:solidFill>
            <a:srgbClr val="4189B3"/>
          </a:solidFill>
        </p:spPr>
        <p:txBody>
          <a:bodyPr vert="horz" wrap="square" lIns="0" tIns="51435" rIns="0" bIns="0" rtlCol="0">
            <a:spAutoFit/>
          </a:bodyPr>
          <a:lstStyle/>
          <a:p>
            <a:pPr marR="7620" algn="ctr">
              <a:lnSpc>
                <a:spcPct val="100000"/>
              </a:lnSpc>
              <a:spcBef>
                <a:spcPts val="405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4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966709" y="4027170"/>
            <a:ext cx="619125" cy="437515"/>
          </a:xfrm>
          <a:prstGeom prst="rect">
            <a:avLst/>
          </a:prstGeom>
          <a:solidFill>
            <a:srgbClr val="A6B727"/>
          </a:solidFill>
          <a:ln w="19050">
            <a:solidFill>
              <a:srgbClr val="79851A"/>
            </a:solidFill>
          </a:ln>
        </p:spPr>
        <p:txBody>
          <a:bodyPr vert="horz" wrap="square" lIns="0" tIns="66675" rIns="0" bIns="0" rtlCol="0">
            <a:spAutoFit/>
          </a:bodyPr>
          <a:lstStyle/>
          <a:p>
            <a:pPr marL="203200">
              <a:lnSpc>
                <a:spcPct val="100000"/>
              </a:lnSpc>
              <a:spcBef>
                <a:spcPts val="525"/>
              </a:spcBef>
            </a:pPr>
            <a:r>
              <a:rPr sz="1800" spc="-5" dirty="0">
                <a:solidFill>
                  <a:srgbClr val="FFFFFF"/>
                </a:solidFill>
                <a:latin typeface="Corbel"/>
                <a:cs typeface="Corbel"/>
              </a:rPr>
              <a:t>15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7904226" y="3490721"/>
            <a:ext cx="372110" cy="537210"/>
          </a:xfrm>
          <a:custGeom>
            <a:avLst/>
            <a:gdLst/>
            <a:ahLst/>
            <a:cxnLst/>
            <a:rect l="l" t="t" r="r" b="b"/>
            <a:pathLst>
              <a:path w="372109" h="537210">
                <a:moveTo>
                  <a:pt x="0" y="0"/>
                </a:moveTo>
                <a:lnTo>
                  <a:pt x="372109" y="536828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288530" y="3490721"/>
            <a:ext cx="60960" cy="543560"/>
          </a:xfrm>
          <a:custGeom>
            <a:avLst/>
            <a:gdLst/>
            <a:ahLst/>
            <a:cxnLst/>
            <a:rect l="l" t="t" r="r" b="b"/>
            <a:pathLst>
              <a:path w="60959" h="543560">
                <a:moveTo>
                  <a:pt x="0" y="0"/>
                </a:moveTo>
                <a:lnTo>
                  <a:pt x="60578" y="543305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016502" y="3496817"/>
            <a:ext cx="503555" cy="544830"/>
          </a:xfrm>
          <a:custGeom>
            <a:avLst/>
            <a:gdLst/>
            <a:ahLst/>
            <a:cxnLst/>
            <a:rect l="l" t="t" r="r" b="b"/>
            <a:pathLst>
              <a:path w="503554" h="544829">
                <a:moveTo>
                  <a:pt x="0" y="0"/>
                </a:moveTo>
                <a:lnTo>
                  <a:pt x="503300" y="544576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24</a:t>
            </a:fld>
            <a:endParaRPr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200469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Deletion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79954" y="4027170"/>
            <a:ext cx="617220" cy="437515"/>
          </a:xfrm>
          <a:prstGeom prst="rect">
            <a:avLst/>
          </a:prstGeom>
          <a:solidFill>
            <a:srgbClr val="A6B727"/>
          </a:solidFill>
          <a:ln w="19050">
            <a:solidFill>
              <a:srgbClr val="79851A"/>
            </a:solidFill>
          </a:ln>
        </p:spPr>
        <p:txBody>
          <a:bodyPr vert="horz" wrap="square" lIns="0" tIns="666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1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68061" y="2462022"/>
            <a:ext cx="619125" cy="437515"/>
          </a:xfrm>
          <a:prstGeom prst="rect">
            <a:avLst/>
          </a:prstGeom>
          <a:solidFill>
            <a:srgbClr val="A6B727"/>
          </a:solidFill>
          <a:ln w="19050">
            <a:solidFill>
              <a:srgbClr val="79851A"/>
            </a:solidFill>
          </a:ln>
        </p:spPr>
        <p:txBody>
          <a:bodyPr vert="horz" wrap="square" lIns="0" tIns="6540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15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6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06546" y="4032503"/>
            <a:ext cx="619125" cy="438150"/>
          </a:xfrm>
          <a:prstGeom prst="rect">
            <a:avLst/>
          </a:prstGeom>
          <a:solidFill>
            <a:srgbClr val="A6B727"/>
          </a:solidFill>
          <a:ln w="19050">
            <a:solidFill>
              <a:srgbClr val="79851A"/>
            </a:solidFill>
          </a:ln>
        </p:spPr>
        <p:txBody>
          <a:bodyPr vert="horz" wrap="square" lIns="0" tIns="7239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7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3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397758" y="3278885"/>
            <a:ext cx="619125" cy="437515"/>
          </a:xfrm>
          <a:prstGeom prst="rect">
            <a:avLst/>
          </a:prstGeom>
          <a:solidFill>
            <a:srgbClr val="A6B727"/>
          </a:solidFill>
          <a:ln w="19050">
            <a:solidFill>
              <a:srgbClr val="79851A"/>
            </a:solidFill>
          </a:ln>
        </p:spPr>
        <p:txBody>
          <a:bodyPr vert="horz" wrap="square" lIns="0" tIns="6604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2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989326" y="3496817"/>
            <a:ext cx="408940" cy="530225"/>
          </a:xfrm>
          <a:custGeom>
            <a:avLst/>
            <a:gdLst/>
            <a:ahLst/>
            <a:cxnLst/>
            <a:rect l="l" t="t" r="r" b="b"/>
            <a:pathLst>
              <a:path w="408939" h="530225">
                <a:moveTo>
                  <a:pt x="408939" y="0"/>
                </a:moveTo>
                <a:lnTo>
                  <a:pt x="0" y="530098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5461253" y="4040885"/>
            <a:ext cx="616585" cy="437515"/>
          </a:xfrm>
          <a:prstGeom prst="rect">
            <a:avLst/>
          </a:prstGeom>
          <a:solidFill>
            <a:srgbClr val="A6B727"/>
          </a:solidFill>
          <a:ln w="20574">
            <a:solidFill>
              <a:srgbClr val="79851A"/>
            </a:solidFill>
          </a:ln>
        </p:spPr>
        <p:txBody>
          <a:bodyPr vert="horz" wrap="square" lIns="0" tIns="6604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2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7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076950" y="4040885"/>
            <a:ext cx="619125" cy="437515"/>
          </a:xfrm>
          <a:custGeom>
            <a:avLst/>
            <a:gdLst/>
            <a:ahLst/>
            <a:cxnLst/>
            <a:rect l="l" t="t" r="r" b="b"/>
            <a:pathLst>
              <a:path w="619125" h="437514">
                <a:moveTo>
                  <a:pt x="618744" y="0"/>
                </a:moveTo>
                <a:lnTo>
                  <a:pt x="0" y="0"/>
                </a:lnTo>
                <a:lnTo>
                  <a:pt x="0" y="437388"/>
                </a:lnTo>
                <a:lnTo>
                  <a:pt x="618744" y="437388"/>
                </a:lnTo>
                <a:lnTo>
                  <a:pt x="618744" y="0"/>
                </a:lnTo>
                <a:close/>
              </a:path>
            </a:pathLst>
          </a:custGeom>
          <a:solidFill>
            <a:srgbClr val="A6B7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077711" y="4040885"/>
            <a:ext cx="618490" cy="437515"/>
          </a:xfrm>
          <a:prstGeom prst="rect">
            <a:avLst/>
          </a:prstGeom>
          <a:ln w="19050">
            <a:solidFill>
              <a:srgbClr val="79851A"/>
            </a:solidFill>
          </a:ln>
        </p:spPr>
        <p:txBody>
          <a:bodyPr vert="horz" wrap="square" lIns="0" tIns="6604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2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8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707129" y="2679954"/>
            <a:ext cx="1362075" cy="598170"/>
          </a:xfrm>
          <a:custGeom>
            <a:avLst/>
            <a:gdLst/>
            <a:ahLst/>
            <a:cxnLst/>
            <a:rect l="l" t="t" r="r" b="b"/>
            <a:pathLst>
              <a:path w="1362075" h="598170">
                <a:moveTo>
                  <a:pt x="1361821" y="0"/>
                </a:moveTo>
                <a:lnTo>
                  <a:pt x="0" y="597916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686805" y="2679954"/>
            <a:ext cx="1193165" cy="598170"/>
          </a:xfrm>
          <a:custGeom>
            <a:avLst/>
            <a:gdLst/>
            <a:ahLst/>
            <a:cxnLst/>
            <a:rect l="l" t="t" r="r" b="b"/>
            <a:pathLst>
              <a:path w="1193165" h="598170">
                <a:moveTo>
                  <a:pt x="0" y="0"/>
                </a:moveTo>
                <a:lnTo>
                  <a:pt x="1193038" y="597916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6570726" y="3278885"/>
            <a:ext cx="619125" cy="437515"/>
          </a:xfrm>
          <a:prstGeom prst="rect">
            <a:avLst/>
          </a:prstGeom>
          <a:solidFill>
            <a:srgbClr val="AB3B18"/>
          </a:solidFill>
          <a:ln w="19050">
            <a:solidFill>
              <a:srgbClr val="79851A"/>
            </a:solidFill>
          </a:ln>
        </p:spPr>
        <p:txBody>
          <a:bodyPr vert="horz" wrap="square" lIns="0" tIns="66040" rIns="0" bIns="0" rtlCol="0">
            <a:spAutoFit/>
          </a:bodyPr>
          <a:lstStyle/>
          <a:p>
            <a:pPr marL="205740">
              <a:lnSpc>
                <a:spcPct val="100000"/>
              </a:lnSpc>
              <a:spcBef>
                <a:spcPts val="520"/>
              </a:spcBef>
            </a:pPr>
            <a:r>
              <a:rPr sz="1800" spc="-5" dirty="0">
                <a:solidFill>
                  <a:srgbClr val="FFFFFF"/>
                </a:solidFill>
                <a:latin typeface="Corbel"/>
                <a:cs typeface="Corbel"/>
              </a:rPr>
              <a:t>11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225290" y="4032503"/>
            <a:ext cx="617220" cy="438150"/>
          </a:xfrm>
          <a:prstGeom prst="rect">
            <a:avLst/>
          </a:prstGeom>
          <a:solidFill>
            <a:srgbClr val="A6B727"/>
          </a:solidFill>
          <a:ln w="19050">
            <a:solidFill>
              <a:srgbClr val="79851A"/>
            </a:solidFill>
          </a:ln>
        </p:spPr>
        <p:txBody>
          <a:bodyPr vert="horz" wrap="square" lIns="0" tIns="61594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84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4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251954" y="4033265"/>
            <a:ext cx="619125" cy="439420"/>
          </a:xfrm>
          <a:prstGeom prst="rect">
            <a:avLst/>
          </a:prstGeom>
          <a:solidFill>
            <a:srgbClr val="A6B727"/>
          </a:solidFill>
          <a:ln w="19050">
            <a:solidFill>
              <a:srgbClr val="79851A"/>
            </a:solidFill>
          </a:ln>
        </p:spPr>
        <p:txBody>
          <a:bodyPr vert="horz" wrap="square" lIns="0" tIns="67310" rIns="0" bIns="0" rtlCol="0">
            <a:spAutoFit/>
          </a:bodyPr>
          <a:lstStyle/>
          <a:p>
            <a:pPr marL="203200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solidFill>
                  <a:srgbClr val="FFFFFF"/>
                </a:solidFill>
                <a:latin typeface="Corbel"/>
                <a:cs typeface="Corbel"/>
              </a:rPr>
              <a:t>15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7189469" y="3496817"/>
            <a:ext cx="372110" cy="537210"/>
          </a:xfrm>
          <a:custGeom>
            <a:avLst/>
            <a:gdLst/>
            <a:ahLst/>
            <a:cxnLst/>
            <a:rect l="l" t="t" r="r" b="b"/>
            <a:pathLst>
              <a:path w="372109" h="537210">
                <a:moveTo>
                  <a:pt x="0" y="0"/>
                </a:moveTo>
                <a:lnTo>
                  <a:pt x="372109" y="536829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078473" y="3496817"/>
            <a:ext cx="494665" cy="762635"/>
          </a:xfrm>
          <a:custGeom>
            <a:avLst/>
            <a:gdLst/>
            <a:ahLst/>
            <a:cxnLst/>
            <a:rect l="l" t="t" r="r" b="b"/>
            <a:pathLst>
              <a:path w="494665" h="762635">
                <a:moveTo>
                  <a:pt x="494537" y="0"/>
                </a:moveTo>
                <a:lnTo>
                  <a:pt x="0" y="762254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016502" y="3496817"/>
            <a:ext cx="518159" cy="530225"/>
          </a:xfrm>
          <a:custGeom>
            <a:avLst/>
            <a:gdLst/>
            <a:ahLst/>
            <a:cxnLst/>
            <a:rect l="l" t="t" r="r" b="b"/>
            <a:pathLst>
              <a:path w="518160" h="530225">
                <a:moveTo>
                  <a:pt x="0" y="0"/>
                </a:moveTo>
                <a:lnTo>
                  <a:pt x="517906" y="530098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25</a:t>
            </a:fld>
            <a:endParaRPr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266636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Complexity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26</a:t>
            </a:fld>
            <a:endParaRPr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064127" y="1959610"/>
          <a:ext cx="2814955" cy="32588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6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785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B</a:t>
                      </a:r>
                      <a:r>
                        <a:rPr sz="1800" b="1" spc="-114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T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ree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048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6B72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6927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10" dirty="0">
                          <a:latin typeface="Corbel"/>
                          <a:cs typeface="Corbel"/>
                        </a:rPr>
                        <a:t>Access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6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10" dirty="0">
                          <a:solidFill>
                            <a:srgbClr val="001F5F"/>
                          </a:solidFill>
                          <a:latin typeface="Corbel"/>
                          <a:cs typeface="Corbel"/>
                        </a:rPr>
                        <a:t>O(Log(n))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6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6801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orbel"/>
                          <a:cs typeface="Corbel"/>
                        </a:rPr>
                        <a:t>Search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3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0" dirty="0">
                          <a:solidFill>
                            <a:srgbClr val="001F5F"/>
                          </a:solidFill>
                          <a:latin typeface="Corbel"/>
                          <a:cs typeface="Corbel"/>
                        </a:rPr>
                        <a:t>O(Log(n))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3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6927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orbel"/>
                          <a:cs typeface="Corbel"/>
                        </a:rPr>
                        <a:t>Insertion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6CD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0" dirty="0">
                          <a:solidFill>
                            <a:srgbClr val="001F5F"/>
                          </a:solidFill>
                          <a:latin typeface="Corbel"/>
                          <a:cs typeface="Corbel"/>
                        </a:rPr>
                        <a:t>O(Log(n))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6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692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orbel"/>
                          <a:cs typeface="Corbel"/>
                        </a:rPr>
                        <a:t>Deletion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3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0" dirty="0">
                          <a:solidFill>
                            <a:srgbClr val="001F5F"/>
                          </a:solidFill>
                          <a:latin typeface="Corbel"/>
                          <a:cs typeface="Corbel"/>
                        </a:rPr>
                        <a:t>O(Log(n))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0F3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448183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</a:t>
            </a:r>
            <a:r>
              <a:rPr spc="-5" dirty="0"/>
              <a:t>-</a:t>
            </a:r>
            <a:r>
              <a:rPr dirty="0"/>
              <a:t>Way</a:t>
            </a:r>
            <a:r>
              <a:rPr spc="-145" dirty="0"/>
              <a:t> </a:t>
            </a:r>
            <a:r>
              <a:rPr dirty="0"/>
              <a:t>Sear</a:t>
            </a:r>
            <a:r>
              <a:rPr spc="5" dirty="0"/>
              <a:t>c</a:t>
            </a:r>
            <a:r>
              <a:rPr dirty="0"/>
              <a:t>h</a:t>
            </a:r>
            <a:r>
              <a:rPr spc="-350" dirty="0"/>
              <a:t> </a:t>
            </a:r>
            <a:r>
              <a:rPr spc="-275" dirty="0"/>
              <a:t>T</a:t>
            </a:r>
            <a:r>
              <a:rPr dirty="0"/>
              <a:t>ree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67713" y="1902688"/>
            <a:ext cx="6749415" cy="38182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659889">
              <a:lnSpc>
                <a:spcPct val="138500"/>
              </a:lnSpc>
              <a:spcBef>
                <a:spcPts val="100"/>
              </a:spcBef>
            </a:pPr>
            <a:r>
              <a:rPr sz="2000" dirty="0">
                <a:latin typeface="Corbel"/>
                <a:cs typeface="Corbel"/>
              </a:rPr>
              <a:t>It </a:t>
            </a:r>
            <a:r>
              <a:rPr sz="2000" spc="-5" dirty="0">
                <a:latin typeface="Corbel"/>
                <a:cs typeface="Corbel"/>
              </a:rPr>
              <a:t>can have </a:t>
            </a:r>
            <a:r>
              <a:rPr sz="2000" dirty="0">
                <a:solidFill>
                  <a:srgbClr val="002774"/>
                </a:solidFill>
                <a:latin typeface="Corbel"/>
                <a:cs typeface="Corbel"/>
              </a:rPr>
              <a:t>m </a:t>
            </a:r>
            <a:r>
              <a:rPr sz="2000" spc="-5" dirty="0">
                <a:latin typeface="Corbel"/>
                <a:cs typeface="Corbel"/>
              </a:rPr>
              <a:t>pointers </a:t>
            </a:r>
            <a:r>
              <a:rPr sz="2000" dirty="0">
                <a:latin typeface="Corbel"/>
                <a:cs typeface="Corbel"/>
              </a:rPr>
              <a:t>and </a:t>
            </a:r>
            <a:r>
              <a:rPr sz="2000" dirty="0">
                <a:solidFill>
                  <a:srgbClr val="001F5F"/>
                </a:solidFill>
                <a:latin typeface="Corbel"/>
                <a:cs typeface="Corbel"/>
              </a:rPr>
              <a:t>m-1 </a:t>
            </a:r>
            <a:r>
              <a:rPr sz="2000" spc="-15" dirty="0">
                <a:latin typeface="Corbel"/>
                <a:cs typeface="Corbel"/>
              </a:rPr>
              <a:t>keys </a:t>
            </a:r>
            <a:r>
              <a:rPr sz="2000" dirty="0">
                <a:latin typeface="Corbel"/>
                <a:cs typeface="Corbel"/>
              </a:rPr>
              <a:t>in </a:t>
            </a:r>
            <a:r>
              <a:rPr sz="2000" spc="-5" dirty="0">
                <a:latin typeface="Corbel"/>
                <a:cs typeface="Corbel"/>
              </a:rPr>
              <a:t>one node. </a:t>
            </a:r>
            <a:r>
              <a:rPr sz="2000" spc="-390" dirty="0">
                <a:latin typeface="Corbel"/>
                <a:cs typeface="Corbel"/>
              </a:rPr>
              <a:t> </a:t>
            </a:r>
            <a:r>
              <a:rPr sz="2000" spc="-5" dirty="0">
                <a:latin typeface="Corbel"/>
                <a:cs typeface="Corbel"/>
              </a:rPr>
              <a:t>Properties:</a:t>
            </a:r>
            <a:endParaRPr sz="2000">
              <a:latin typeface="Corbel"/>
              <a:cs typeface="Corbel"/>
            </a:endParaRPr>
          </a:p>
          <a:p>
            <a:pPr marL="424180" indent="-182880">
              <a:lnSpc>
                <a:spcPts val="2020"/>
              </a:lnSpc>
              <a:buSzPct val="78947"/>
              <a:buFont typeface="Wingdings"/>
              <a:buChar char=""/>
              <a:tabLst>
                <a:tab pos="424180" algn="l"/>
              </a:tabLst>
            </a:pPr>
            <a:r>
              <a:rPr sz="1900" spc="-10" dirty="0">
                <a:latin typeface="Corbel"/>
                <a:cs typeface="Corbel"/>
              </a:rPr>
              <a:t>Each</a:t>
            </a:r>
            <a:r>
              <a:rPr sz="1900" spc="-5" dirty="0">
                <a:latin typeface="Corbel"/>
                <a:cs typeface="Corbel"/>
              </a:rPr>
              <a:t> </a:t>
            </a:r>
            <a:r>
              <a:rPr sz="1900" spc="-10" dirty="0">
                <a:latin typeface="Corbel"/>
                <a:cs typeface="Corbel"/>
              </a:rPr>
              <a:t>node has</a:t>
            </a:r>
            <a:r>
              <a:rPr sz="1900" spc="-5" dirty="0">
                <a:latin typeface="Corbel"/>
                <a:cs typeface="Corbel"/>
              </a:rPr>
              <a:t> 0</a:t>
            </a:r>
            <a:r>
              <a:rPr sz="1900" spc="-15" dirty="0">
                <a:latin typeface="Corbel"/>
                <a:cs typeface="Corbel"/>
              </a:rPr>
              <a:t> </a:t>
            </a:r>
            <a:r>
              <a:rPr sz="1900" spc="-5" dirty="0">
                <a:latin typeface="Corbel"/>
                <a:cs typeface="Corbel"/>
              </a:rPr>
              <a:t>..</a:t>
            </a:r>
            <a:r>
              <a:rPr sz="1900" spc="-10" dirty="0">
                <a:latin typeface="Corbel"/>
                <a:cs typeface="Corbel"/>
              </a:rPr>
              <a:t> </a:t>
            </a:r>
            <a:r>
              <a:rPr sz="1900" spc="-5" dirty="0">
                <a:latin typeface="Corbel"/>
                <a:cs typeface="Corbel"/>
              </a:rPr>
              <a:t>m</a:t>
            </a:r>
            <a:r>
              <a:rPr sz="1900" spc="-15" dirty="0">
                <a:latin typeface="Corbel"/>
                <a:cs typeface="Corbel"/>
              </a:rPr>
              <a:t> </a:t>
            </a:r>
            <a:r>
              <a:rPr sz="1900" spc="-5" dirty="0">
                <a:latin typeface="Corbel"/>
                <a:cs typeface="Corbel"/>
              </a:rPr>
              <a:t>subtrees</a:t>
            </a:r>
            <a:endParaRPr sz="1900">
              <a:latin typeface="Corbel"/>
              <a:cs typeface="Corbel"/>
            </a:endParaRPr>
          </a:p>
          <a:p>
            <a:pPr marL="424180" indent="-182880">
              <a:lnSpc>
                <a:spcPct val="100000"/>
              </a:lnSpc>
              <a:spcBef>
                <a:spcPts val="140"/>
              </a:spcBef>
              <a:buSzPct val="78947"/>
              <a:buFont typeface="Wingdings"/>
              <a:buChar char=""/>
              <a:tabLst>
                <a:tab pos="424180" algn="l"/>
              </a:tabLst>
            </a:pPr>
            <a:r>
              <a:rPr sz="1900" spc="-5" dirty="0">
                <a:latin typeface="Corbel"/>
                <a:cs typeface="Corbel"/>
              </a:rPr>
              <a:t>A </a:t>
            </a:r>
            <a:r>
              <a:rPr sz="1900" spc="-10" dirty="0">
                <a:latin typeface="Corbel"/>
                <a:cs typeface="Corbel"/>
              </a:rPr>
              <a:t>node</a:t>
            </a:r>
            <a:r>
              <a:rPr sz="1900" dirty="0">
                <a:latin typeface="Corbel"/>
                <a:cs typeface="Corbel"/>
              </a:rPr>
              <a:t> </a:t>
            </a:r>
            <a:r>
              <a:rPr sz="1900" spc="-5" dirty="0">
                <a:latin typeface="Corbel"/>
                <a:cs typeface="Corbel"/>
              </a:rPr>
              <a:t>with k</a:t>
            </a:r>
            <a:r>
              <a:rPr sz="1900" dirty="0">
                <a:latin typeface="Corbel"/>
                <a:cs typeface="Corbel"/>
              </a:rPr>
              <a:t> </a:t>
            </a:r>
            <a:r>
              <a:rPr sz="1900" spc="-5" dirty="0">
                <a:latin typeface="Corbel"/>
                <a:cs typeface="Corbel"/>
              </a:rPr>
              <a:t>&lt;</a:t>
            </a:r>
            <a:r>
              <a:rPr sz="1900" spc="-10" dirty="0">
                <a:latin typeface="Corbel"/>
                <a:cs typeface="Corbel"/>
              </a:rPr>
              <a:t> </a:t>
            </a:r>
            <a:r>
              <a:rPr sz="1900" spc="-5" dirty="0">
                <a:latin typeface="Corbel"/>
                <a:cs typeface="Corbel"/>
              </a:rPr>
              <a:t>m</a:t>
            </a:r>
            <a:r>
              <a:rPr sz="1900" dirty="0">
                <a:latin typeface="Corbel"/>
                <a:cs typeface="Corbel"/>
              </a:rPr>
              <a:t> </a:t>
            </a:r>
            <a:r>
              <a:rPr sz="1900" spc="-5" dirty="0">
                <a:latin typeface="Corbel"/>
                <a:cs typeface="Corbel"/>
              </a:rPr>
              <a:t>subtrees,</a:t>
            </a:r>
            <a:r>
              <a:rPr sz="1900" spc="-15" dirty="0">
                <a:latin typeface="Corbel"/>
                <a:cs typeface="Corbel"/>
              </a:rPr>
              <a:t> </a:t>
            </a:r>
            <a:r>
              <a:rPr sz="1900" spc="-10" dirty="0">
                <a:latin typeface="Corbel"/>
                <a:cs typeface="Corbel"/>
              </a:rPr>
              <a:t>contains</a:t>
            </a:r>
            <a:r>
              <a:rPr sz="1900" spc="10" dirty="0">
                <a:latin typeface="Corbel"/>
                <a:cs typeface="Corbel"/>
              </a:rPr>
              <a:t> </a:t>
            </a:r>
            <a:r>
              <a:rPr sz="1900" spc="5" dirty="0">
                <a:latin typeface="Corbel"/>
                <a:cs typeface="Corbel"/>
              </a:rPr>
              <a:t>k-1</a:t>
            </a:r>
            <a:r>
              <a:rPr sz="1900" spc="-5" dirty="0">
                <a:latin typeface="Corbel"/>
                <a:cs typeface="Corbel"/>
              </a:rPr>
              <a:t> </a:t>
            </a:r>
            <a:r>
              <a:rPr sz="1900" spc="-15" dirty="0">
                <a:latin typeface="Corbel"/>
                <a:cs typeface="Corbel"/>
              </a:rPr>
              <a:t>keys.</a:t>
            </a:r>
            <a:endParaRPr sz="1900">
              <a:latin typeface="Corbel"/>
              <a:cs typeface="Corbel"/>
            </a:endParaRPr>
          </a:p>
          <a:p>
            <a:pPr marL="424180" indent="-182880">
              <a:lnSpc>
                <a:spcPct val="100000"/>
              </a:lnSpc>
              <a:spcBef>
                <a:spcPts val="145"/>
              </a:spcBef>
              <a:buSzPct val="78947"/>
              <a:buFont typeface="Wingdings"/>
              <a:buChar char=""/>
              <a:tabLst>
                <a:tab pos="424180" algn="l"/>
              </a:tabLst>
            </a:pPr>
            <a:r>
              <a:rPr sz="1900" spc="-10" dirty="0">
                <a:latin typeface="Corbel"/>
                <a:cs typeface="Corbel"/>
              </a:rPr>
              <a:t>The</a:t>
            </a:r>
            <a:r>
              <a:rPr sz="1900" dirty="0">
                <a:latin typeface="Corbel"/>
                <a:cs typeface="Corbel"/>
              </a:rPr>
              <a:t> </a:t>
            </a:r>
            <a:r>
              <a:rPr sz="1900" spc="-20" dirty="0">
                <a:latin typeface="Corbel"/>
                <a:cs typeface="Corbel"/>
              </a:rPr>
              <a:t>key</a:t>
            </a:r>
            <a:r>
              <a:rPr sz="1900" spc="10" dirty="0">
                <a:latin typeface="Corbel"/>
                <a:cs typeface="Corbel"/>
              </a:rPr>
              <a:t> </a:t>
            </a:r>
            <a:r>
              <a:rPr sz="1900" spc="-5" dirty="0">
                <a:latin typeface="Corbel"/>
                <a:cs typeface="Corbel"/>
              </a:rPr>
              <a:t>values</a:t>
            </a:r>
            <a:r>
              <a:rPr sz="1900" dirty="0">
                <a:latin typeface="Corbel"/>
                <a:cs typeface="Corbel"/>
              </a:rPr>
              <a:t> </a:t>
            </a:r>
            <a:r>
              <a:rPr sz="1900" spc="-5" dirty="0">
                <a:latin typeface="Corbel"/>
                <a:cs typeface="Corbel"/>
              </a:rPr>
              <a:t>of</a:t>
            </a:r>
            <a:r>
              <a:rPr sz="1900" spc="-15" dirty="0">
                <a:latin typeface="Corbel"/>
                <a:cs typeface="Corbel"/>
              </a:rPr>
              <a:t> </a:t>
            </a:r>
            <a:r>
              <a:rPr sz="1900" spc="-10" dirty="0">
                <a:latin typeface="Corbel"/>
                <a:cs typeface="Corbel"/>
              </a:rPr>
              <a:t>the</a:t>
            </a:r>
            <a:r>
              <a:rPr sz="1900" spc="10" dirty="0">
                <a:latin typeface="Corbel"/>
                <a:cs typeface="Corbel"/>
              </a:rPr>
              <a:t> </a:t>
            </a:r>
            <a:r>
              <a:rPr sz="1900" spc="-5" dirty="0">
                <a:latin typeface="Corbel"/>
                <a:cs typeface="Corbel"/>
              </a:rPr>
              <a:t>first</a:t>
            </a:r>
            <a:r>
              <a:rPr sz="1900" dirty="0">
                <a:latin typeface="Corbel"/>
                <a:cs typeface="Corbel"/>
              </a:rPr>
              <a:t> </a:t>
            </a:r>
            <a:r>
              <a:rPr sz="1900" spc="-5" dirty="0">
                <a:latin typeface="Corbel"/>
                <a:cs typeface="Corbel"/>
              </a:rPr>
              <a:t>subtree</a:t>
            </a:r>
            <a:r>
              <a:rPr sz="1900" spc="5" dirty="0">
                <a:latin typeface="Corbel"/>
                <a:cs typeface="Corbel"/>
              </a:rPr>
              <a:t> </a:t>
            </a:r>
            <a:r>
              <a:rPr sz="1900" spc="-10" dirty="0">
                <a:latin typeface="Corbel"/>
                <a:cs typeface="Corbel"/>
              </a:rPr>
              <a:t>are</a:t>
            </a:r>
            <a:r>
              <a:rPr sz="1900" spc="10" dirty="0">
                <a:latin typeface="Corbel"/>
                <a:cs typeface="Corbel"/>
              </a:rPr>
              <a:t> </a:t>
            </a:r>
            <a:r>
              <a:rPr sz="1900" spc="-5" dirty="0">
                <a:latin typeface="Corbel"/>
                <a:cs typeface="Corbel"/>
              </a:rPr>
              <a:t>all</a:t>
            </a:r>
            <a:r>
              <a:rPr sz="1900" spc="-15" dirty="0">
                <a:latin typeface="Corbel"/>
                <a:cs typeface="Corbel"/>
              </a:rPr>
              <a:t> </a:t>
            </a:r>
            <a:r>
              <a:rPr sz="1900" spc="-5" dirty="0">
                <a:latin typeface="Corbel"/>
                <a:cs typeface="Corbel"/>
              </a:rPr>
              <a:t>less</a:t>
            </a:r>
            <a:r>
              <a:rPr sz="1900" spc="-10" dirty="0">
                <a:latin typeface="Corbel"/>
                <a:cs typeface="Corbel"/>
              </a:rPr>
              <a:t> than</a:t>
            </a:r>
            <a:r>
              <a:rPr sz="1900" spc="-5" dirty="0">
                <a:latin typeface="Corbel"/>
                <a:cs typeface="Corbel"/>
              </a:rPr>
              <a:t> the</a:t>
            </a:r>
            <a:r>
              <a:rPr sz="1900" spc="5" dirty="0">
                <a:latin typeface="Corbel"/>
                <a:cs typeface="Corbel"/>
              </a:rPr>
              <a:t> </a:t>
            </a:r>
            <a:r>
              <a:rPr sz="1900" spc="-20" dirty="0">
                <a:latin typeface="Corbel"/>
                <a:cs typeface="Corbel"/>
              </a:rPr>
              <a:t>key</a:t>
            </a:r>
            <a:r>
              <a:rPr sz="1900" spc="10" dirty="0">
                <a:latin typeface="Corbel"/>
                <a:cs typeface="Corbel"/>
              </a:rPr>
              <a:t> </a:t>
            </a:r>
            <a:r>
              <a:rPr sz="1900" spc="-5" dirty="0">
                <a:latin typeface="Corbel"/>
                <a:cs typeface="Corbel"/>
              </a:rPr>
              <a:t>value.</a:t>
            </a:r>
            <a:endParaRPr sz="1900">
              <a:latin typeface="Corbel"/>
              <a:cs typeface="Corbel"/>
            </a:endParaRPr>
          </a:p>
          <a:p>
            <a:pPr marL="424180" indent="-182880">
              <a:lnSpc>
                <a:spcPct val="100000"/>
              </a:lnSpc>
              <a:spcBef>
                <a:spcPts val="145"/>
              </a:spcBef>
              <a:buSzPct val="78947"/>
              <a:buFont typeface="Wingdings"/>
              <a:buChar char=""/>
              <a:tabLst>
                <a:tab pos="424180" algn="l"/>
              </a:tabLst>
            </a:pPr>
            <a:r>
              <a:rPr sz="1900" spc="-10" dirty="0">
                <a:latin typeface="Corbel"/>
                <a:cs typeface="Corbel"/>
              </a:rPr>
              <a:t>The</a:t>
            </a:r>
            <a:r>
              <a:rPr sz="1900" spc="-15" dirty="0">
                <a:latin typeface="Corbel"/>
                <a:cs typeface="Corbel"/>
              </a:rPr>
              <a:t> </a:t>
            </a:r>
            <a:r>
              <a:rPr sz="1900" spc="-5" dirty="0">
                <a:latin typeface="Corbel"/>
                <a:cs typeface="Corbel"/>
              </a:rPr>
              <a:t>data</a:t>
            </a:r>
            <a:r>
              <a:rPr sz="1900" spc="-20" dirty="0">
                <a:latin typeface="Corbel"/>
                <a:cs typeface="Corbel"/>
              </a:rPr>
              <a:t> </a:t>
            </a:r>
            <a:r>
              <a:rPr sz="1900" spc="-5" dirty="0">
                <a:latin typeface="Corbel"/>
                <a:cs typeface="Corbel"/>
              </a:rPr>
              <a:t>entries are</a:t>
            </a:r>
            <a:r>
              <a:rPr sz="1900" spc="-10" dirty="0">
                <a:latin typeface="Corbel"/>
                <a:cs typeface="Corbel"/>
              </a:rPr>
              <a:t> </a:t>
            </a:r>
            <a:r>
              <a:rPr sz="1900" spc="-5" dirty="0">
                <a:latin typeface="Corbel"/>
                <a:cs typeface="Corbel"/>
              </a:rPr>
              <a:t>ordered.</a:t>
            </a:r>
            <a:endParaRPr sz="190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1320"/>
              </a:spcBef>
            </a:pPr>
            <a:r>
              <a:rPr sz="2000" spc="-5" dirty="0">
                <a:latin typeface="Corbel"/>
                <a:cs typeface="Corbel"/>
              </a:rPr>
              <a:t>Representation:</a:t>
            </a:r>
            <a:endParaRPr sz="2000">
              <a:latin typeface="Corbel"/>
              <a:cs typeface="Corbe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500">
              <a:latin typeface="Corbel"/>
              <a:cs typeface="Corbel"/>
            </a:endParaRPr>
          </a:p>
          <a:p>
            <a:pPr marL="241300">
              <a:lnSpc>
                <a:spcPct val="100000"/>
              </a:lnSpc>
            </a:pPr>
            <a:r>
              <a:rPr sz="1900" spc="-5" dirty="0">
                <a:latin typeface="Corbel"/>
                <a:cs typeface="Corbel"/>
              </a:rPr>
              <a:t>Where,</a:t>
            </a:r>
            <a:endParaRPr sz="1900">
              <a:latin typeface="Corbel"/>
              <a:cs typeface="Corbel"/>
            </a:endParaRPr>
          </a:p>
          <a:p>
            <a:pPr marL="241300">
              <a:lnSpc>
                <a:spcPct val="100000"/>
              </a:lnSpc>
              <a:spcBef>
                <a:spcPts val="145"/>
              </a:spcBef>
            </a:pPr>
            <a:r>
              <a:rPr sz="1900" spc="-5" dirty="0">
                <a:solidFill>
                  <a:srgbClr val="001F5F"/>
                </a:solidFill>
                <a:latin typeface="Corbel"/>
                <a:cs typeface="Corbel"/>
              </a:rPr>
              <a:t>P</a:t>
            </a:r>
            <a:r>
              <a:rPr sz="1900" spc="-10" dirty="0">
                <a:solidFill>
                  <a:srgbClr val="001F5F"/>
                </a:solidFill>
                <a:latin typeface="Corbel"/>
                <a:cs typeface="Corbel"/>
              </a:rPr>
              <a:t> </a:t>
            </a:r>
            <a:r>
              <a:rPr sz="1900" spc="-5" dirty="0">
                <a:latin typeface="Corbel"/>
                <a:cs typeface="Corbel"/>
              </a:rPr>
              <a:t>are</a:t>
            </a:r>
            <a:r>
              <a:rPr sz="1900" spc="-10" dirty="0">
                <a:latin typeface="Corbel"/>
                <a:cs typeface="Corbel"/>
              </a:rPr>
              <a:t> </a:t>
            </a:r>
            <a:r>
              <a:rPr sz="1900" spc="-5" dirty="0">
                <a:latin typeface="Corbel"/>
                <a:cs typeface="Corbel"/>
              </a:rPr>
              <a:t>pointers to</a:t>
            </a:r>
            <a:r>
              <a:rPr sz="1900" spc="-10" dirty="0">
                <a:latin typeface="Corbel"/>
                <a:cs typeface="Corbel"/>
              </a:rPr>
              <a:t> </a:t>
            </a:r>
            <a:r>
              <a:rPr sz="1900" spc="-5" dirty="0">
                <a:latin typeface="Corbel"/>
                <a:cs typeface="Corbel"/>
              </a:rPr>
              <a:t>the</a:t>
            </a:r>
            <a:r>
              <a:rPr sz="1900" spc="-10" dirty="0">
                <a:latin typeface="Corbel"/>
                <a:cs typeface="Corbel"/>
              </a:rPr>
              <a:t> </a:t>
            </a:r>
            <a:r>
              <a:rPr sz="1900" spc="-5" dirty="0">
                <a:latin typeface="Corbel"/>
                <a:cs typeface="Corbel"/>
              </a:rPr>
              <a:t>subtree.</a:t>
            </a:r>
            <a:endParaRPr sz="1900">
              <a:latin typeface="Corbel"/>
              <a:cs typeface="Corbel"/>
            </a:endParaRPr>
          </a:p>
          <a:p>
            <a:pPr marL="241300">
              <a:lnSpc>
                <a:spcPct val="100000"/>
              </a:lnSpc>
              <a:spcBef>
                <a:spcPts val="150"/>
              </a:spcBef>
            </a:pPr>
            <a:r>
              <a:rPr sz="1900" spc="-5" dirty="0">
                <a:solidFill>
                  <a:srgbClr val="001F5F"/>
                </a:solidFill>
                <a:latin typeface="Corbel"/>
                <a:cs typeface="Corbel"/>
              </a:rPr>
              <a:t>K</a:t>
            </a:r>
            <a:r>
              <a:rPr sz="1900" spc="-10" dirty="0">
                <a:solidFill>
                  <a:srgbClr val="001F5F"/>
                </a:solidFill>
                <a:latin typeface="Corbel"/>
                <a:cs typeface="Corbel"/>
              </a:rPr>
              <a:t> </a:t>
            </a:r>
            <a:r>
              <a:rPr sz="1900" spc="-5" dirty="0">
                <a:latin typeface="Corbel"/>
                <a:cs typeface="Corbel"/>
              </a:rPr>
              <a:t>are</a:t>
            </a:r>
            <a:r>
              <a:rPr sz="1900" spc="-10" dirty="0">
                <a:latin typeface="Corbel"/>
                <a:cs typeface="Corbel"/>
              </a:rPr>
              <a:t> </a:t>
            </a:r>
            <a:r>
              <a:rPr sz="1900" spc="-20" dirty="0">
                <a:latin typeface="Corbel"/>
                <a:cs typeface="Corbel"/>
              </a:rPr>
              <a:t>key</a:t>
            </a:r>
            <a:r>
              <a:rPr sz="1900" spc="-5" dirty="0">
                <a:latin typeface="Corbel"/>
                <a:cs typeface="Corbel"/>
              </a:rPr>
              <a:t> values in</a:t>
            </a:r>
            <a:r>
              <a:rPr sz="1900" spc="-15" dirty="0">
                <a:latin typeface="Corbel"/>
                <a:cs typeface="Corbel"/>
              </a:rPr>
              <a:t> </a:t>
            </a:r>
            <a:r>
              <a:rPr sz="1900" spc="-10" dirty="0">
                <a:latin typeface="Corbel"/>
                <a:cs typeface="Corbel"/>
              </a:rPr>
              <a:t>the</a:t>
            </a:r>
            <a:r>
              <a:rPr sz="1900" dirty="0">
                <a:latin typeface="Corbel"/>
                <a:cs typeface="Corbel"/>
              </a:rPr>
              <a:t> </a:t>
            </a:r>
            <a:r>
              <a:rPr sz="1900" spc="-10" dirty="0">
                <a:latin typeface="Corbel"/>
                <a:cs typeface="Corbel"/>
              </a:rPr>
              <a:t>node</a:t>
            </a:r>
            <a:endParaRPr sz="1900">
              <a:latin typeface="Corbel"/>
              <a:cs typeface="Corbe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421819" y="4349496"/>
            <a:ext cx="3260920" cy="502174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406844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3-way</a:t>
            </a:r>
            <a:r>
              <a:rPr spc="-40" dirty="0"/>
              <a:t> </a:t>
            </a:r>
            <a:r>
              <a:rPr spc="-5" dirty="0"/>
              <a:t>search</a:t>
            </a:r>
            <a:r>
              <a:rPr spc="-80" dirty="0"/>
              <a:t> </a:t>
            </a:r>
            <a:r>
              <a:rPr spc="-5" dirty="0"/>
              <a:t>tree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21608" y="2324100"/>
            <a:ext cx="3814307" cy="2587752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406844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3-way</a:t>
            </a:r>
            <a:r>
              <a:rPr spc="-40" dirty="0"/>
              <a:t> </a:t>
            </a:r>
            <a:r>
              <a:rPr spc="-5" dirty="0"/>
              <a:t>search</a:t>
            </a:r>
            <a:r>
              <a:rPr spc="-80" dirty="0"/>
              <a:t> </a:t>
            </a:r>
            <a:r>
              <a:rPr spc="-5" dirty="0"/>
              <a:t>tree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67713" y="2040762"/>
            <a:ext cx="335343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latin typeface="Corbel"/>
                <a:cs typeface="Corbel"/>
              </a:rPr>
              <a:t>Insert</a:t>
            </a:r>
            <a:r>
              <a:rPr sz="2200" spc="-1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10,</a:t>
            </a:r>
            <a:r>
              <a:rPr sz="2200" spc="-10" dirty="0">
                <a:latin typeface="Corbel"/>
                <a:cs typeface="Corbel"/>
              </a:rPr>
              <a:t> 60,</a:t>
            </a:r>
            <a:r>
              <a:rPr sz="2200" spc="-25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100,</a:t>
            </a:r>
            <a:r>
              <a:rPr sz="2200" spc="-25" dirty="0">
                <a:latin typeface="Corbel"/>
                <a:cs typeface="Corbel"/>
              </a:rPr>
              <a:t> </a:t>
            </a:r>
            <a:r>
              <a:rPr sz="2200" spc="-15" dirty="0">
                <a:latin typeface="Corbel"/>
                <a:cs typeface="Corbel"/>
              </a:rPr>
              <a:t>200,40,120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959858" y="2692145"/>
            <a:ext cx="617220" cy="439420"/>
          </a:xfrm>
          <a:custGeom>
            <a:avLst/>
            <a:gdLst/>
            <a:ahLst/>
            <a:cxnLst/>
            <a:rect l="l" t="t" r="r" b="b"/>
            <a:pathLst>
              <a:path w="617220" h="439419">
                <a:moveTo>
                  <a:pt x="617220" y="0"/>
                </a:moveTo>
                <a:lnTo>
                  <a:pt x="0" y="0"/>
                </a:lnTo>
                <a:lnTo>
                  <a:pt x="0" y="438912"/>
                </a:lnTo>
                <a:lnTo>
                  <a:pt x="617220" y="438912"/>
                </a:lnTo>
                <a:lnTo>
                  <a:pt x="617220" y="0"/>
                </a:lnTo>
                <a:close/>
              </a:path>
            </a:pathLst>
          </a:custGeom>
          <a:solidFill>
            <a:srgbClr val="A6B7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959858" y="2692145"/>
            <a:ext cx="617220" cy="439420"/>
          </a:xfrm>
          <a:prstGeom prst="rect">
            <a:avLst/>
          </a:prstGeom>
          <a:ln w="19050">
            <a:solidFill>
              <a:srgbClr val="79851A"/>
            </a:solidFill>
          </a:ln>
        </p:spPr>
        <p:txBody>
          <a:bodyPr vert="horz" wrap="square" lIns="0" tIns="66675" rIns="0" bIns="0" rtlCol="0">
            <a:spAutoFit/>
          </a:bodyPr>
          <a:lstStyle/>
          <a:p>
            <a:pPr marL="196850">
              <a:lnSpc>
                <a:spcPct val="100000"/>
              </a:lnSpc>
              <a:spcBef>
                <a:spcPts val="525"/>
              </a:spcBef>
            </a:pPr>
            <a:r>
              <a:rPr sz="1800" spc="-5" dirty="0">
                <a:solidFill>
                  <a:srgbClr val="FFFFFF"/>
                </a:solidFill>
                <a:latin typeface="Corbel"/>
                <a:cs typeface="Corbel"/>
              </a:rPr>
              <a:t>10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577078" y="2692145"/>
            <a:ext cx="619125" cy="439420"/>
          </a:xfrm>
          <a:prstGeom prst="rect">
            <a:avLst/>
          </a:prstGeom>
          <a:solidFill>
            <a:srgbClr val="A6B727"/>
          </a:solidFill>
          <a:ln w="19050">
            <a:solidFill>
              <a:srgbClr val="79851A"/>
            </a:solidFill>
          </a:ln>
        </p:spPr>
        <p:txBody>
          <a:bodyPr vert="horz" wrap="square" lIns="0" tIns="66675" rIns="0" bIns="0" rtlCol="0">
            <a:spAutoFit/>
          </a:bodyPr>
          <a:lstStyle/>
          <a:p>
            <a:pPr marL="18923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60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86321" y="3784853"/>
            <a:ext cx="619125" cy="437515"/>
          </a:xfrm>
          <a:prstGeom prst="rect">
            <a:avLst/>
          </a:prstGeom>
          <a:solidFill>
            <a:srgbClr val="A6B727"/>
          </a:solidFill>
          <a:ln w="19050">
            <a:solidFill>
              <a:srgbClr val="79851A"/>
            </a:solidFill>
          </a:ln>
        </p:spPr>
        <p:txBody>
          <a:bodyPr vert="horz" wrap="square" lIns="0" tIns="66040" rIns="0" bIns="0" rtlCol="0">
            <a:spAutoFit/>
          </a:bodyPr>
          <a:lstStyle/>
          <a:p>
            <a:pPr marL="140335">
              <a:lnSpc>
                <a:spcPct val="100000"/>
              </a:lnSpc>
              <a:spcBef>
                <a:spcPts val="520"/>
              </a:spcBef>
            </a:pPr>
            <a:r>
              <a:rPr sz="1800" spc="-5" dirty="0">
                <a:solidFill>
                  <a:srgbClr val="FFFFFF"/>
                </a:solidFill>
                <a:latin typeface="Corbel"/>
                <a:cs typeface="Corbel"/>
              </a:rPr>
              <a:t>100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005066" y="3784853"/>
            <a:ext cx="617220" cy="437515"/>
          </a:xfrm>
          <a:custGeom>
            <a:avLst/>
            <a:gdLst/>
            <a:ahLst/>
            <a:cxnLst/>
            <a:rect l="l" t="t" r="r" b="b"/>
            <a:pathLst>
              <a:path w="617220" h="437514">
                <a:moveTo>
                  <a:pt x="617220" y="0"/>
                </a:moveTo>
                <a:lnTo>
                  <a:pt x="0" y="0"/>
                </a:lnTo>
                <a:lnTo>
                  <a:pt x="0" y="437388"/>
                </a:lnTo>
                <a:lnTo>
                  <a:pt x="617220" y="437388"/>
                </a:lnTo>
                <a:lnTo>
                  <a:pt x="617220" y="0"/>
                </a:lnTo>
                <a:close/>
              </a:path>
            </a:pathLst>
          </a:custGeom>
          <a:solidFill>
            <a:srgbClr val="A6B7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7005066" y="3784853"/>
            <a:ext cx="617220" cy="437515"/>
          </a:xfrm>
          <a:prstGeom prst="rect">
            <a:avLst/>
          </a:prstGeom>
          <a:ln w="19050">
            <a:solidFill>
              <a:srgbClr val="79851A"/>
            </a:solidFill>
          </a:ln>
        </p:spPr>
        <p:txBody>
          <a:bodyPr vert="horz" wrap="square" lIns="0" tIns="66040" rIns="0" bIns="0" rtlCol="0">
            <a:spAutoFit/>
          </a:bodyPr>
          <a:lstStyle/>
          <a:p>
            <a:pPr marL="133350">
              <a:lnSpc>
                <a:spcPct val="100000"/>
              </a:lnSpc>
              <a:spcBef>
                <a:spcPts val="520"/>
              </a:spcBef>
            </a:pPr>
            <a:r>
              <a:rPr sz="1800" spc="-15" dirty="0">
                <a:solidFill>
                  <a:srgbClr val="FFFFFF"/>
                </a:solidFill>
                <a:latin typeface="Corbel"/>
                <a:cs typeface="Corbel"/>
              </a:rPr>
              <a:t>200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186934" y="3784853"/>
            <a:ext cx="617220" cy="437515"/>
          </a:xfrm>
          <a:prstGeom prst="rect">
            <a:avLst/>
          </a:prstGeom>
          <a:solidFill>
            <a:srgbClr val="A6B727"/>
          </a:solidFill>
          <a:ln w="19050">
            <a:solidFill>
              <a:srgbClr val="79851A"/>
            </a:solidFill>
          </a:ln>
        </p:spPr>
        <p:txBody>
          <a:bodyPr vert="horz" wrap="square" lIns="0" tIns="66040" rIns="0" bIns="0" rtlCol="0">
            <a:spAutoFit/>
          </a:bodyPr>
          <a:lstStyle/>
          <a:p>
            <a:pPr marL="189865">
              <a:lnSpc>
                <a:spcPct val="100000"/>
              </a:lnSpc>
              <a:spcBef>
                <a:spcPts val="520"/>
              </a:spcBef>
            </a:pPr>
            <a:r>
              <a:rPr sz="1800" spc="-10" dirty="0">
                <a:solidFill>
                  <a:srgbClr val="FFFFFF"/>
                </a:solidFill>
                <a:latin typeface="Corbel"/>
                <a:cs typeface="Corbel"/>
              </a:rPr>
              <a:t>40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758178" y="4722114"/>
            <a:ext cx="617220" cy="437515"/>
          </a:xfrm>
          <a:prstGeom prst="rect">
            <a:avLst/>
          </a:prstGeom>
          <a:solidFill>
            <a:srgbClr val="A6B727"/>
          </a:solidFill>
          <a:ln w="19050">
            <a:solidFill>
              <a:srgbClr val="79851A"/>
            </a:solidFill>
          </a:ln>
        </p:spPr>
        <p:txBody>
          <a:bodyPr vert="horz" wrap="square" lIns="0" tIns="66040" rIns="0" bIns="0" rtlCol="0">
            <a:spAutoFit/>
          </a:bodyPr>
          <a:lstStyle/>
          <a:p>
            <a:pPr marL="141605">
              <a:lnSpc>
                <a:spcPct val="100000"/>
              </a:lnSpc>
              <a:spcBef>
                <a:spcPts val="520"/>
              </a:spcBef>
            </a:pPr>
            <a:r>
              <a:rPr sz="1800" spc="-15" dirty="0">
                <a:solidFill>
                  <a:srgbClr val="FFFFFF"/>
                </a:solidFill>
                <a:latin typeface="Corbel"/>
                <a:cs typeface="Corbel"/>
              </a:rPr>
              <a:t>120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195821" y="2911601"/>
            <a:ext cx="809625" cy="883285"/>
          </a:xfrm>
          <a:custGeom>
            <a:avLst/>
            <a:gdLst/>
            <a:ahLst/>
            <a:cxnLst/>
            <a:rect l="l" t="t" r="r" b="b"/>
            <a:pathLst>
              <a:path w="809625" h="883285">
                <a:moveTo>
                  <a:pt x="0" y="0"/>
                </a:moveTo>
                <a:lnTo>
                  <a:pt x="809244" y="882904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496305" y="2911601"/>
            <a:ext cx="81915" cy="873760"/>
          </a:xfrm>
          <a:custGeom>
            <a:avLst/>
            <a:gdLst/>
            <a:ahLst/>
            <a:cxnLst/>
            <a:rect l="l" t="t" r="r" b="b"/>
            <a:pathLst>
              <a:path w="81914" h="873760">
                <a:moveTo>
                  <a:pt x="81534" y="0"/>
                </a:moveTo>
                <a:lnTo>
                  <a:pt x="0" y="873633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005066" y="4004309"/>
            <a:ext cx="62230" cy="718185"/>
          </a:xfrm>
          <a:custGeom>
            <a:avLst/>
            <a:gdLst/>
            <a:ahLst/>
            <a:cxnLst/>
            <a:rect l="l" t="t" r="r" b="b"/>
            <a:pathLst>
              <a:path w="62229" h="718185">
                <a:moveTo>
                  <a:pt x="0" y="0"/>
                </a:moveTo>
                <a:lnTo>
                  <a:pt x="62229" y="718057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22044" y="869950"/>
            <a:ext cx="410210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latin typeface="Corbel"/>
                <a:cs typeface="Corbel"/>
              </a:rPr>
              <a:t>4-way</a:t>
            </a:r>
            <a:r>
              <a:rPr sz="4400" spc="-65" dirty="0">
                <a:latin typeface="Corbel"/>
                <a:cs typeface="Corbel"/>
              </a:rPr>
              <a:t> </a:t>
            </a:r>
            <a:r>
              <a:rPr sz="4400" spc="-5" dirty="0">
                <a:latin typeface="Corbel"/>
                <a:cs typeface="Corbel"/>
              </a:rPr>
              <a:t>search</a:t>
            </a:r>
            <a:r>
              <a:rPr sz="4400" spc="-80" dirty="0">
                <a:latin typeface="Corbel"/>
                <a:cs typeface="Corbel"/>
              </a:rPr>
              <a:t> </a:t>
            </a:r>
            <a:r>
              <a:rPr sz="4400" spc="-5" dirty="0">
                <a:latin typeface="Corbel"/>
                <a:cs typeface="Corbel"/>
              </a:rPr>
              <a:t>tree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67713" y="2040762"/>
            <a:ext cx="335343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latin typeface="Corbel"/>
                <a:cs typeface="Corbel"/>
              </a:rPr>
              <a:t>Insert</a:t>
            </a:r>
            <a:r>
              <a:rPr sz="2200" spc="-1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10,</a:t>
            </a:r>
            <a:r>
              <a:rPr sz="2200" spc="-10" dirty="0">
                <a:latin typeface="Corbel"/>
                <a:cs typeface="Corbel"/>
              </a:rPr>
              <a:t> 60,</a:t>
            </a:r>
            <a:r>
              <a:rPr sz="2200" spc="-25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100,</a:t>
            </a:r>
            <a:r>
              <a:rPr sz="2200" spc="-25" dirty="0">
                <a:latin typeface="Corbel"/>
                <a:cs typeface="Corbel"/>
              </a:rPr>
              <a:t> </a:t>
            </a:r>
            <a:r>
              <a:rPr sz="2200" spc="-15" dirty="0">
                <a:latin typeface="Corbel"/>
                <a:cs typeface="Corbel"/>
              </a:rPr>
              <a:t>200,40,120</a:t>
            </a:r>
            <a:endParaRPr sz="2200">
              <a:latin typeface="Corbel"/>
              <a:cs typeface="Corbe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6275451" y="3193669"/>
            <a:ext cx="285115" cy="497205"/>
            <a:chOff x="6275451" y="3193669"/>
            <a:chExt cx="285115" cy="497205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284976" y="3206501"/>
              <a:ext cx="275094" cy="483864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6280023" y="3198241"/>
              <a:ext cx="244475" cy="456565"/>
            </a:xfrm>
            <a:custGeom>
              <a:avLst/>
              <a:gdLst/>
              <a:ahLst/>
              <a:cxnLst/>
              <a:rect l="l" t="t" r="r" b="b"/>
              <a:pathLst>
                <a:path w="244475" h="456564">
                  <a:moveTo>
                    <a:pt x="135254" y="367030"/>
                  </a:moveTo>
                  <a:lnTo>
                    <a:pt x="45212" y="367030"/>
                  </a:lnTo>
                  <a:lnTo>
                    <a:pt x="45212" y="456438"/>
                  </a:lnTo>
                  <a:lnTo>
                    <a:pt x="135254" y="456438"/>
                  </a:lnTo>
                  <a:lnTo>
                    <a:pt x="135254" y="367030"/>
                  </a:lnTo>
                  <a:close/>
                </a:path>
                <a:path w="244475" h="456564">
                  <a:moveTo>
                    <a:pt x="234351" y="65024"/>
                  </a:moveTo>
                  <a:lnTo>
                    <a:pt x="94741" y="65024"/>
                  </a:lnTo>
                  <a:lnTo>
                    <a:pt x="111027" y="65859"/>
                  </a:lnTo>
                  <a:lnTo>
                    <a:pt x="125015" y="68373"/>
                  </a:lnTo>
                  <a:lnTo>
                    <a:pt x="158337" y="94281"/>
                  </a:lnTo>
                  <a:lnTo>
                    <a:pt x="162432" y="114554"/>
                  </a:lnTo>
                  <a:lnTo>
                    <a:pt x="162432" y="121412"/>
                  </a:lnTo>
                  <a:lnTo>
                    <a:pt x="141859" y="156210"/>
                  </a:lnTo>
                  <a:lnTo>
                    <a:pt x="136778" y="159893"/>
                  </a:lnTo>
                  <a:lnTo>
                    <a:pt x="131825" y="163575"/>
                  </a:lnTo>
                  <a:lnTo>
                    <a:pt x="120903" y="171069"/>
                  </a:lnTo>
                  <a:lnTo>
                    <a:pt x="114879" y="175025"/>
                  </a:lnTo>
                  <a:lnTo>
                    <a:pt x="108807" y="179101"/>
                  </a:lnTo>
                  <a:lnTo>
                    <a:pt x="73913" y="208914"/>
                  </a:lnTo>
                  <a:lnTo>
                    <a:pt x="54296" y="247705"/>
                  </a:lnTo>
                  <a:lnTo>
                    <a:pt x="50673" y="285114"/>
                  </a:lnTo>
                  <a:lnTo>
                    <a:pt x="50926" y="291211"/>
                  </a:lnTo>
                  <a:lnTo>
                    <a:pt x="51053" y="293624"/>
                  </a:lnTo>
                  <a:lnTo>
                    <a:pt x="51307" y="295656"/>
                  </a:lnTo>
                  <a:lnTo>
                    <a:pt x="125984" y="295656"/>
                  </a:lnTo>
                  <a:lnTo>
                    <a:pt x="125984" y="290322"/>
                  </a:lnTo>
                  <a:lnTo>
                    <a:pt x="126343" y="281797"/>
                  </a:lnTo>
                  <a:lnTo>
                    <a:pt x="142613" y="243417"/>
                  </a:lnTo>
                  <a:lnTo>
                    <a:pt x="179831" y="214455"/>
                  </a:lnTo>
                  <a:lnTo>
                    <a:pt x="185685" y="210583"/>
                  </a:lnTo>
                  <a:lnTo>
                    <a:pt x="216096" y="187326"/>
                  </a:lnTo>
                  <a:lnTo>
                    <a:pt x="237777" y="154215"/>
                  </a:lnTo>
                  <a:lnTo>
                    <a:pt x="244475" y="112903"/>
                  </a:lnTo>
                  <a:lnTo>
                    <a:pt x="243879" y="100278"/>
                  </a:lnTo>
                  <a:lnTo>
                    <a:pt x="242093" y="88296"/>
                  </a:lnTo>
                  <a:lnTo>
                    <a:pt x="239117" y="76934"/>
                  </a:lnTo>
                  <a:lnTo>
                    <a:pt x="234950" y="66167"/>
                  </a:lnTo>
                  <a:lnTo>
                    <a:pt x="234351" y="65024"/>
                  </a:lnTo>
                  <a:close/>
                </a:path>
                <a:path w="244475" h="456564">
                  <a:moveTo>
                    <a:pt x="104139" y="0"/>
                  </a:moveTo>
                  <a:lnTo>
                    <a:pt x="62483" y="3651"/>
                  </a:lnTo>
                  <a:lnTo>
                    <a:pt x="22605" y="13081"/>
                  </a:lnTo>
                  <a:lnTo>
                    <a:pt x="0" y="21717"/>
                  </a:lnTo>
                  <a:lnTo>
                    <a:pt x="0" y="86360"/>
                  </a:lnTo>
                  <a:lnTo>
                    <a:pt x="9904" y="82196"/>
                  </a:lnTo>
                  <a:lnTo>
                    <a:pt x="20558" y="78295"/>
                  </a:lnTo>
                  <a:lnTo>
                    <a:pt x="69214" y="66579"/>
                  </a:lnTo>
                  <a:lnTo>
                    <a:pt x="94741" y="65024"/>
                  </a:lnTo>
                  <a:lnTo>
                    <a:pt x="234351" y="65024"/>
                  </a:lnTo>
                  <a:lnTo>
                    <a:pt x="229663" y="56072"/>
                  </a:lnTo>
                  <a:lnTo>
                    <a:pt x="198042" y="23554"/>
                  </a:lnTo>
                  <a:lnTo>
                    <a:pt x="149949" y="4446"/>
                  </a:lnTo>
                  <a:lnTo>
                    <a:pt x="120282" y="498"/>
                  </a:lnTo>
                  <a:lnTo>
                    <a:pt x="10413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280023" y="3198241"/>
              <a:ext cx="244475" cy="456565"/>
            </a:xfrm>
            <a:custGeom>
              <a:avLst/>
              <a:gdLst/>
              <a:ahLst/>
              <a:cxnLst/>
              <a:rect l="l" t="t" r="r" b="b"/>
              <a:pathLst>
                <a:path w="244475" h="456564">
                  <a:moveTo>
                    <a:pt x="45212" y="367030"/>
                  </a:moveTo>
                  <a:lnTo>
                    <a:pt x="135254" y="367030"/>
                  </a:lnTo>
                  <a:lnTo>
                    <a:pt x="135254" y="456438"/>
                  </a:lnTo>
                  <a:lnTo>
                    <a:pt x="45212" y="456438"/>
                  </a:lnTo>
                  <a:lnTo>
                    <a:pt x="45212" y="367030"/>
                  </a:lnTo>
                  <a:close/>
                </a:path>
                <a:path w="244475" h="456564">
                  <a:moveTo>
                    <a:pt x="104139" y="0"/>
                  </a:moveTo>
                  <a:lnTo>
                    <a:pt x="149949" y="4446"/>
                  </a:lnTo>
                  <a:lnTo>
                    <a:pt x="187531" y="17462"/>
                  </a:lnTo>
                  <a:lnTo>
                    <a:pt x="223329" y="46751"/>
                  </a:lnTo>
                  <a:lnTo>
                    <a:pt x="242093" y="88296"/>
                  </a:lnTo>
                  <a:lnTo>
                    <a:pt x="244475" y="112903"/>
                  </a:lnTo>
                  <a:lnTo>
                    <a:pt x="244211" y="122404"/>
                  </a:lnTo>
                  <a:lnTo>
                    <a:pt x="235029" y="160797"/>
                  </a:lnTo>
                  <a:lnTo>
                    <a:pt x="211454" y="191516"/>
                  </a:lnTo>
                  <a:lnTo>
                    <a:pt x="191515" y="206629"/>
                  </a:lnTo>
                  <a:lnTo>
                    <a:pt x="185685" y="210583"/>
                  </a:lnTo>
                  <a:lnTo>
                    <a:pt x="179831" y="214455"/>
                  </a:lnTo>
                  <a:lnTo>
                    <a:pt x="173978" y="218255"/>
                  </a:lnTo>
                  <a:lnTo>
                    <a:pt x="168148" y="221996"/>
                  </a:lnTo>
                  <a:lnTo>
                    <a:pt x="162407" y="225809"/>
                  </a:lnTo>
                  <a:lnTo>
                    <a:pt x="134993" y="254224"/>
                  </a:lnTo>
                  <a:lnTo>
                    <a:pt x="125984" y="290322"/>
                  </a:lnTo>
                  <a:lnTo>
                    <a:pt x="125984" y="295656"/>
                  </a:lnTo>
                  <a:lnTo>
                    <a:pt x="51307" y="295656"/>
                  </a:lnTo>
                  <a:lnTo>
                    <a:pt x="51053" y="293624"/>
                  </a:lnTo>
                  <a:lnTo>
                    <a:pt x="50926" y="291211"/>
                  </a:lnTo>
                  <a:lnTo>
                    <a:pt x="50800" y="288163"/>
                  </a:lnTo>
                  <a:lnTo>
                    <a:pt x="50673" y="285114"/>
                  </a:lnTo>
                  <a:lnTo>
                    <a:pt x="50546" y="282701"/>
                  </a:lnTo>
                  <a:lnTo>
                    <a:pt x="50546" y="280924"/>
                  </a:lnTo>
                  <a:lnTo>
                    <a:pt x="57150" y="238633"/>
                  </a:lnTo>
                  <a:lnTo>
                    <a:pt x="79124" y="202940"/>
                  </a:lnTo>
                  <a:lnTo>
                    <a:pt x="114879" y="175025"/>
                  </a:lnTo>
                  <a:lnTo>
                    <a:pt x="120903" y="171069"/>
                  </a:lnTo>
                  <a:lnTo>
                    <a:pt x="126491" y="167259"/>
                  </a:lnTo>
                  <a:lnTo>
                    <a:pt x="131825" y="163575"/>
                  </a:lnTo>
                  <a:lnTo>
                    <a:pt x="136778" y="159893"/>
                  </a:lnTo>
                  <a:lnTo>
                    <a:pt x="141859" y="156210"/>
                  </a:lnTo>
                  <a:lnTo>
                    <a:pt x="162432" y="121412"/>
                  </a:lnTo>
                  <a:lnTo>
                    <a:pt x="162432" y="114554"/>
                  </a:lnTo>
                  <a:lnTo>
                    <a:pt x="146050" y="78486"/>
                  </a:lnTo>
                  <a:lnTo>
                    <a:pt x="94741" y="65024"/>
                  </a:lnTo>
                  <a:lnTo>
                    <a:pt x="81930" y="65408"/>
                  </a:lnTo>
                  <a:lnTo>
                    <a:pt x="44068" y="71374"/>
                  </a:lnTo>
                  <a:lnTo>
                    <a:pt x="0" y="86360"/>
                  </a:lnTo>
                  <a:lnTo>
                    <a:pt x="0" y="21717"/>
                  </a:lnTo>
                  <a:lnTo>
                    <a:pt x="42054" y="7723"/>
                  </a:lnTo>
                  <a:lnTo>
                    <a:pt x="83601" y="910"/>
                  </a:lnTo>
                  <a:lnTo>
                    <a:pt x="97405" y="97"/>
                  </a:lnTo>
                  <a:lnTo>
                    <a:pt x="104139" y="0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379539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5</a:t>
            </a:r>
            <a:r>
              <a:rPr spc="-250" dirty="0"/>
              <a:t> </a:t>
            </a:r>
            <a:r>
              <a:rPr dirty="0"/>
              <a:t>Way</a:t>
            </a:r>
            <a:r>
              <a:rPr spc="-25" dirty="0"/>
              <a:t> </a:t>
            </a:r>
            <a:r>
              <a:rPr dirty="0"/>
              <a:t>-</a:t>
            </a:r>
            <a:r>
              <a:rPr spc="-10" dirty="0"/>
              <a:t> </a:t>
            </a:r>
            <a:r>
              <a:rPr dirty="0"/>
              <a:t>Deletion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72739" y="2307335"/>
            <a:ext cx="5829788" cy="3022349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379539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5</a:t>
            </a:r>
            <a:r>
              <a:rPr spc="-250" dirty="0"/>
              <a:t> </a:t>
            </a:r>
            <a:r>
              <a:rPr dirty="0"/>
              <a:t>Way</a:t>
            </a:r>
            <a:r>
              <a:rPr spc="-25" dirty="0"/>
              <a:t> </a:t>
            </a:r>
            <a:r>
              <a:rPr dirty="0"/>
              <a:t>-</a:t>
            </a:r>
            <a:r>
              <a:rPr spc="-10" dirty="0"/>
              <a:t> </a:t>
            </a:r>
            <a:r>
              <a:rPr dirty="0"/>
              <a:t>Deletion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67000" y="2158751"/>
            <a:ext cx="6089904" cy="3097524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379539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5</a:t>
            </a:r>
            <a:r>
              <a:rPr spc="-250" dirty="0"/>
              <a:t> </a:t>
            </a:r>
            <a:r>
              <a:rPr dirty="0"/>
              <a:t>Way</a:t>
            </a:r>
            <a:r>
              <a:rPr spc="-25" dirty="0"/>
              <a:t> </a:t>
            </a:r>
            <a:r>
              <a:rPr dirty="0"/>
              <a:t>-</a:t>
            </a:r>
            <a:r>
              <a:rPr spc="-10" dirty="0"/>
              <a:t> </a:t>
            </a:r>
            <a:r>
              <a:rPr dirty="0"/>
              <a:t>Deletion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00984" y="2246376"/>
            <a:ext cx="5523913" cy="2982468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979</Words>
  <Application>Microsoft Office PowerPoint</Application>
  <PresentationFormat>Widescreen</PresentationFormat>
  <Paragraphs>239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Calibri</vt:lpstr>
      <vt:lpstr>Cambria Math</vt:lpstr>
      <vt:lpstr>Corbel</vt:lpstr>
      <vt:lpstr>Times New Roman</vt:lpstr>
      <vt:lpstr>Wingdings</vt:lpstr>
      <vt:lpstr>Office Theme</vt:lpstr>
      <vt:lpstr>PowerPoint Presentation</vt:lpstr>
      <vt:lpstr>M-Way Search Tree</vt:lpstr>
      <vt:lpstr>M-Way Search Tree</vt:lpstr>
      <vt:lpstr>3-way search tree</vt:lpstr>
      <vt:lpstr>3-way search tree</vt:lpstr>
      <vt:lpstr>PowerPoint Presentation</vt:lpstr>
      <vt:lpstr>5 Way - Deletion</vt:lpstr>
      <vt:lpstr>5 Way - Deletion</vt:lpstr>
      <vt:lpstr>5 Way - Deletion</vt:lpstr>
      <vt:lpstr>5 Way - Deletion</vt:lpstr>
      <vt:lpstr>5 Way - Deletion</vt:lpstr>
      <vt:lpstr>5 Way - Deletion</vt:lpstr>
      <vt:lpstr>B Tree</vt:lpstr>
      <vt:lpstr>B tree order 3</vt:lpstr>
      <vt:lpstr>B Tree- Insertion</vt:lpstr>
      <vt:lpstr>Insertion- B tree order 3</vt:lpstr>
      <vt:lpstr>Insertion- B tree order 3</vt:lpstr>
      <vt:lpstr>Insertion- B tree order 4</vt:lpstr>
      <vt:lpstr>Insertion- B tree order 4</vt:lpstr>
      <vt:lpstr>Insertion- B tree order 5</vt:lpstr>
      <vt:lpstr>B tree- Deletion</vt:lpstr>
      <vt:lpstr>B tree- Deletion</vt:lpstr>
      <vt:lpstr>Deletion</vt:lpstr>
      <vt:lpstr>Deletion</vt:lpstr>
      <vt:lpstr>Deletion</vt:lpstr>
      <vt:lpstr>Complexity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Laraib Siddiqui \ Lecturer Computer Science</dc:creator>
  <cp:lastModifiedBy>02-131212-009</cp:lastModifiedBy>
  <cp:revision>1</cp:revision>
  <dcterms:created xsi:type="dcterms:W3CDTF">2023-02-16T04:47:01Z</dcterms:created>
  <dcterms:modified xsi:type="dcterms:W3CDTF">2023-02-16T04:47:40Z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2022-12-26T00:00:00Z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2023-02-16T00:00:00Z</vt:filetime>
  </property>
</Properties>
</file>