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2040762"/>
            <a:ext cx="9656572" cy="2526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8805" y="6333593"/>
            <a:ext cx="225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6721" y="3852748"/>
            <a:ext cx="6356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orbel"/>
                <a:cs typeface="Corbel"/>
              </a:rPr>
              <a:t>Heap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3282" y="2033651"/>
            <a:ext cx="8748649" cy="1567688"/>
            <a:chOff x="1883282" y="2033651"/>
            <a:chExt cx="8748649" cy="1567688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3282" y="2033651"/>
              <a:ext cx="8748649" cy="635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1539" y="2966339"/>
              <a:ext cx="5566664" cy="6350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463405" cy="252603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latin typeface="Corbel"/>
                <a:cs typeface="Corbel"/>
              </a:rPr>
              <a:t>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sort,</a:t>
            </a:r>
            <a:r>
              <a:rPr sz="2200" spc="-10" dirty="0">
                <a:latin typeface="Corbel"/>
                <a:cs typeface="Corbel"/>
              </a:rPr>
              <a:t> basically,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there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two </a:t>
            </a:r>
            <a:r>
              <a:rPr sz="2200" spc="-10" dirty="0">
                <a:latin typeface="Corbel"/>
                <a:cs typeface="Corbel"/>
              </a:rPr>
              <a:t>phases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involved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sorting</a:t>
            </a:r>
            <a:r>
              <a:rPr sz="2200" dirty="0">
                <a:latin typeface="Corbel"/>
                <a:cs typeface="Corbel"/>
              </a:rPr>
              <a:t> of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elements.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By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using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-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sort</a:t>
            </a:r>
            <a:r>
              <a:rPr sz="2200" spc="-5" dirty="0">
                <a:latin typeface="Corbel"/>
                <a:cs typeface="Corbel"/>
              </a:rPr>
              <a:t> algorithm,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 </a:t>
            </a:r>
            <a:r>
              <a:rPr sz="2200" spc="-10" dirty="0">
                <a:latin typeface="Corbel"/>
                <a:cs typeface="Corbel"/>
              </a:rPr>
              <a:t>follows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-</a:t>
            </a:r>
            <a:endParaRPr sz="2200">
              <a:latin typeface="Corbel"/>
              <a:cs typeface="Corbel"/>
            </a:endParaRPr>
          </a:p>
          <a:p>
            <a:pPr marL="195580" marR="424180" indent="-182880">
              <a:lnSpc>
                <a:spcPts val="2380"/>
              </a:lnSpc>
              <a:spcBef>
                <a:spcPts val="1385"/>
              </a:spcBef>
              <a:buSzPct val="79545"/>
              <a:buChar char="•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first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step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includes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creation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by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adjusting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20" dirty="0">
                <a:latin typeface="Corbel"/>
                <a:cs typeface="Corbel"/>
              </a:rPr>
              <a:t>array.</a:t>
            </a:r>
            <a:endParaRPr sz="2200">
              <a:latin typeface="Corbel"/>
              <a:cs typeface="Corbel"/>
            </a:endParaRPr>
          </a:p>
          <a:p>
            <a:pPr marL="195580" marR="76835" indent="-182880">
              <a:lnSpc>
                <a:spcPts val="2380"/>
              </a:lnSpc>
              <a:spcBef>
                <a:spcPts val="1400"/>
              </a:spcBef>
              <a:buSzPct val="79545"/>
              <a:buChar char="•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After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creation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 </a:t>
            </a:r>
            <a:r>
              <a:rPr sz="2200" spc="-10" dirty="0">
                <a:latin typeface="Corbel"/>
                <a:cs typeface="Corbel"/>
              </a:rPr>
              <a:t>heap,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now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remove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root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</a:t>
            </a:r>
            <a:r>
              <a:rPr sz="2200" spc="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repeatedly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shifting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</a:t>
            </a:r>
            <a:r>
              <a:rPr sz="2200" dirty="0">
                <a:latin typeface="Corbel"/>
                <a:cs typeface="Corbel"/>
              </a:rPr>
              <a:t> to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end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array,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 </a:t>
            </a:r>
            <a:r>
              <a:rPr sz="2200" spc="-10" dirty="0">
                <a:latin typeface="Corbel"/>
                <a:cs typeface="Corbel"/>
              </a:rPr>
              <a:t>then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store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structure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with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 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remaining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elements.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3248" y="2182585"/>
            <a:ext cx="4181368" cy="4615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63736" y="2824479"/>
            <a:ext cx="6257931" cy="280543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03963" y="5834133"/>
            <a:ext cx="4150644" cy="45924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69426" y="1833917"/>
            <a:ext cx="6452832" cy="259693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325234" y="5148071"/>
            <a:ext cx="3744595" cy="475615"/>
            <a:chOff x="4325234" y="5148071"/>
            <a:chExt cx="3744595" cy="4756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25234" y="5165053"/>
              <a:ext cx="3736604" cy="41805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585710" y="5167121"/>
              <a:ext cx="464820" cy="437515"/>
            </a:xfrm>
            <a:custGeom>
              <a:avLst/>
              <a:gdLst/>
              <a:ahLst/>
              <a:cxnLst/>
              <a:rect l="l" t="t" r="r" b="b"/>
              <a:pathLst>
                <a:path w="464820" h="437514">
                  <a:moveTo>
                    <a:pt x="0" y="437387"/>
                  </a:moveTo>
                  <a:lnTo>
                    <a:pt x="464820" y="437387"/>
                  </a:lnTo>
                  <a:lnTo>
                    <a:pt x="464820" y="0"/>
                  </a:lnTo>
                  <a:lnTo>
                    <a:pt x="0" y="0"/>
                  </a:lnTo>
                  <a:lnTo>
                    <a:pt x="0" y="437387"/>
                  </a:lnTo>
                  <a:close/>
                </a:path>
              </a:pathLst>
            </a:custGeom>
            <a:ln w="381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8809" y="2516068"/>
            <a:ext cx="5613432" cy="2338515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702558" y="5147201"/>
            <a:ext cx="4535170" cy="504825"/>
            <a:chOff x="3702558" y="5147201"/>
            <a:chExt cx="4535170" cy="50482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02558" y="5147201"/>
              <a:ext cx="4524374" cy="5042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148322" y="5167122"/>
              <a:ext cx="1069975" cy="437515"/>
            </a:xfrm>
            <a:custGeom>
              <a:avLst/>
              <a:gdLst/>
              <a:ahLst/>
              <a:cxnLst/>
              <a:rect l="l" t="t" r="r" b="b"/>
              <a:pathLst>
                <a:path w="1069975" h="437514">
                  <a:moveTo>
                    <a:pt x="0" y="437387"/>
                  </a:moveTo>
                  <a:lnTo>
                    <a:pt x="1069848" y="437387"/>
                  </a:lnTo>
                  <a:lnTo>
                    <a:pt x="1069848" y="0"/>
                  </a:lnTo>
                  <a:lnTo>
                    <a:pt x="0" y="0"/>
                  </a:lnTo>
                  <a:lnTo>
                    <a:pt x="0" y="437387"/>
                  </a:lnTo>
                  <a:close/>
                </a:path>
              </a:pathLst>
            </a:custGeom>
            <a:ln w="381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5734" y="2286922"/>
            <a:ext cx="5956124" cy="246745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793997" y="5218829"/>
            <a:ext cx="4545330" cy="504825"/>
            <a:chOff x="3793997" y="5218829"/>
            <a:chExt cx="4545330" cy="50482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93997" y="5218829"/>
              <a:ext cx="4524375" cy="5042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697217" y="5238749"/>
              <a:ext cx="1623060" cy="454659"/>
            </a:xfrm>
            <a:custGeom>
              <a:avLst/>
              <a:gdLst/>
              <a:ahLst/>
              <a:cxnLst/>
              <a:rect l="l" t="t" r="r" b="b"/>
              <a:pathLst>
                <a:path w="1623059" h="454660">
                  <a:moveTo>
                    <a:pt x="0" y="454152"/>
                  </a:moveTo>
                  <a:lnTo>
                    <a:pt x="1623059" y="454152"/>
                  </a:lnTo>
                  <a:lnTo>
                    <a:pt x="1623059" y="0"/>
                  </a:lnTo>
                  <a:lnTo>
                    <a:pt x="0" y="0"/>
                  </a:lnTo>
                  <a:lnTo>
                    <a:pt x="0" y="454152"/>
                  </a:lnTo>
                  <a:close/>
                </a:path>
              </a:pathLst>
            </a:custGeom>
            <a:ln w="381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2471" y="2419790"/>
            <a:ext cx="6415735" cy="2671781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678173" y="5492496"/>
            <a:ext cx="4533265" cy="509905"/>
            <a:chOff x="3678173" y="5492496"/>
            <a:chExt cx="4533265" cy="50990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78173" y="5497721"/>
              <a:ext cx="4524375" cy="5042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964173" y="5511546"/>
              <a:ext cx="2228215" cy="454659"/>
            </a:xfrm>
            <a:custGeom>
              <a:avLst/>
              <a:gdLst/>
              <a:ahLst/>
              <a:cxnLst/>
              <a:rect l="l" t="t" r="r" b="b"/>
              <a:pathLst>
                <a:path w="2228215" h="454660">
                  <a:moveTo>
                    <a:pt x="0" y="454151"/>
                  </a:moveTo>
                  <a:lnTo>
                    <a:pt x="2228087" y="454151"/>
                  </a:lnTo>
                  <a:lnTo>
                    <a:pt x="2228087" y="0"/>
                  </a:lnTo>
                  <a:lnTo>
                    <a:pt x="0" y="0"/>
                  </a:lnTo>
                  <a:lnTo>
                    <a:pt x="0" y="454151"/>
                  </a:lnTo>
                  <a:close/>
                </a:path>
              </a:pathLst>
            </a:custGeom>
            <a:ln w="38099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4383" y="2860852"/>
            <a:ext cx="5761264" cy="186903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548634" y="4947557"/>
            <a:ext cx="4524375" cy="516255"/>
            <a:chOff x="3548634" y="4947557"/>
            <a:chExt cx="4524375" cy="51625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48634" y="4947557"/>
              <a:ext cx="4524375" cy="5042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269230" y="4990338"/>
              <a:ext cx="2755900" cy="454659"/>
            </a:xfrm>
            <a:custGeom>
              <a:avLst/>
              <a:gdLst/>
              <a:ahLst/>
              <a:cxnLst/>
              <a:rect l="l" t="t" r="r" b="b"/>
              <a:pathLst>
                <a:path w="2755900" h="454660">
                  <a:moveTo>
                    <a:pt x="0" y="454152"/>
                  </a:moveTo>
                  <a:lnTo>
                    <a:pt x="2755392" y="454152"/>
                  </a:lnTo>
                  <a:lnTo>
                    <a:pt x="2755392" y="0"/>
                  </a:lnTo>
                  <a:lnTo>
                    <a:pt x="0" y="0"/>
                  </a:lnTo>
                  <a:lnTo>
                    <a:pt x="0" y="454152"/>
                  </a:lnTo>
                  <a:close/>
                </a:path>
              </a:pathLst>
            </a:custGeom>
            <a:ln w="381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0471" y="2760125"/>
            <a:ext cx="5417404" cy="169255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793997" y="4919471"/>
            <a:ext cx="4533265" cy="513080"/>
            <a:chOff x="3793997" y="4919471"/>
            <a:chExt cx="4533265" cy="51308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93997" y="4927744"/>
              <a:ext cx="4514850" cy="5042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946141" y="4938521"/>
              <a:ext cx="3362325" cy="454659"/>
            </a:xfrm>
            <a:custGeom>
              <a:avLst/>
              <a:gdLst/>
              <a:ahLst/>
              <a:cxnLst/>
              <a:rect l="l" t="t" r="r" b="b"/>
              <a:pathLst>
                <a:path w="3362325" h="454660">
                  <a:moveTo>
                    <a:pt x="0" y="454151"/>
                  </a:moveTo>
                  <a:lnTo>
                    <a:pt x="3361944" y="454151"/>
                  </a:lnTo>
                  <a:lnTo>
                    <a:pt x="3361944" y="0"/>
                  </a:lnTo>
                  <a:lnTo>
                    <a:pt x="0" y="0"/>
                  </a:lnTo>
                  <a:lnTo>
                    <a:pt x="0" y="454151"/>
                  </a:lnTo>
                  <a:close/>
                </a:path>
              </a:pathLst>
            </a:custGeom>
            <a:ln w="3810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3304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Heap</a:t>
            </a:r>
            <a:r>
              <a:rPr spc="-215" dirty="0"/>
              <a:t> </a:t>
            </a:r>
            <a:r>
              <a:rPr dirty="0"/>
              <a:t>Sort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46365" y="2704338"/>
            <a:ext cx="4839398" cy="85725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403853" y="4602479"/>
            <a:ext cx="4536440" cy="512445"/>
            <a:chOff x="3403853" y="4602479"/>
            <a:chExt cx="4536440" cy="51244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03853" y="4609446"/>
              <a:ext cx="4524375" cy="50540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10405" y="4621529"/>
              <a:ext cx="3910965" cy="454659"/>
            </a:xfrm>
            <a:custGeom>
              <a:avLst/>
              <a:gdLst/>
              <a:ahLst/>
              <a:cxnLst/>
              <a:rect l="l" t="t" r="r" b="b"/>
              <a:pathLst>
                <a:path w="3910965" h="454660">
                  <a:moveTo>
                    <a:pt x="0" y="454152"/>
                  </a:moveTo>
                  <a:lnTo>
                    <a:pt x="3910584" y="454152"/>
                  </a:lnTo>
                  <a:lnTo>
                    <a:pt x="3910584" y="0"/>
                  </a:lnTo>
                  <a:lnTo>
                    <a:pt x="0" y="0"/>
                  </a:lnTo>
                  <a:lnTo>
                    <a:pt x="0" y="454152"/>
                  </a:lnTo>
                  <a:close/>
                </a:path>
              </a:pathLst>
            </a:custGeom>
            <a:ln w="38099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06472" y="3167760"/>
            <a:ext cx="1323985" cy="121412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248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Heap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468485" cy="210121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special</a:t>
            </a:r>
            <a:r>
              <a:rPr sz="2200" spc="-145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Tree-based</a:t>
            </a:r>
            <a:r>
              <a:rPr sz="2200" spc="4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structure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which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complete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200" spc="-15" dirty="0">
                <a:latin typeface="Corbel"/>
                <a:cs typeface="Corbel"/>
              </a:rPr>
              <a:t>Generally,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Heaps</a:t>
            </a:r>
            <a:r>
              <a:rPr sz="2200" spc="-5" dirty="0">
                <a:latin typeface="Corbel"/>
                <a:cs typeface="Corbel"/>
              </a:rPr>
              <a:t> can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two </a:t>
            </a:r>
            <a:r>
              <a:rPr sz="2200" spc="-10" dirty="0">
                <a:latin typeface="Corbel"/>
                <a:cs typeface="Corbel"/>
              </a:rPr>
              <a:t>types: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200" b="1" spc="-5" dirty="0">
                <a:latin typeface="Corbel"/>
                <a:cs typeface="Corbel"/>
              </a:rPr>
              <a:t>Min-Heap</a:t>
            </a:r>
            <a:r>
              <a:rPr sz="2200" b="1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− root node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spc="-5" dirty="0">
                <a:latin typeface="Corbel"/>
                <a:cs typeface="Corbel"/>
              </a:rPr>
              <a:t> less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than or</a:t>
            </a:r>
            <a:r>
              <a:rPr sz="2200" dirty="0">
                <a:latin typeface="Corbel"/>
                <a:cs typeface="Corbel"/>
              </a:rPr>
              <a:t> equal</a:t>
            </a:r>
            <a:r>
              <a:rPr sz="2200" spc="-5" dirty="0">
                <a:latin typeface="Corbel"/>
                <a:cs typeface="Corbel"/>
              </a:rPr>
              <a:t> to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either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 its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children.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200" b="1" spc="-10" dirty="0">
                <a:latin typeface="Corbel"/>
                <a:cs typeface="Corbel"/>
              </a:rPr>
              <a:t>Max-Heap</a:t>
            </a:r>
            <a:r>
              <a:rPr sz="2200" b="1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−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root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greater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than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or </a:t>
            </a:r>
            <a:r>
              <a:rPr sz="2200" spc="-5" dirty="0">
                <a:latin typeface="Corbel"/>
                <a:cs typeface="Corbel"/>
              </a:rPr>
              <a:t>equal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either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children.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4944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Min/</a:t>
            </a:r>
            <a:r>
              <a:rPr spc="-40" dirty="0"/>
              <a:t> </a:t>
            </a:r>
            <a:r>
              <a:rPr dirty="0"/>
              <a:t>Max</a:t>
            </a:r>
            <a:r>
              <a:rPr spc="-70" dirty="0"/>
              <a:t> </a:t>
            </a:r>
            <a:r>
              <a:rPr spc="-5" dirty="0"/>
              <a:t>Heap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34436" y="2269617"/>
            <a:ext cx="619760" cy="633730"/>
            <a:chOff x="2734436" y="2269617"/>
            <a:chExt cx="619760" cy="633730"/>
          </a:xfrm>
        </p:grpSpPr>
        <p:sp>
          <p:nvSpPr>
            <p:cNvPr id="4" name="object 4"/>
            <p:cNvSpPr/>
            <p:nvPr/>
          </p:nvSpPr>
          <p:spPr>
            <a:xfrm>
              <a:off x="2743961" y="2279142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80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43961" y="2279142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80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971038" y="2421382"/>
            <a:ext cx="142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41216" y="3115436"/>
            <a:ext cx="619760" cy="631825"/>
            <a:chOff x="3641216" y="3115436"/>
            <a:chExt cx="619760" cy="631825"/>
          </a:xfrm>
        </p:grpSpPr>
        <p:sp>
          <p:nvSpPr>
            <p:cNvPr id="8" name="object 8"/>
            <p:cNvSpPr/>
            <p:nvPr/>
          </p:nvSpPr>
          <p:spPr>
            <a:xfrm>
              <a:off x="3650741" y="312496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8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2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4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8" y="612648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3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6" y="306324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50741" y="312496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4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2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8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6" y="306324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3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8" y="612648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886327" y="3266059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272153" y="4109084"/>
            <a:ext cx="619760" cy="633730"/>
            <a:chOff x="4272153" y="4109084"/>
            <a:chExt cx="619760" cy="633730"/>
          </a:xfrm>
        </p:grpSpPr>
        <p:sp>
          <p:nvSpPr>
            <p:cNvPr id="12" name="object 12"/>
            <p:cNvSpPr/>
            <p:nvPr/>
          </p:nvSpPr>
          <p:spPr>
            <a:xfrm>
              <a:off x="4281678" y="41186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81678" y="41186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509896" y="4260595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034664" y="4109084"/>
            <a:ext cx="619760" cy="633730"/>
            <a:chOff x="3034664" y="4109084"/>
            <a:chExt cx="619760" cy="633730"/>
          </a:xfrm>
        </p:grpSpPr>
        <p:sp>
          <p:nvSpPr>
            <p:cNvPr id="16" name="object 16"/>
            <p:cNvSpPr/>
            <p:nvPr/>
          </p:nvSpPr>
          <p:spPr>
            <a:xfrm>
              <a:off x="3044189" y="41186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44189" y="41186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269996" y="4260595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839848" y="3115436"/>
            <a:ext cx="619760" cy="631825"/>
            <a:chOff x="1839848" y="3115436"/>
            <a:chExt cx="619760" cy="631825"/>
          </a:xfrm>
        </p:grpSpPr>
        <p:sp>
          <p:nvSpPr>
            <p:cNvPr id="20" name="object 20"/>
            <p:cNvSpPr/>
            <p:nvPr/>
          </p:nvSpPr>
          <p:spPr>
            <a:xfrm>
              <a:off x="1849373" y="312496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2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4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8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6" y="306324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49373" y="312496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4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2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6" y="306324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8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077339" y="3266059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132713" y="4089272"/>
            <a:ext cx="619760" cy="633730"/>
            <a:chOff x="1132713" y="4089272"/>
            <a:chExt cx="619760" cy="633730"/>
          </a:xfrm>
        </p:grpSpPr>
        <p:sp>
          <p:nvSpPr>
            <p:cNvPr id="24" name="object 24"/>
            <p:cNvSpPr/>
            <p:nvPr/>
          </p:nvSpPr>
          <p:spPr>
            <a:xfrm>
              <a:off x="1142238" y="409879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2238" y="4098797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369313" y="4241672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272664" y="4087748"/>
            <a:ext cx="619760" cy="631825"/>
            <a:chOff x="2272664" y="4087748"/>
            <a:chExt cx="619760" cy="631825"/>
          </a:xfrm>
        </p:grpSpPr>
        <p:sp>
          <p:nvSpPr>
            <p:cNvPr id="28" name="object 28"/>
            <p:cNvSpPr/>
            <p:nvPr/>
          </p:nvSpPr>
          <p:spPr>
            <a:xfrm>
              <a:off x="2282189" y="4097273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300228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2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4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2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8" y="612648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6" y="306324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82189" y="4097273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10" h="612775">
                  <a:moveTo>
                    <a:pt x="0" y="306324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2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8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6" y="306324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8" y="612648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2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514092" y="4238625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54301" y="2586989"/>
            <a:ext cx="2716530" cy="1621155"/>
          </a:xfrm>
          <a:custGeom>
            <a:avLst/>
            <a:gdLst/>
            <a:ahLst/>
            <a:cxnLst/>
            <a:rect l="l" t="t" r="r" b="b"/>
            <a:pathLst>
              <a:path w="2716529" h="1621154">
                <a:moveTo>
                  <a:pt x="1089533" y="0"/>
                </a:moveTo>
                <a:lnTo>
                  <a:pt x="708660" y="627380"/>
                </a:lnTo>
              </a:path>
              <a:path w="2716529" h="1621154">
                <a:moveTo>
                  <a:pt x="282956" y="1060704"/>
                </a:moveTo>
                <a:lnTo>
                  <a:pt x="0" y="1601851"/>
                </a:lnTo>
              </a:path>
              <a:path w="2716529" h="1621154">
                <a:moveTo>
                  <a:pt x="708660" y="1060704"/>
                </a:moveTo>
                <a:lnTo>
                  <a:pt x="928497" y="1508887"/>
                </a:lnTo>
              </a:path>
              <a:path w="2716529" h="1621154">
                <a:moveTo>
                  <a:pt x="1690115" y="0"/>
                </a:moveTo>
                <a:lnTo>
                  <a:pt x="2084705" y="627380"/>
                </a:lnTo>
              </a:path>
              <a:path w="2716529" h="1621154">
                <a:moveTo>
                  <a:pt x="2084070" y="1060704"/>
                </a:moveTo>
                <a:lnTo>
                  <a:pt x="1901952" y="1620774"/>
                </a:lnTo>
              </a:path>
              <a:path w="2716529" h="1621154">
                <a:moveTo>
                  <a:pt x="2510028" y="1060704"/>
                </a:moveTo>
                <a:lnTo>
                  <a:pt x="2716276" y="162077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8345805" y="2269617"/>
            <a:ext cx="619760" cy="633730"/>
            <a:chOff x="8345805" y="2269617"/>
            <a:chExt cx="619760" cy="633730"/>
          </a:xfrm>
        </p:grpSpPr>
        <p:sp>
          <p:nvSpPr>
            <p:cNvPr id="33" name="object 33"/>
            <p:cNvSpPr/>
            <p:nvPr/>
          </p:nvSpPr>
          <p:spPr>
            <a:xfrm>
              <a:off x="8355330" y="2279142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80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3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55330" y="2279142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80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3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8583930" y="2421382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9252584" y="3115436"/>
            <a:ext cx="621030" cy="631825"/>
            <a:chOff x="9252584" y="3115436"/>
            <a:chExt cx="621030" cy="631825"/>
          </a:xfrm>
        </p:grpSpPr>
        <p:sp>
          <p:nvSpPr>
            <p:cNvPr id="37" name="object 37"/>
            <p:cNvSpPr/>
            <p:nvPr/>
          </p:nvSpPr>
          <p:spPr>
            <a:xfrm>
              <a:off x="9262109" y="3124961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90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90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80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262109" y="3124961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90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80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90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9489693" y="3266059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9885044" y="4109084"/>
            <a:ext cx="619760" cy="633730"/>
            <a:chOff x="9885044" y="4109084"/>
            <a:chExt cx="619760" cy="633730"/>
          </a:xfrm>
        </p:grpSpPr>
        <p:sp>
          <p:nvSpPr>
            <p:cNvPr id="41" name="object 41"/>
            <p:cNvSpPr/>
            <p:nvPr/>
          </p:nvSpPr>
          <p:spPr>
            <a:xfrm>
              <a:off x="9894569" y="41186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894569" y="4118609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10122534" y="4260595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8696325" y="4087748"/>
            <a:ext cx="619760" cy="631825"/>
            <a:chOff x="8696325" y="4087748"/>
            <a:chExt cx="619760" cy="631825"/>
          </a:xfrm>
        </p:grpSpPr>
        <p:sp>
          <p:nvSpPr>
            <p:cNvPr id="45" name="object 45"/>
            <p:cNvSpPr/>
            <p:nvPr/>
          </p:nvSpPr>
          <p:spPr>
            <a:xfrm>
              <a:off x="8705850" y="4097273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1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4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8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5" y="306324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3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705850" y="4097273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0" y="306324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1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3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5" y="306324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8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939021" y="4238625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7464932" y="3115436"/>
            <a:ext cx="621030" cy="631825"/>
            <a:chOff x="7464932" y="3115436"/>
            <a:chExt cx="621030" cy="631825"/>
          </a:xfrm>
        </p:grpSpPr>
        <p:sp>
          <p:nvSpPr>
            <p:cNvPr id="49" name="object 49"/>
            <p:cNvSpPr/>
            <p:nvPr/>
          </p:nvSpPr>
          <p:spPr>
            <a:xfrm>
              <a:off x="7474457" y="3124961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90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90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80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474457" y="3124961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90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80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90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7714233" y="3266059"/>
            <a:ext cx="1231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852284" y="4087748"/>
            <a:ext cx="621030" cy="631825"/>
            <a:chOff x="6852284" y="4087748"/>
            <a:chExt cx="621030" cy="631825"/>
          </a:xfrm>
        </p:grpSpPr>
        <p:sp>
          <p:nvSpPr>
            <p:cNvPr id="53" name="object 53"/>
            <p:cNvSpPr/>
            <p:nvPr/>
          </p:nvSpPr>
          <p:spPr>
            <a:xfrm>
              <a:off x="6861809" y="4097273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90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90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80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861809" y="4097273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90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80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90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7098283" y="4238625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7838313" y="4087748"/>
            <a:ext cx="621030" cy="631825"/>
            <a:chOff x="7838313" y="4087748"/>
            <a:chExt cx="621030" cy="631825"/>
          </a:xfrm>
        </p:grpSpPr>
        <p:sp>
          <p:nvSpPr>
            <p:cNvPr id="57" name="object 57"/>
            <p:cNvSpPr/>
            <p:nvPr/>
          </p:nvSpPr>
          <p:spPr>
            <a:xfrm>
              <a:off x="7847838" y="4097273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89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89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79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847838" y="4097273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89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79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89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8076945" y="4238625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375397" y="2586989"/>
            <a:ext cx="2606675" cy="1621155"/>
          </a:xfrm>
          <a:custGeom>
            <a:avLst/>
            <a:gdLst/>
            <a:ahLst/>
            <a:cxnLst/>
            <a:rect l="l" t="t" r="r" b="b"/>
            <a:pathLst>
              <a:path w="2606675" h="1621154">
                <a:moveTo>
                  <a:pt x="979931" y="0"/>
                </a:moveTo>
                <a:lnTo>
                  <a:pt x="612648" y="627380"/>
                </a:lnTo>
              </a:path>
              <a:path w="2606675" h="1621154">
                <a:moveTo>
                  <a:pt x="187959" y="1060704"/>
                </a:moveTo>
                <a:lnTo>
                  <a:pt x="0" y="1598803"/>
                </a:lnTo>
              </a:path>
              <a:path w="2606675" h="1621154">
                <a:moveTo>
                  <a:pt x="612648" y="1060704"/>
                </a:moveTo>
                <a:lnTo>
                  <a:pt x="773556" y="1508887"/>
                </a:lnTo>
              </a:path>
              <a:path w="2606675" h="1621154">
                <a:moveTo>
                  <a:pt x="1580387" y="0"/>
                </a:moveTo>
                <a:lnTo>
                  <a:pt x="1974977" y="627380"/>
                </a:lnTo>
              </a:path>
              <a:path w="2606675" h="1621154">
                <a:moveTo>
                  <a:pt x="1975993" y="1060704"/>
                </a:moveTo>
                <a:lnTo>
                  <a:pt x="1844040" y="1598803"/>
                </a:lnTo>
              </a:path>
              <a:path w="2606675" h="1621154">
                <a:moveTo>
                  <a:pt x="2400300" y="1060704"/>
                </a:moveTo>
                <a:lnTo>
                  <a:pt x="2606548" y="162077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2440939" y="5113401"/>
            <a:ext cx="965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orbel"/>
                <a:cs typeface="Corbel"/>
              </a:rPr>
              <a:t>Min</a:t>
            </a:r>
            <a:r>
              <a:rPr sz="1800" b="1" spc="-7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orbel"/>
                <a:cs typeface="Corbel"/>
              </a:rPr>
              <a:t>Heap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2" name="object 62"/>
          <p:cNvSpPr txBox="1"/>
          <p:nvPr/>
        </p:nvSpPr>
        <p:spPr>
          <a:xfrm>
            <a:off x="8147684" y="5176773"/>
            <a:ext cx="1018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Corbel"/>
                <a:cs typeface="Corbel"/>
              </a:rPr>
              <a:t>Max</a:t>
            </a:r>
            <a:r>
              <a:rPr sz="1800" b="1" spc="-7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orbel"/>
                <a:cs typeface="Corbel"/>
              </a:rPr>
              <a:t>Heap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88830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Min/</a:t>
            </a:r>
            <a:r>
              <a:rPr spc="5" dirty="0"/>
              <a:t>M</a:t>
            </a:r>
            <a:r>
              <a:rPr dirty="0"/>
              <a:t>ax</a:t>
            </a:r>
            <a:r>
              <a:rPr spc="-40" dirty="0"/>
              <a:t> </a:t>
            </a:r>
            <a:r>
              <a:rPr spc="-5" dirty="0"/>
              <a:t>Hea</a:t>
            </a:r>
            <a:r>
              <a:rPr dirty="0"/>
              <a:t>p</a:t>
            </a:r>
            <a:r>
              <a:rPr spc="-195" dirty="0"/>
              <a:t> </a:t>
            </a:r>
            <a:r>
              <a:rPr spc="-5" dirty="0"/>
              <a:t>Constructio</a:t>
            </a:r>
            <a:r>
              <a:rPr dirty="0"/>
              <a:t>n</a:t>
            </a:r>
            <a:r>
              <a:rPr spc="-215" dirty="0"/>
              <a:t> </a:t>
            </a:r>
            <a:r>
              <a:rPr spc="-5" dirty="0"/>
              <a:t>Algorithm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8997315" cy="272351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25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latin typeface="Corbel"/>
                <a:cs typeface="Corbel"/>
              </a:rPr>
              <a:t>Create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 </a:t>
            </a:r>
            <a:r>
              <a:rPr sz="2200" spc="-10" dirty="0">
                <a:latin typeface="Corbel"/>
                <a:cs typeface="Corbel"/>
              </a:rPr>
              <a:t>new</a:t>
            </a:r>
            <a:r>
              <a:rPr sz="2200" spc="-5" dirty="0">
                <a:latin typeface="Corbel"/>
                <a:cs typeface="Corbel"/>
              </a:rPr>
              <a:t> node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at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end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3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0" dirty="0">
                <a:latin typeface="Corbel"/>
                <a:cs typeface="Corbel"/>
              </a:rPr>
              <a:t>Assign</a:t>
            </a:r>
            <a:r>
              <a:rPr sz="2200" spc="-5" dirty="0">
                <a:latin typeface="Corbel"/>
                <a:cs typeface="Corbel"/>
              </a:rPr>
              <a:t> new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node.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latin typeface="Corbel"/>
                <a:cs typeface="Corbel"/>
              </a:rPr>
              <a:t>Compare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 </a:t>
            </a:r>
            <a:r>
              <a:rPr sz="2200" spc="-10" dirty="0">
                <a:latin typeface="Corbel"/>
                <a:cs typeface="Corbel"/>
              </a:rPr>
              <a:t>this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with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parent.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ts val="251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latin typeface="Corbel"/>
                <a:cs typeface="Corbel"/>
              </a:rPr>
              <a:t>If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parent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less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than/greater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child(min</a:t>
            </a:r>
            <a:r>
              <a:rPr sz="2200" spc="4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max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heap)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,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then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swap</a:t>
            </a:r>
            <a:endParaRPr sz="2200">
              <a:latin typeface="Corbel"/>
              <a:cs typeface="Corbel"/>
            </a:endParaRPr>
          </a:p>
          <a:p>
            <a:pPr marL="469900">
              <a:lnSpc>
                <a:spcPts val="2510"/>
              </a:lnSpc>
            </a:pPr>
            <a:r>
              <a:rPr sz="2200" spc="-10" dirty="0">
                <a:latin typeface="Corbel"/>
                <a:cs typeface="Corbel"/>
              </a:rPr>
              <a:t>them.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30"/>
              </a:spcBef>
              <a:buSzPct val="79545"/>
              <a:buAutoNum type="arabicPeriod" startAt="5"/>
              <a:tabLst>
                <a:tab pos="469265" algn="l"/>
                <a:tab pos="469900" algn="l"/>
              </a:tabLst>
            </a:pPr>
            <a:r>
              <a:rPr sz="2200" spc="-15" dirty="0">
                <a:latin typeface="Corbel"/>
                <a:cs typeface="Corbel"/>
              </a:rPr>
              <a:t>Repeat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step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3 &amp;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4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until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 </a:t>
            </a:r>
            <a:r>
              <a:rPr sz="2200" spc="-5" dirty="0">
                <a:latin typeface="Corbel"/>
                <a:cs typeface="Corbel"/>
              </a:rPr>
              <a:t>property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holds.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879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</a:t>
            </a:r>
            <a:r>
              <a:rPr spc="-75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Max</a:t>
            </a:r>
            <a:r>
              <a:rPr spc="-55" dirty="0"/>
              <a:t> </a:t>
            </a:r>
            <a:r>
              <a:rPr spc="-5" dirty="0"/>
              <a:t>Heap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11582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44,</a:t>
            </a:r>
            <a:r>
              <a:rPr sz="2200" b="1" spc="-40" dirty="0">
                <a:latin typeface="Corbel"/>
                <a:cs typeface="Corbel"/>
              </a:rPr>
              <a:t> </a:t>
            </a:r>
            <a:r>
              <a:rPr sz="2200" b="1" spc="-5" dirty="0">
                <a:latin typeface="Corbel"/>
                <a:cs typeface="Corbel"/>
              </a:rPr>
              <a:t>33,</a:t>
            </a:r>
            <a:r>
              <a:rPr sz="2200" b="1" spc="-2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77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8189" y="2744079"/>
            <a:ext cx="652731" cy="65116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96081" y="2726510"/>
            <a:ext cx="1563597" cy="1530746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436168" y="2473451"/>
            <a:ext cx="2957195" cy="1889760"/>
            <a:chOff x="5436168" y="2473451"/>
            <a:chExt cx="2957195" cy="188976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36168" y="2765677"/>
              <a:ext cx="2529596" cy="159709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694169" y="2473451"/>
              <a:ext cx="1699260" cy="1102360"/>
            </a:xfrm>
            <a:custGeom>
              <a:avLst/>
              <a:gdLst/>
              <a:ahLst/>
              <a:cxnLst/>
              <a:rect l="l" t="t" r="r" b="b"/>
              <a:pathLst>
                <a:path w="1699259" h="1102360">
                  <a:moveTo>
                    <a:pt x="1086491" y="28575"/>
                  </a:moveTo>
                  <a:lnTo>
                    <a:pt x="841882" y="28575"/>
                  </a:lnTo>
                  <a:lnTo>
                    <a:pt x="880872" y="29337"/>
                  </a:lnTo>
                  <a:lnTo>
                    <a:pt x="919860" y="31623"/>
                  </a:lnTo>
                  <a:lnTo>
                    <a:pt x="958469" y="35306"/>
                  </a:lnTo>
                  <a:lnTo>
                    <a:pt x="996950" y="40512"/>
                  </a:lnTo>
                  <a:lnTo>
                    <a:pt x="1035176" y="46989"/>
                  </a:lnTo>
                  <a:lnTo>
                    <a:pt x="1073023" y="54737"/>
                  </a:lnTo>
                  <a:lnTo>
                    <a:pt x="1110360" y="63881"/>
                  </a:lnTo>
                  <a:lnTo>
                    <a:pt x="1147318" y="74040"/>
                  </a:lnTo>
                  <a:lnTo>
                    <a:pt x="1219073" y="98171"/>
                  </a:lnTo>
                  <a:lnTo>
                    <a:pt x="1287779" y="126364"/>
                  </a:lnTo>
                  <a:lnTo>
                    <a:pt x="1352803" y="158496"/>
                  </a:lnTo>
                  <a:lnTo>
                    <a:pt x="1413509" y="194056"/>
                  </a:lnTo>
                  <a:lnTo>
                    <a:pt x="1469262" y="232537"/>
                  </a:lnTo>
                  <a:lnTo>
                    <a:pt x="1519427" y="273812"/>
                  </a:lnTo>
                  <a:lnTo>
                    <a:pt x="1563370" y="317119"/>
                  </a:lnTo>
                  <a:lnTo>
                    <a:pt x="1600580" y="362076"/>
                  </a:lnTo>
                  <a:lnTo>
                    <a:pt x="1630299" y="408305"/>
                  </a:lnTo>
                  <a:lnTo>
                    <a:pt x="1652143" y="455422"/>
                  </a:lnTo>
                  <a:lnTo>
                    <a:pt x="1665731" y="503174"/>
                  </a:lnTo>
                  <a:lnTo>
                    <a:pt x="1670427" y="551180"/>
                  </a:lnTo>
                  <a:lnTo>
                    <a:pt x="1670177" y="575563"/>
                  </a:lnTo>
                  <a:lnTo>
                    <a:pt x="1667509" y="624967"/>
                  </a:lnTo>
                  <a:lnTo>
                    <a:pt x="1662683" y="673735"/>
                  </a:lnTo>
                  <a:lnTo>
                    <a:pt x="1651127" y="744855"/>
                  </a:lnTo>
                  <a:lnTo>
                    <a:pt x="1640839" y="790701"/>
                  </a:lnTo>
                  <a:lnTo>
                    <a:pt x="1628902" y="834389"/>
                  </a:lnTo>
                  <a:lnTo>
                    <a:pt x="1615185" y="875664"/>
                  </a:lnTo>
                  <a:lnTo>
                    <a:pt x="1600200" y="914146"/>
                  </a:lnTo>
                  <a:lnTo>
                    <a:pt x="1583944" y="949325"/>
                  </a:lnTo>
                  <a:lnTo>
                    <a:pt x="1557654" y="995172"/>
                  </a:lnTo>
                  <a:lnTo>
                    <a:pt x="1529714" y="1031494"/>
                  </a:lnTo>
                  <a:lnTo>
                    <a:pt x="1492377" y="1062609"/>
                  </a:lnTo>
                  <a:lnTo>
                    <a:pt x="1455038" y="1073277"/>
                  </a:lnTo>
                  <a:lnTo>
                    <a:pt x="1457071" y="1101852"/>
                  </a:lnTo>
                  <a:lnTo>
                    <a:pt x="1505077" y="1088263"/>
                  </a:lnTo>
                  <a:lnTo>
                    <a:pt x="1539494" y="1062482"/>
                  </a:lnTo>
                  <a:lnTo>
                    <a:pt x="1571116" y="1025906"/>
                  </a:lnTo>
                  <a:lnTo>
                    <a:pt x="1600073" y="979805"/>
                  </a:lnTo>
                  <a:lnTo>
                    <a:pt x="1617979" y="944626"/>
                  </a:lnTo>
                  <a:lnTo>
                    <a:pt x="1634362" y="906145"/>
                  </a:lnTo>
                  <a:lnTo>
                    <a:pt x="1649222" y="864615"/>
                  </a:lnTo>
                  <a:lnTo>
                    <a:pt x="1662556" y="820674"/>
                  </a:lnTo>
                  <a:lnTo>
                    <a:pt x="1679066" y="751077"/>
                  </a:lnTo>
                  <a:lnTo>
                    <a:pt x="1687449" y="702563"/>
                  </a:lnTo>
                  <a:lnTo>
                    <a:pt x="1693799" y="652780"/>
                  </a:lnTo>
                  <a:lnTo>
                    <a:pt x="1697608" y="602107"/>
                  </a:lnTo>
                  <a:lnTo>
                    <a:pt x="1699005" y="551180"/>
                  </a:lnTo>
                  <a:lnTo>
                    <a:pt x="1698625" y="538099"/>
                  </a:lnTo>
                  <a:lnTo>
                    <a:pt x="1693926" y="498475"/>
                  </a:lnTo>
                  <a:lnTo>
                    <a:pt x="1679321" y="446405"/>
                  </a:lnTo>
                  <a:lnTo>
                    <a:pt x="1655826" y="395350"/>
                  </a:lnTo>
                  <a:lnTo>
                    <a:pt x="1624076" y="345948"/>
                  </a:lnTo>
                  <a:lnTo>
                    <a:pt x="1584832" y="298323"/>
                  </a:lnTo>
                  <a:lnTo>
                    <a:pt x="1538985" y="252984"/>
                  </a:lnTo>
                  <a:lnTo>
                    <a:pt x="1486915" y="210185"/>
                  </a:lnTo>
                  <a:lnTo>
                    <a:pt x="1429384" y="170180"/>
                  </a:lnTo>
                  <a:lnTo>
                    <a:pt x="1366774" y="133603"/>
                  </a:lnTo>
                  <a:lnTo>
                    <a:pt x="1299972" y="100457"/>
                  </a:lnTo>
                  <a:lnTo>
                    <a:pt x="1229486" y="71627"/>
                  </a:lnTo>
                  <a:lnTo>
                    <a:pt x="1193037" y="58674"/>
                  </a:lnTo>
                  <a:lnTo>
                    <a:pt x="1155827" y="46862"/>
                  </a:lnTo>
                  <a:lnTo>
                    <a:pt x="1118107" y="36322"/>
                  </a:lnTo>
                  <a:lnTo>
                    <a:pt x="1086491" y="28575"/>
                  </a:lnTo>
                  <a:close/>
                </a:path>
                <a:path w="1699259" h="1102360">
                  <a:moveTo>
                    <a:pt x="15366" y="148462"/>
                  </a:moveTo>
                  <a:lnTo>
                    <a:pt x="0" y="243077"/>
                  </a:lnTo>
                  <a:lnTo>
                    <a:pt x="84835" y="198627"/>
                  </a:lnTo>
                  <a:lnTo>
                    <a:pt x="79384" y="194690"/>
                  </a:lnTo>
                  <a:lnTo>
                    <a:pt x="52324" y="194690"/>
                  </a:lnTo>
                  <a:lnTo>
                    <a:pt x="31114" y="175513"/>
                  </a:lnTo>
                  <a:lnTo>
                    <a:pt x="39690" y="166027"/>
                  </a:lnTo>
                  <a:lnTo>
                    <a:pt x="15366" y="148462"/>
                  </a:lnTo>
                  <a:close/>
                </a:path>
                <a:path w="1699259" h="1102360">
                  <a:moveTo>
                    <a:pt x="39690" y="166027"/>
                  </a:moveTo>
                  <a:lnTo>
                    <a:pt x="31114" y="175513"/>
                  </a:lnTo>
                  <a:lnTo>
                    <a:pt x="52324" y="194690"/>
                  </a:lnTo>
                  <a:lnTo>
                    <a:pt x="63011" y="182868"/>
                  </a:lnTo>
                  <a:lnTo>
                    <a:pt x="39690" y="166027"/>
                  </a:lnTo>
                  <a:close/>
                </a:path>
                <a:path w="1699259" h="1102360">
                  <a:moveTo>
                    <a:pt x="63011" y="182868"/>
                  </a:moveTo>
                  <a:lnTo>
                    <a:pt x="52324" y="194690"/>
                  </a:lnTo>
                  <a:lnTo>
                    <a:pt x="79384" y="194690"/>
                  </a:lnTo>
                  <a:lnTo>
                    <a:pt x="63011" y="182868"/>
                  </a:lnTo>
                  <a:close/>
                </a:path>
                <a:path w="1699259" h="1102360">
                  <a:moveTo>
                    <a:pt x="842518" y="0"/>
                  </a:moveTo>
                  <a:lnTo>
                    <a:pt x="802766" y="508"/>
                  </a:lnTo>
                  <a:lnTo>
                    <a:pt x="763143" y="1524"/>
                  </a:lnTo>
                  <a:lnTo>
                    <a:pt x="723646" y="3175"/>
                  </a:lnTo>
                  <a:lnTo>
                    <a:pt x="684402" y="5334"/>
                  </a:lnTo>
                  <a:lnTo>
                    <a:pt x="645540" y="8127"/>
                  </a:lnTo>
                  <a:lnTo>
                    <a:pt x="606932" y="11557"/>
                  </a:lnTo>
                  <a:lnTo>
                    <a:pt x="568832" y="15494"/>
                  </a:lnTo>
                  <a:lnTo>
                    <a:pt x="494410" y="24892"/>
                  </a:lnTo>
                  <a:lnTo>
                    <a:pt x="422782" y="36322"/>
                  </a:lnTo>
                  <a:lnTo>
                    <a:pt x="354456" y="49402"/>
                  </a:lnTo>
                  <a:lnTo>
                    <a:pt x="290195" y="64135"/>
                  </a:lnTo>
                  <a:lnTo>
                    <a:pt x="230377" y="80390"/>
                  </a:lnTo>
                  <a:lnTo>
                    <a:pt x="175768" y="97917"/>
                  </a:lnTo>
                  <a:lnTo>
                    <a:pt x="126873" y="116586"/>
                  </a:lnTo>
                  <a:lnTo>
                    <a:pt x="84327" y="136271"/>
                  </a:lnTo>
                  <a:lnTo>
                    <a:pt x="48513" y="157099"/>
                  </a:lnTo>
                  <a:lnTo>
                    <a:pt x="47498" y="157861"/>
                  </a:lnTo>
                  <a:lnTo>
                    <a:pt x="46354" y="158623"/>
                  </a:lnTo>
                  <a:lnTo>
                    <a:pt x="45465" y="159638"/>
                  </a:lnTo>
                  <a:lnTo>
                    <a:pt x="39690" y="166027"/>
                  </a:lnTo>
                  <a:lnTo>
                    <a:pt x="63011" y="182868"/>
                  </a:lnTo>
                  <a:lnTo>
                    <a:pt x="64378" y="181356"/>
                  </a:lnTo>
                  <a:lnTo>
                    <a:pt x="63626" y="181356"/>
                  </a:lnTo>
                  <a:lnTo>
                    <a:pt x="66675" y="178815"/>
                  </a:lnTo>
                  <a:lnTo>
                    <a:pt x="67737" y="178815"/>
                  </a:lnTo>
                  <a:lnTo>
                    <a:pt x="79248" y="171703"/>
                  </a:lnTo>
                  <a:lnTo>
                    <a:pt x="96774" y="162051"/>
                  </a:lnTo>
                  <a:lnTo>
                    <a:pt x="137540" y="143128"/>
                  </a:lnTo>
                  <a:lnTo>
                    <a:pt x="184911" y="124968"/>
                  </a:lnTo>
                  <a:lnTo>
                    <a:pt x="238125" y="107823"/>
                  </a:lnTo>
                  <a:lnTo>
                    <a:pt x="296799" y="91948"/>
                  </a:lnTo>
                  <a:lnTo>
                    <a:pt x="360172" y="77470"/>
                  </a:lnTo>
                  <a:lnTo>
                    <a:pt x="427481" y="64515"/>
                  </a:lnTo>
                  <a:lnTo>
                    <a:pt x="498221" y="53212"/>
                  </a:lnTo>
                  <a:lnTo>
                    <a:pt x="571880" y="43942"/>
                  </a:lnTo>
                  <a:lnTo>
                    <a:pt x="647573" y="36575"/>
                  </a:lnTo>
                  <a:lnTo>
                    <a:pt x="686053" y="33909"/>
                  </a:lnTo>
                  <a:lnTo>
                    <a:pt x="724915" y="31750"/>
                  </a:lnTo>
                  <a:lnTo>
                    <a:pt x="763904" y="30099"/>
                  </a:lnTo>
                  <a:lnTo>
                    <a:pt x="803148" y="29083"/>
                  </a:lnTo>
                  <a:lnTo>
                    <a:pt x="841882" y="28575"/>
                  </a:lnTo>
                  <a:lnTo>
                    <a:pt x="1086491" y="28575"/>
                  </a:lnTo>
                  <a:lnTo>
                    <a:pt x="1079753" y="26924"/>
                  </a:lnTo>
                  <a:lnTo>
                    <a:pt x="1041019" y="18923"/>
                  </a:lnTo>
                  <a:lnTo>
                    <a:pt x="1001776" y="12319"/>
                  </a:lnTo>
                  <a:lnTo>
                    <a:pt x="962278" y="6985"/>
                  </a:lnTo>
                  <a:lnTo>
                    <a:pt x="922527" y="3175"/>
                  </a:lnTo>
                  <a:lnTo>
                    <a:pt x="882650" y="762"/>
                  </a:lnTo>
                  <a:lnTo>
                    <a:pt x="842518" y="0"/>
                  </a:lnTo>
                  <a:close/>
                </a:path>
                <a:path w="1699259" h="1102360">
                  <a:moveTo>
                    <a:pt x="66675" y="178815"/>
                  </a:moveTo>
                  <a:lnTo>
                    <a:pt x="63626" y="181356"/>
                  </a:lnTo>
                  <a:lnTo>
                    <a:pt x="65330" y="180303"/>
                  </a:lnTo>
                  <a:lnTo>
                    <a:pt x="66675" y="178815"/>
                  </a:lnTo>
                  <a:close/>
                </a:path>
                <a:path w="1699259" h="1102360">
                  <a:moveTo>
                    <a:pt x="65330" y="180303"/>
                  </a:moveTo>
                  <a:lnTo>
                    <a:pt x="63626" y="181356"/>
                  </a:lnTo>
                  <a:lnTo>
                    <a:pt x="64378" y="181356"/>
                  </a:lnTo>
                  <a:lnTo>
                    <a:pt x="65330" y="180303"/>
                  </a:lnTo>
                  <a:close/>
                </a:path>
                <a:path w="1699259" h="1102360">
                  <a:moveTo>
                    <a:pt x="67737" y="178815"/>
                  </a:moveTo>
                  <a:lnTo>
                    <a:pt x="66675" y="178815"/>
                  </a:lnTo>
                  <a:lnTo>
                    <a:pt x="65330" y="180303"/>
                  </a:lnTo>
                  <a:lnTo>
                    <a:pt x="67737" y="1788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420105" y="4660772"/>
            <a:ext cx="3177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33333"/>
                </a:solidFill>
                <a:latin typeface="Calibri"/>
                <a:cs typeface="Calibri"/>
              </a:rPr>
              <a:t>Violates</a:t>
            </a:r>
            <a:r>
              <a:rPr sz="18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max</a:t>
            </a:r>
            <a:r>
              <a:rPr sz="18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33333"/>
                </a:solidFill>
                <a:latin typeface="Calibri"/>
                <a:cs typeface="Calibri"/>
              </a:rPr>
              <a:t>heap</a:t>
            </a:r>
            <a:r>
              <a:rPr sz="18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Calibri"/>
                <a:cs typeface="Calibri"/>
              </a:rPr>
              <a:t>property:</a:t>
            </a:r>
            <a:r>
              <a:rPr sz="18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33333"/>
                </a:solidFill>
                <a:latin typeface="Calibri"/>
                <a:cs typeface="Calibri"/>
              </a:rPr>
              <a:t>swap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864452" y="2730732"/>
            <a:ext cx="2604028" cy="1646051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869950"/>
            <a:ext cx="4879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orbel"/>
                <a:cs typeface="Corbel"/>
              </a:rPr>
              <a:t>Insertion</a:t>
            </a:r>
            <a:r>
              <a:rPr sz="4400" spc="-75" dirty="0">
                <a:latin typeface="Corbel"/>
                <a:cs typeface="Corbel"/>
              </a:rPr>
              <a:t> </a:t>
            </a:r>
            <a:r>
              <a:rPr sz="4400" dirty="0">
                <a:latin typeface="Corbel"/>
                <a:cs typeface="Corbel"/>
              </a:rPr>
              <a:t>–</a:t>
            </a:r>
            <a:r>
              <a:rPr sz="4400" spc="-20" dirty="0">
                <a:latin typeface="Corbel"/>
                <a:cs typeface="Corbel"/>
              </a:rPr>
              <a:t> </a:t>
            </a:r>
            <a:r>
              <a:rPr sz="4400" dirty="0">
                <a:latin typeface="Corbel"/>
                <a:cs typeface="Corbel"/>
              </a:rPr>
              <a:t>Max</a:t>
            </a:r>
            <a:r>
              <a:rPr sz="4400" spc="-55" dirty="0">
                <a:latin typeface="Corbel"/>
                <a:cs typeface="Corbel"/>
              </a:rPr>
              <a:t> </a:t>
            </a:r>
            <a:r>
              <a:rPr sz="4400" spc="-5" dirty="0">
                <a:latin typeface="Corbel"/>
                <a:cs typeface="Corbel"/>
              </a:rPr>
              <a:t>Heap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7207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rbel"/>
                <a:cs typeface="Corbel"/>
              </a:rPr>
              <a:t>11,</a:t>
            </a:r>
            <a:r>
              <a:rPr sz="2200" b="1" spc="-7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55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6791" y="2674184"/>
            <a:ext cx="2735664" cy="20985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441664" y="2632016"/>
            <a:ext cx="2795270" cy="2346960"/>
            <a:chOff x="4441664" y="2632016"/>
            <a:chExt cx="2795270" cy="234696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41664" y="2632016"/>
              <a:ext cx="2795186" cy="23465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551170" y="3595878"/>
              <a:ext cx="598805" cy="835025"/>
            </a:xfrm>
            <a:custGeom>
              <a:avLst/>
              <a:gdLst/>
              <a:ahLst/>
              <a:cxnLst/>
              <a:rect l="l" t="t" r="r" b="b"/>
              <a:pathLst>
                <a:path w="598804" h="835025">
                  <a:moveTo>
                    <a:pt x="343150" y="12700"/>
                  </a:moveTo>
                  <a:lnTo>
                    <a:pt x="295909" y="12700"/>
                  </a:lnTo>
                  <a:lnTo>
                    <a:pt x="302259" y="12954"/>
                  </a:lnTo>
                  <a:lnTo>
                    <a:pt x="308737" y="13843"/>
                  </a:lnTo>
                  <a:lnTo>
                    <a:pt x="347725" y="30099"/>
                  </a:lnTo>
                  <a:lnTo>
                    <a:pt x="386968" y="65532"/>
                  </a:lnTo>
                  <a:lnTo>
                    <a:pt x="412495" y="98933"/>
                  </a:lnTo>
                  <a:lnTo>
                    <a:pt x="437260" y="139319"/>
                  </a:lnTo>
                  <a:lnTo>
                    <a:pt x="461009" y="186182"/>
                  </a:lnTo>
                  <a:lnTo>
                    <a:pt x="483362" y="238887"/>
                  </a:lnTo>
                  <a:lnTo>
                    <a:pt x="504063" y="296799"/>
                  </a:lnTo>
                  <a:lnTo>
                    <a:pt x="522858" y="359283"/>
                  </a:lnTo>
                  <a:lnTo>
                    <a:pt x="539750" y="425831"/>
                  </a:lnTo>
                  <a:lnTo>
                    <a:pt x="554354" y="495554"/>
                  </a:lnTo>
                  <a:lnTo>
                    <a:pt x="566419" y="568071"/>
                  </a:lnTo>
                  <a:lnTo>
                    <a:pt x="575817" y="642620"/>
                  </a:lnTo>
                  <a:lnTo>
                    <a:pt x="579501" y="680593"/>
                  </a:lnTo>
                  <a:lnTo>
                    <a:pt x="582294" y="718947"/>
                  </a:lnTo>
                  <a:lnTo>
                    <a:pt x="584453" y="757301"/>
                  </a:lnTo>
                  <a:lnTo>
                    <a:pt x="585596" y="796036"/>
                  </a:lnTo>
                  <a:lnTo>
                    <a:pt x="586104" y="834771"/>
                  </a:lnTo>
                  <a:lnTo>
                    <a:pt x="598804" y="834644"/>
                  </a:lnTo>
                  <a:lnTo>
                    <a:pt x="598296" y="795782"/>
                  </a:lnTo>
                  <a:lnTo>
                    <a:pt x="597026" y="756920"/>
                  </a:lnTo>
                  <a:lnTo>
                    <a:pt x="594994" y="718185"/>
                  </a:lnTo>
                  <a:lnTo>
                    <a:pt x="592074" y="679704"/>
                  </a:lnTo>
                  <a:lnTo>
                    <a:pt x="588517" y="641477"/>
                  </a:lnTo>
                  <a:lnTo>
                    <a:pt x="578992" y="566420"/>
                  </a:lnTo>
                  <a:lnTo>
                    <a:pt x="566927" y="493395"/>
                  </a:lnTo>
                  <a:lnTo>
                    <a:pt x="552195" y="423037"/>
                  </a:lnTo>
                  <a:lnTo>
                    <a:pt x="535177" y="355981"/>
                  </a:lnTo>
                  <a:lnTo>
                    <a:pt x="516127" y="292989"/>
                  </a:lnTo>
                  <a:lnTo>
                    <a:pt x="495300" y="234442"/>
                  </a:lnTo>
                  <a:lnTo>
                    <a:pt x="472566" y="181102"/>
                  </a:lnTo>
                  <a:lnTo>
                    <a:pt x="448563" y="133477"/>
                  </a:lnTo>
                  <a:lnTo>
                    <a:pt x="423163" y="91948"/>
                  </a:lnTo>
                  <a:lnTo>
                    <a:pt x="396747" y="57531"/>
                  </a:lnTo>
                  <a:lnTo>
                    <a:pt x="369315" y="30480"/>
                  </a:lnTo>
                  <a:lnTo>
                    <a:pt x="355218" y="19812"/>
                  </a:lnTo>
                  <a:lnTo>
                    <a:pt x="343150" y="12700"/>
                  </a:lnTo>
                  <a:close/>
                </a:path>
                <a:path w="598804" h="835025">
                  <a:moveTo>
                    <a:pt x="14985" y="47244"/>
                  </a:moveTo>
                  <a:lnTo>
                    <a:pt x="0" y="131064"/>
                  </a:lnTo>
                  <a:lnTo>
                    <a:pt x="76072" y="92710"/>
                  </a:lnTo>
                  <a:lnTo>
                    <a:pt x="64469" y="84074"/>
                  </a:lnTo>
                  <a:lnTo>
                    <a:pt x="42925" y="84074"/>
                  </a:lnTo>
                  <a:lnTo>
                    <a:pt x="33019" y="76200"/>
                  </a:lnTo>
                  <a:lnTo>
                    <a:pt x="40736" y="66409"/>
                  </a:lnTo>
                  <a:lnTo>
                    <a:pt x="14985" y="47244"/>
                  </a:lnTo>
                  <a:close/>
                </a:path>
                <a:path w="598804" h="835025">
                  <a:moveTo>
                    <a:pt x="40736" y="66409"/>
                  </a:moveTo>
                  <a:lnTo>
                    <a:pt x="33019" y="76200"/>
                  </a:lnTo>
                  <a:lnTo>
                    <a:pt x="42925" y="84074"/>
                  </a:lnTo>
                  <a:lnTo>
                    <a:pt x="50333" y="74676"/>
                  </a:lnTo>
                  <a:lnTo>
                    <a:pt x="49910" y="74676"/>
                  </a:lnTo>
                  <a:lnTo>
                    <a:pt x="50776" y="73882"/>
                  </a:lnTo>
                  <a:lnTo>
                    <a:pt x="40736" y="66409"/>
                  </a:lnTo>
                  <a:close/>
                </a:path>
                <a:path w="598804" h="835025">
                  <a:moveTo>
                    <a:pt x="50950" y="74011"/>
                  </a:moveTo>
                  <a:lnTo>
                    <a:pt x="50763" y="74131"/>
                  </a:lnTo>
                  <a:lnTo>
                    <a:pt x="42925" y="84074"/>
                  </a:lnTo>
                  <a:lnTo>
                    <a:pt x="64469" y="84074"/>
                  </a:lnTo>
                  <a:lnTo>
                    <a:pt x="50950" y="74011"/>
                  </a:lnTo>
                  <a:close/>
                </a:path>
                <a:path w="598804" h="835025">
                  <a:moveTo>
                    <a:pt x="50776" y="73882"/>
                  </a:moveTo>
                  <a:lnTo>
                    <a:pt x="49910" y="74676"/>
                  </a:lnTo>
                  <a:lnTo>
                    <a:pt x="50763" y="74131"/>
                  </a:lnTo>
                  <a:lnTo>
                    <a:pt x="50776" y="73882"/>
                  </a:lnTo>
                  <a:close/>
                </a:path>
                <a:path w="598804" h="835025">
                  <a:moveTo>
                    <a:pt x="50763" y="74131"/>
                  </a:moveTo>
                  <a:lnTo>
                    <a:pt x="49910" y="74676"/>
                  </a:lnTo>
                  <a:lnTo>
                    <a:pt x="50333" y="74676"/>
                  </a:lnTo>
                  <a:lnTo>
                    <a:pt x="50763" y="74131"/>
                  </a:lnTo>
                  <a:close/>
                </a:path>
                <a:path w="598804" h="835025">
                  <a:moveTo>
                    <a:pt x="50891" y="73968"/>
                  </a:moveTo>
                  <a:lnTo>
                    <a:pt x="50763" y="74131"/>
                  </a:lnTo>
                  <a:lnTo>
                    <a:pt x="50950" y="74011"/>
                  </a:lnTo>
                  <a:close/>
                </a:path>
                <a:path w="598804" h="835025">
                  <a:moveTo>
                    <a:pt x="52096" y="73279"/>
                  </a:moveTo>
                  <a:lnTo>
                    <a:pt x="51434" y="73279"/>
                  </a:lnTo>
                  <a:lnTo>
                    <a:pt x="51034" y="73787"/>
                  </a:lnTo>
                  <a:lnTo>
                    <a:pt x="50950" y="74011"/>
                  </a:lnTo>
                  <a:lnTo>
                    <a:pt x="52096" y="73279"/>
                  </a:lnTo>
                  <a:close/>
                </a:path>
                <a:path w="598804" h="835025">
                  <a:moveTo>
                    <a:pt x="51434" y="73279"/>
                  </a:moveTo>
                  <a:lnTo>
                    <a:pt x="50880" y="73787"/>
                  </a:lnTo>
                  <a:lnTo>
                    <a:pt x="50891" y="73968"/>
                  </a:lnTo>
                  <a:lnTo>
                    <a:pt x="51434" y="73279"/>
                  </a:lnTo>
                  <a:close/>
                </a:path>
                <a:path w="598804" h="835025">
                  <a:moveTo>
                    <a:pt x="296544" y="0"/>
                  </a:moveTo>
                  <a:lnTo>
                    <a:pt x="240537" y="2794"/>
                  </a:lnTo>
                  <a:lnTo>
                    <a:pt x="186308" y="10922"/>
                  </a:lnTo>
                  <a:lnTo>
                    <a:pt x="135762" y="23368"/>
                  </a:lnTo>
                  <a:lnTo>
                    <a:pt x="90296" y="39370"/>
                  </a:lnTo>
                  <a:lnTo>
                    <a:pt x="51688" y="58547"/>
                  </a:lnTo>
                  <a:lnTo>
                    <a:pt x="40736" y="66409"/>
                  </a:lnTo>
                  <a:lnTo>
                    <a:pt x="50776" y="73882"/>
                  </a:lnTo>
                  <a:lnTo>
                    <a:pt x="51434" y="73279"/>
                  </a:lnTo>
                  <a:lnTo>
                    <a:pt x="52096" y="73279"/>
                  </a:lnTo>
                  <a:lnTo>
                    <a:pt x="94868" y="51308"/>
                  </a:lnTo>
                  <a:lnTo>
                    <a:pt x="139064" y="35560"/>
                  </a:lnTo>
                  <a:lnTo>
                    <a:pt x="188594" y="23368"/>
                  </a:lnTo>
                  <a:lnTo>
                    <a:pt x="241426" y="15494"/>
                  </a:lnTo>
                  <a:lnTo>
                    <a:pt x="295909" y="12700"/>
                  </a:lnTo>
                  <a:lnTo>
                    <a:pt x="343150" y="12700"/>
                  </a:lnTo>
                  <a:lnTo>
                    <a:pt x="340994" y="11430"/>
                  </a:lnTo>
                  <a:lnTo>
                    <a:pt x="326389" y="5334"/>
                  </a:lnTo>
                  <a:lnTo>
                    <a:pt x="318769" y="2921"/>
                  </a:lnTo>
                  <a:lnTo>
                    <a:pt x="311276" y="1397"/>
                  </a:lnTo>
                  <a:lnTo>
                    <a:pt x="304038" y="381"/>
                  </a:lnTo>
                  <a:lnTo>
                    <a:pt x="2965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43275" y="2675774"/>
            <a:ext cx="2778800" cy="2331567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879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Insertion</a:t>
            </a:r>
            <a:r>
              <a:rPr spc="-75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Max</a:t>
            </a:r>
            <a:r>
              <a:rPr spc="-55" dirty="0"/>
              <a:t> </a:t>
            </a:r>
            <a:r>
              <a:rPr spc="-5" dirty="0"/>
              <a:t>Heap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46663" y="2311538"/>
            <a:ext cx="2778800" cy="233156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639939" y="4258183"/>
            <a:ext cx="2419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orbel"/>
                <a:cs typeface="Corbel"/>
              </a:rPr>
              <a:t>?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6197600" y="4444110"/>
            <a:ext cx="1273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rbel"/>
                <a:cs typeface="Corbel"/>
              </a:rPr>
              <a:t>Insert</a:t>
            </a:r>
            <a:r>
              <a:rPr sz="1800" b="1" spc="-2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88,</a:t>
            </a:r>
            <a:r>
              <a:rPr sz="1800" b="1" spc="-2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66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2600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Store</a:t>
            </a:r>
            <a:r>
              <a:rPr spc="-20" dirty="0"/>
              <a:t> </a:t>
            </a:r>
            <a:r>
              <a:rPr dirty="0"/>
              <a:t>as</a:t>
            </a:r>
            <a:r>
              <a:rPr spc="-210" dirty="0"/>
              <a:t> </a:t>
            </a:r>
            <a:r>
              <a:rPr spc="-5" dirty="0"/>
              <a:t>Array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6515" y="1463039"/>
            <a:ext cx="3915155" cy="370484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362950" y="2266950"/>
            <a:ext cx="2656840" cy="2359660"/>
          </a:xfrm>
          <a:prstGeom prst="rect">
            <a:avLst/>
          </a:prstGeom>
          <a:solidFill>
            <a:srgbClr val="E1EB9F"/>
          </a:solidFill>
          <a:ln w="19050">
            <a:solidFill>
              <a:srgbClr val="79851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91440" marR="114300">
              <a:lnSpc>
                <a:spcPct val="99600"/>
              </a:lnSpc>
              <a:spcBef>
                <a:spcPts val="2080"/>
              </a:spcBef>
            </a:pPr>
            <a:r>
              <a:rPr sz="2400" spc="-10" dirty="0">
                <a:latin typeface="Calibri"/>
                <a:cs typeface="Calibri"/>
              </a:rPr>
              <a:t>parent(</a:t>
            </a:r>
            <a:r>
              <a:rPr sz="2400" spc="-10" dirty="0">
                <a:solidFill>
                  <a:srgbClr val="0E76FF"/>
                </a:solidFill>
                <a:latin typeface="Calibri"/>
                <a:cs typeface="Calibri"/>
              </a:rPr>
              <a:t>i </a:t>
            </a:r>
            <a:r>
              <a:rPr sz="2400" dirty="0">
                <a:latin typeface="Calibri"/>
                <a:cs typeface="Calibri"/>
              </a:rPr>
              <a:t>) = </a:t>
            </a:r>
            <a:r>
              <a:rPr sz="2400" spc="-5" dirty="0">
                <a:solidFill>
                  <a:srgbClr val="0E76FF"/>
                </a:solidFill>
                <a:latin typeface="Cambria Math"/>
                <a:cs typeface="Cambria Math"/>
              </a:rPr>
              <a:t>⌊</a:t>
            </a:r>
            <a:r>
              <a:rPr sz="2400" spc="-5" dirty="0">
                <a:solidFill>
                  <a:srgbClr val="0E76FF"/>
                </a:solidFill>
                <a:latin typeface="Calibri"/>
                <a:cs typeface="Calibri"/>
              </a:rPr>
              <a:t>i/2</a:t>
            </a:r>
            <a:r>
              <a:rPr sz="2400" spc="-5" dirty="0">
                <a:solidFill>
                  <a:srgbClr val="0E76FF"/>
                </a:solidFill>
                <a:latin typeface="Cambria Math"/>
                <a:cs typeface="Cambria Math"/>
              </a:rPr>
              <a:t>⌋ </a:t>
            </a:r>
            <a:r>
              <a:rPr sz="2400" dirty="0">
                <a:solidFill>
                  <a:srgbClr val="0E76FF"/>
                </a:solidFill>
                <a:latin typeface="Cambria Math"/>
                <a:cs typeface="Cambria Math"/>
              </a:rPr>
              <a:t> </a:t>
            </a:r>
            <a:r>
              <a:rPr sz="2400" spc="-5" dirty="0">
                <a:latin typeface="Calibri"/>
                <a:cs typeface="Calibri"/>
              </a:rPr>
              <a:t>leftchild(</a:t>
            </a:r>
            <a:r>
              <a:rPr sz="2400" spc="-5" dirty="0">
                <a:solidFill>
                  <a:srgbClr val="0E76FF"/>
                </a:solidFill>
                <a:latin typeface="Calibri"/>
                <a:cs typeface="Calibri"/>
              </a:rPr>
              <a:t>i </a:t>
            </a:r>
            <a:r>
              <a:rPr sz="2400" dirty="0">
                <a:latin typeface="Calibri"/>
                <a:cs typeface="Calibri"/>
              </a:rPr>
              <a:t>) = </a:t>
            </a:r>
            <a:r>
              <a:rPr sz="2400" spc="-5" dirty="0">
                <a:solidFill>
                  <a:srgbClr val="0E76FF"/>
                </a:solidFill>
                <a:latin typeface="Calibri"/>
                <a:cs typeface="Calibri"/>
              </a:rPr>
              <a:t>2i </a:t>
            </a:r>
            <a:r>
              <a:rPr sz="2400" dirty="0">
                <a:solidFill>
                  <a:srgbClr val="0E76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rightchild(</a:t>
            </a:r>
            <a:r>
              <a:rPr sz="2400" spc="-5" dirty="0">
                <a:solidFill>
                  <a:srgbClr val="0E76FF"/>
                </a:solidFill>
                <a:latin typeface="Calibri"/>
                <a:cs typeface="Calibri"/>
              </a:rPr>
              <a:t>i</a:t>
            </a:r>
            <a:r>
              <a:rPr sz="2400" spc="-55" dirty="0">
                <a:solidFill>
                  <a:srgbClr val="0E76FF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E76FF"/>
                </a:solidFill>
                <a:latin typeface="Calibri"/>
                <a:cs typeface="Calibri"/>
              </a:rPr>
              <a:t>2i</a:t>
            </a:r>
            <a:r>
              <a:rPr sz="2400" spc="-20" dirty="0">
                <a:solidFill>
                  <a:srgbClr val="0E76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E76FF"/>
                </a:solidFill>
                <a:latin typeface="Calibri"/>
                <a:cs typeface="Calibri"/>
              </a:rPr>
              <a:t>+</a:t>
            </a:r>
            <a:r>
              <a:rPr sz="2400" spc="-15" dirty="0">
                <a:solidFill>
                  <a:srgbClr val="0E76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E76F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304804" y="5360289"/>
            <a:ext cx="4695190" cy="828675"/>
            <a:chOff x="3304804" y="5360289"/>
            <a:chExt cx="4695190" cy="82867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04804" y="5360289"/>
              <a:ext cx="4639038" cy="82867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7434072" y="5672328"/>
              <a:ext cx="565785" cy="492759"/>
            </a:xfrm>
            <a:custGeom>
              <a:avLst/>
              <a:gdLst/>
              <a:ahLst/>
              <a:cxnLst/>
              <a:rect l="l" t="t" r="r" b="b"/>
              <a:pathLst>
                <a:path w="565784" h="492760">
                  <a:moveTo>
                    <a:pt x="565403" y="0"/>
                  </a:moveTo>
                  <a:lnTo>
                    <a:pt x="0" y="0"/>
                  </a:lnTo>
                  <a:lnTo>
                    <a:pt x="0" y="492252"/>
                  </a:lnTo>
                  <a:lnTo>
                    <a:pt x="565403" y="492252"/>
                  </a:lnTo>
                  <a:lnTo>
                    <a:pt x="5654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514335" y="5694070"/>
            <a:ext cx="35814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" dirty="0">
                <a:solidFill>
                  <a:srgbClr val="7C881D"/>
                </a:solidFill>
                <a:latin typeface="Times New Roman"/>
                <a:cs typeface="Times New Roman"/>
              </a:rPr>
              <a:t>13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946897" y="5633465"/>
            <a:ext cx="0" cy="552450"/>
          </a:xfrm>
          <a:custGeom>
            <a:avLst/>
            <a:gdLst/>
            <a:ahLst/>
            <a:cxnLst/>
            <a:rect l="l" t="t" r="r" b="b"/>
            <a:pathLst>
              <a:path h="552450">
                <a:moveTo>
                  <a:pt x="0" y="0"/>
                </a:moveTo>
                <a:lnTo>
                  <a:pt x="0" y="551903"/>
                </a:lnTo>
              </a:path>
            </a:pathLst>
          </a:custGeom>
          <a:ln w="38100">
            <a:solidFill>
              <a:srgbClr val="A6B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7907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Max/Min</a:t>
            </a:r>
            <a:r>
              <a:rPr spc="-45" dirty="0"/>
              <a:t> </a:t>
            </a:r>
            <a:r>
              <a:rPr spc="-5" dirty="0"/>
              <a:t>Heap</a:t>
            </a:r>
            <a:r>
              <a:rPr spc="-45" dirty="0"/>
              <a:t> </a:t>
            </a:r>
            <a:r>
              <a:rPr dirty="0"/>
              <a:t>Deletion</a:t>
            </a:r>
            <a:r>
              <a:rPr spc="-220" dirty="0"/>
              <a:t> </a:t>
            </a:r>
            <a:r>
              <a:rPr spc="-5" dirty="0"/>
              <a:t>Algorithm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6461125" cy="242189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225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5" dirty="0">
                <a:latin typeface="Corbel"/>
                <a:cs typeface="Corbel"/>
              </a:rPr>
              <a:t>Remove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root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3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latin typeface="Corbel"/>
                <a:cs typeface="Corbel"/>
              </a:rPr>
              <a:t>Move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last element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last </a:t>
            </a:r>
            <a:r>
              <a:rPr sz="2200" spc="-10" dirty="0">
                <a:latin typeface="Corbel"/>
                <a:cs typeface="Corbel"/>
              </a:rPr>
              <a:t>level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root.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latin typeface="Corbel"/>
                <a:cs typeface="Corbel"/>
              </a:rPr>
              <a:t>Compare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this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with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its parent.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4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5" dirty="0">
                <a:latin typeface="Corbel"/>
                <a:cs typeface="Corbel"/>
              </a:rPr>
              <a:t>If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parent 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less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than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child,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then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swap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them.</a:t>
            </a:r>
            <a:endParaRPr sz="22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1130"/>
              </a:spcBef>
              <a:buSzPct val="79545"/>
              <a:buAutoNum type="arabicPeriod"/>
              <a:tabLst>
                <a:tab pos="469265" algn="l"/>
                <a:tab pos="469900" algn="l"/>
              </a:tabLst>
            </a:pPr>
            <a:r>
              <a:rPr sz="2200" spc="-15" dirty="0">
                <a:latin typeface="Corbel"/>
                <a:cs typeface="Corbel"/>
              </a:rPr>
              <a:t>Repeat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step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3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&amp;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4 until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Heap</a:t>
            </a:r>
            <a:r>
              <a:rPr sz="2200" spc="-15" dirty="0">
                <a:latin typeface="Corbel"/>
                <a:cs typeface="Corbel"/>
              </a:rPr>
              <a:t> property.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381</Words>
  <Application>Microsoft Office PowerPoint</Application>
  <PresentationFormat>Widescreen</PresentationFormat>
  <Paragraphs>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Cambria Math</vt:lpstr>
      <vt:lpstr>Corbel</vt:lpstr>
      <vt:lpstr>Times New Roman</vt:lpstr>
      <vt:lpstr>Office Theme</vt:lpstr>
      <vt:lpstr>PowerPoint Presentation</vt:lpstr>
      <vt:lpstr>Heap</vt:lpstr>
      <vt:lpstr>Min/ Max Heap</vt:lpstr>
      <vt:lpstr>Min/Max Heap Construction Algorithm</vt:lpstr>
      <vt:lpstr>Insertion – Max Heap</vt:lpstr>
      <vt:lpstr>PowerPoint Presentation</vt:lpstr>
      <vt:lpstr>Insertion – Max Heap</vt:lpstr>
      <vt:lpstr>Store as Array</vt:lpstr>
      <vt:lpstr>Max/Min Heap Deletion Algorithm</vt:lpstr>
      <vt:lpstr>Heap Sort</vt:lpstr>
      <vt:lpstr>Heap Sort</vt:lpstr>
      <vt:lpstr>Heap Sort</vt:lpstr>
      <vt:lpstr>Heap Sort</vt:lpstr>
      <vt:lpstr>Heap Sort</vt:lpstr>
      <vt:lpstr>Heap Sort</vt:lpstr>
      <vt:lpstr>Heap Sort</vt:lpstr>
      <vt:lpstr>Heap Sort</vt:lpstr>
      <vt:lpstr>Heap Sort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2023-02-16T04:48:10Z</dcterms:created>
  <dcterms:modified xsi:type="dcterms:W3CDTF">2023-02-16T04:48:44Z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