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44972" y="1959610"/>
            <a:ext cx="6247765" cy="3874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58805" y="6333593"/>
            <a:ext cx="2254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5297" y="237490"/>
            <a:ext cx="11737340" cy="6390640"/>
            <a:chOff x="225297" y="237490"/>
            <a:chExt cx="11737340" cy="6390640"/>
          </a:xfrm>
        </p:grpSpPr>
        <p:sp>
          <p:nvSpPr>
            <p:cNvPr id="3" name="object 3"/>
            <p:cNvSpPr/>
            <p:nvPr/>
          </p:nvSpPr>
          <p:spPr>
            <a:xfrm>
              <a:off x="231647" y="243840"/>
              <a:ext cx="11724640" cy="6377940"/>
            </a:xfrm>
            <a:custGeom>
              <a:avLst/>
              <a:gdLst/>
              <a:ahLst/>
              <a:cxnLst/>
              <a:rect l="l" t="t" r="r" b="b"/>
              <a:pathLst>
                <a:path w="11724640" h="6377940">
                  <a:moveTo>
                    <a:pt x="0" y="6377939"/>
                  </a:moveTo>
                  <a:lnTo>
                    <a:pt x="11724132" y="6377939"/>
                  </a:lnTo>
                  <a:lnTo>
                    <a:pt x="11724132" y="0"/>
                  </a:lnTo>
                  <a:lnTo>
                    <a:pt x="0" y="0"/>
                  </a:lnTo>
                  <a:lnTo>
                    <a:pt x="0" y="6377939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78914" y="3734561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765928" y="3853053"/>
            <a:ext cx="26536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Shortest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Path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Problem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83282" y="2041905"/>
            <a:ext cx="8775573" cy="1594358"/>
            <a:chOff x="1883282" y="2041905"/>
            <a:chExt cx="8775573" cy="1594358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8047" y="2066543"/>
              <a:ext cx="8750808" cy="63703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3282" y="2041905"/>
              <a:ext cx="8748649" cy="6348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56431" y="2999231"/>
              <a:ext cx="5568696" cy="63703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31539" y="2974594"/>
              <a:ext cx="5566664" cy="634873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448293" y="5616346"/>
            <a:ext cx="2994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58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Dijkstra</a:t>
            </a:r>
            <a:r>
              <a:rPr spc="-140" dirty="0"/>
              <a:t>’</a:t>
            </a:r>
            <a:r>
              <a:rPr dirty="0"/>
              <a:t>s</a:t>
            </a:r>
            <a:r>
              <a:rPr spc="-235" dirty="0"/>
              <a:t> </a:t>
            </a:r>
            <a:r>
              <a:rPr spc="-5" dirty="0"/>
              <a:t>Algo</a:t>
            </a:r>
            <a:r>
              <a:rPr spc="5" dirty="0"/>
              <a:t>r</a:t>
            </a:r>
            <a:r>
              <a:rPr dirty="0"/>
              <a:t>ithm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44972" y="1959610"/>
          <a:ext cx="6247765" cy="387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3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Status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Shortest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distance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from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Previous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4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+1 =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trike="sngStrike" spc="-5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,</a:t>
                      </a:r>
                      <a:r>
                        <a:rPr sz="1800" strike="noStrike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sz="1800" strike="sngStrike" dirty="0">
                          <a:latin typeface="Arial MT"/>
                          <a:cs typeface="Arial MT"/>
                        </a:rPr>
                        <a:t>+8=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1800" strike="sngStrike" dirty="0">
                          <a:latin typeface="Arial MT"/>
                          <a:cs typeface="Arial MT"/>
                        </a:rPr>
                        <a:t>0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3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+5=8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trike="sngStrike" spc="-5" dirty="0">
                          <a:latin typeface="Corbel"/>
                          <a:cs typeface="Corbel"/>
                        </a:rPr>
                        <a:t>C</a:t>
                      </a:r>
                      <a:r>
                        <a:rPr sz="1800" strike="noStrike" spc="-5" dirty="0">
                          <a:latin typeface="Corbel"/>
                          <a:cs typeface="Corbel"/>
                        </a:rPr>
                        <a:t>,</a:t>
                      </a:r>
                      <a:r>
                        <a:rPr sz="1800" strike="noStrike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2+1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0</a:t>
                      </a:r>
                      <a:r>
                        <a:rPr sz="1800" strike="sngStrike" dirty="0">
                          <a:latin typeface="Arial MT"/>
                          <a:cs typeface="Arial MT"/>
                        </a:rPr>
                        <a:t>=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12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8+2=10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trike="sngStrike" spc="-5" dirty="0">
                          <a:latin typeface="Corbel"/>
                          <a:cs typeface="Corbel"/>
                        </a:rPr>
                        <a:t>C</a:t>
                      </a:r>
                      <a:r>
                        <a:rPr sz="1800" strike="noStrike" spc="-5" dirty="0">
                          <a:latin typeface="Corbel"/>
                          <a:cs typeface="Corbel"/>
                        </a:rPr>
                        <a:t>,</a:t>
                      </a:r>
                      <a:r>
                        <a:rPr sz="1800" strike="noStrike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z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CN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8+6=1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4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0</a:t>
                      </a:r>
                      <a:r>
                        <a:rPr sz="1800" strike="sngStrike" dirty="0">
                          <a:latin typeface="Arial MT"/>
                          <a:cs typeface="Arial MT"/>
                        </a:rPr>
                        <a:t>+5=15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9995" y="2918460"/>
            <a:ext cx="4404360" cy="18364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4564" y="5927242"/>
            <a:ext cx="3435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B12500"/>
                </a:solidFill>
                <a:latin typeface="Corbel"/>
                <a:cs typeface="Corbel"/>
              </a:rPr>
              <a:t>A</a:t>
            </a:r>
            <a:r>
              <a:rPr sz="1800" b="1" spc="-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B12500"/>
                </a:solidFill>
                <a:latin typeface="Corbel"/>
                <a:cs typeface="Corbel"/>
              </a:rPr>
              <a:t>–</a:t>
            </a:r>
            <a:r>
              <a:rPr sz="1800" b="1" spc="-80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B12500"/>
                </a:solidFill>
                <a:latin typeface="Corbel"/>
                <a:cs typeface="Corbel"/>
              </a:rPr>
              <a:t>C</a:t>
            </a:r>
            <a:r>
              <a:rPr sz="1800" b="1" spc="-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B12500"/>
                </a:solidFill>
                <a:latin typeface="Corbel"/>
                <a:cs typeface="Corbel"/>
              </a:rPr>
              <a:t>–</a:t>
            </a:r>
            <a:r>
              <a:rPr sz="1800" b="1" spc="-10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B12500"/>
                </a:solidFill>
                <a:latin typeface="Corbel"/>
                <a:cs typeface="Corbel"/>
              </a:rPr>
              <a:t>B – D</a:t>
            </a:r>
            <a:r>
              <a:rPr sz="1800" b="1" spc="-10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B12500"/>
                </a:solidFill>
                <a:latin typeface="Corbel"/>
                <a:cs typeface="Corbel"/>
              </a:rPr>
              <a:t>–</a:t>
            </a:r>
            <a:r>
              <a:rPr sz="1800" b="1" spc="-70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B12500"/>
                </a:solidFill>
                <a:latin typeface="Corbel"/>
                <a:cs typeface="Corbel"/>
              </a:rPr>
              <a:t>Z </a:t>
            </a:r>
            <a:r>
              <a:rPr sz="1800" b="1" spc="-5" dirty="0">
                <a:solidFill>
                  <a:srgbClr val="B12500"/>
                </a:solidFill>
                <a:latin typeface="Corbel"/>
                <a:cs typeface="Corbel"/>
              </a:rPr>
              <a:t>with</a:t>
            </a:r>
            <a:r>
              <a:rPr sz="1800" b="1" spc="1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B12500"/>
                </a:solidFill>
                <a:latin typeface="Corbel"/>
                <a:cs typeface="Corbel"/>
              </a:rPr>
              <a:t>a</a:t>
            </a:r>
            <a:r>
              <a:rPr sz="1800" b="1" spc="-10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B12500"/>
                </a:solidFill>
                <a:latin typeface="Corbel"/>
                <a:cs typeface="Corbel"/>
              </a:rPr>
              <a:t>length</a:t>
            </a:r>
            <a:r>
              <a:rPr sz="1800" b="1" spc="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B12500"/>
                </a:solidFill>
                <a:latin typeface="Corbel"/>
                <a:cs typeface="Corbel"/>
              </a:rPr>
              <a:t>of</a:t>
            </a:r>
            <a:r>
              <a:rPr sz="1800" b="1" spc="15" dirty="0">
                <a:solidFill>
                  <a:srgbClr val="B1250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B12500"/>
                </a:solidFill>
                <a:latin typeface="Corbel"/>
                <a:cs typeface="Corbel"/>
              </a:rPr>
              <a:t>14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61845" y="2743961"/>
          <a:ext cx="7360920" cy="3170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4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Status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Shortest distance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from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Previous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Visited</a:t>
                      </a:r>
                      <a:r>
                        <a:rPr sz="18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8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Visited</a:t>
                      </a:r>
                      <a:r>
                        <a:rPr sz="18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Visited</a:t>
                      </a:r>
                      <a:r>
                        <a:rPr sz="18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Visited</a:t>
                      </a:r>
                      <a:r>
                        <a:rPr sz="18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Visited</a:t>
                      </a:r>
                      <a:r>
                        <a:rPr sz="18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z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Current</a:t>
                      </a:r>
                      <a:r>
                        <a:rPr sz="18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14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50920" y="565404"/>
            <a:ext cx="4375404" cy="181508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033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Floy</a:t>
            </a:r>
            <a:r>
              <a:rPr dirty="0"/>
              <a:t>d</a:t>
            </a:r>
            <a:r>
              <a:rPr spc="-215" dirty="0"/>
              <a:t> </a:t>
            </a:r>
            <a:r>
              <a:rPr dirty="0"/>
              <a:t>Warshal</a:t>
            </a:r>
            <a:r>
              <a:rPr spc="-140" dirty="0"/>
              <a:t>’</a:t>
            </a:r>
            <a:r>
              <a:rPr dirty="0"/>
              <a:t>s</a:t>
            </a:r>
            <a:r>
              <a:rPr spc="-240" dirty="0"/>
              <a:t> </a:t>
            </a:r>
            <a:r>
              <a:rPr spc="-5" dirty="0"/>
              <a:t>Algorithm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670415" cy="37712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just">
              <a:lnSpc>
                <a:spcPts val="2380"/>
              </a:lnSpc>
              <a:spcBef>
                <a:spcPts val="390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Floyd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Warshall's Algorithm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is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used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to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find the shortest paths between all pairs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vertices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in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 graph, where each edge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in the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 has a weight which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is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positive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or 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negative.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ts val="2625"/>
              </a:lnSpc>
              <a:spcBef>
                <a:spcPts val="1085"/>
              </a:spcBef>
            </a:pP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Algorithm</a:t>
            </a:r>
            <a:endParaRPr sz="2200">
              <a:latin typeface="Corbel"/>
              <a:cs typeface="Corbel"/>
            </a:endParaRPr>
          </a:p>
          <a:p>
            <a:pPr marL="424180" indent="-182880">
              <a:lnSpc>
                <a:spcPts val="2265"/>
              </a:lnSpc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Remove</a:t>
            </a:r>
            <a:r>
              <a:rPr sz="2000" spc="9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all</a:t>
            </a:r>
            <a:r>
              <a:rPr sz="2000" spc="1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1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self</a:t>
            </a:r>
            <a:r>
              <a:rPr sz="2000" spc="114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loops</a:t>
            </a:r>
            <a:r>
              <a:rPr sz="2000" spc="1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and</a:t>
            </a:r>
            <a:r>
              <a:rPr sz="2000" spc="1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parallel</a:t>
            </a:r>
            <a:r>
              <a:rPr sz="2000" spc="1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edges</a:t>
            </a:r>
            <a:r>
              <a:rPr sz="2000" spc="1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(keeping</a:t>
            </a:r>
            <a:r>
              <a:rPr sz="2000" spc="1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1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lowest</a:t>
            </a:r>
            <a:r>
              <a:rPr sz="2000" spc="1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weight</a:t>
            </a:r>
            <a:r>
              <a:rPr sz="2000" spc="1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edge)</a:t>
            </a:r>
            <a:r>
              <a:rPr sz="2000" spc="1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from</a:t>
            </a:r>
            <a:r>
              <a:rPr sz="2000" spc="1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endParaRPr sz="2000">
              <a:latin typeface="Corbel"/>
              <a:cs typeface="Corbel"/>
            </a:endParaRPr>
          </a:p>
          <a:p>
            <a:pPr marL="424180">
              <a:lnSpc>
                <a:spcPts val="2280"/>
              </a:lnSpc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graph.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60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Write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initial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distance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matrix.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60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It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represents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distance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between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every</a:t>
            </a:r>
            <a:r>
              <a:rPr sz="20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pair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vertices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form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given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weights.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60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For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diagonal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elements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(representing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self-loops),</a:t>
            </a:r>
            <a:r>
              <a:rPr sz="2000" spc="-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distance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value =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0.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65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For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vertices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having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direct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edge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between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them,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distance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value =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weight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of that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edge.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55"/>
              </a:spcBef>
              <a:buSzPct val="80000"/>
              <a:buFont typeface="Wingdings"/>
              <a:buChar char=""/>
              <a:tabLst>
                <a:tab pos="4241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For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vertices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having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no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direct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edge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between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them,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distance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value =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∞.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033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Floy</a:t>
            </a:r>
            <a:r>
              <a:rPr dirty="0"/>
              <a:t>d</a:t>
            </a:r>
            <a:r>
              <a:rPr spc="-215" dirty="0"/>
              <a:t> </a:t>
            </a:r>
            <a:r>
              <a:rPr dirty="0"/>
              <a:t>Warshal</a:t>
            </a:r>
            <a:r>
              <a:rPr spc="-140" dirty="0"/>
              <a:t>’</a:t>
            </a:r>
            <a:r>
              <a:rPr dirty="0"/>
              <a:t>s</a:t>
            </a:r>
            <a:r>
              <a:rPr spc="-240" dirty="0"/>
              <a:t> </a:t>
            </a:r>
            <a:r>
              <a:rPr spc="-5" dirty="0"/>
              <a:t>Algorithm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5583" y="2505455"/>
            <a:ext cx="3352800" cy="19248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8047" y="2505455"/>
            <a:ext cx="3611879" cy="20863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033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Floy</a:t>
            </a:r>
            <a:r>
              <a:rPr dirty="0"/>
              <a:t>d</a:t>
            </a:r>
            <a:r>
              <a:rPr spc="-215" dirty="0"/>
              <a:t> </a:t>
            </a:r>
            <a:r>
              <a:rPr dirty="0"/>
              <a:t>Warshal</a:t>
            </a:r>
            <a:r>
              <a:rPr spc="-140" dirty="0"/>
              <a:t>’</a:t>
            </a:r>
            <a:r>
              <a:rPr dirty="0"/>
              <a:t>s</a:t>
            </a:r>
            <a:r>
              <a:rPr spc="-240" dirty="0"/>
              <a:t> </a:t>
            </a:r>
            <a:r>
              <a:rPr spc="-5" dirty="0"/>
              <a:t>Algorithm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5835" y="2927604"/>
            <a:ext cx="3988308" cy="228904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75603" y="3083051"/>
            <a:ext cx="3066288" cy="202387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033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Floy</a:t>
            </a:r>
            <a:r>
              <a:rPr dirty="0"/>
              <a:t>d</a:t>
            </a:r>
            <a:r>
              <a:rPr spc="-215" dirty="0"/>
              <a:t> </a:t>
            </a:r>
            <a:r>
              <a:rPr dirty="0"/>
              <a:t>Warshal</a:t>
            </a:r>
            <a:r>
              <a:rPr spc="-140" dirty="0"/>
              <a:t>’</a:t>
            </a:r>
            <a:r>
              <a:rPr dirty="0"/>
              <a:t>s</a:t>
            </a:r>
            <a:r>
              <a:rPr spc="-240" dirty="0"/>
              <a:t> </a:t>
            </a:r>
            <a:r>
              <a:rPr spc="-5" dirty="0"/>
              <a:t>Algorithm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6211" y="3061716"/>
            <a:ext cx="3352800" cy="19248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96711" y="3061716"/>
            <a:ext cx="2983991" cy="206501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033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Floy</a:t>
            </a:r>
            <a:r>
              <a:rPr dirty="0"/>
              <a:t>d</a:t>
            </a:r>
            <a:r>
              <a:rPr spc="-215" dirty="0"/>
              <a:t> </a:t>
            </a:r>
            <a:r>
              <a:rPr dirty="0"/>
              <a:t>Warshal</a:t>
            </a:r>
            <a:r>
              <a:rPr spc="-140" dirty="0"/>
              <a:t>’</a:t>
            </a:r>
            <a:r>
              <a:rPr dirty="0"/>
              <a:t>s</a:t>
            </a:r>
            <a:r>
              <a:rPr spc="-240" dirty="0"/>
              <a:t> </a:t>
            </a:r>
            <a:r>
              <a:rPr spc="-5" dirty="0"/>
              <a:t>Algorithm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9760" y="2418588"/>
            <a:ext cx="3616452" cy="20756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74079" y="2418588"/>
            <a:ext cx="3182112" cy="223723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033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Floy</a:t>
            </a:r>
            <a:r>
              <a:rPr dirty="0"/>
              <a:t>d</a:t>
            </a:r>
            <a:r>
              <a:rPr spc="-215" dirty="0"/>
              <a:t> </a:t>
            </a:r>
            <a:r>
              <a:rPr dirty="0"/>
              <a:t>Warshal</a:t>
            </a:r>
            <a:r>
              <a:rPr spc="-140" dirty="0"/>
              <a:t>’</a:t>
            </a:r>
            <a:r>
              <a:rPr dirty="0"/>
              <a:t>s</a:t>
            </a:r>
            <a:r>
              <a:rPr spc="-240" dirty="0"/>
              <a:t> </a:t>
            </a:r>
            <a:r>
              <a:rPr spc="-5" dirty="0"/>
              <a:t>Algorithm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2035" y="2540507"/>
            <a:ext cx="3352800" cy="19248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80759" y="2540507"/>
            <a:ext cx="3066288" cy="187147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287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Shortest</a:t>
            </a:r>
            <a:r>
              <a:rPr spc="-60" dirty="0"/>
              <a:t> </a:t>
            </a:r>
            <a:r>
              <a:rPr spc="-5" dirty="0"/>
              <a:t>Path</a:t>
            </a:r>
            <a:r>
              <a:rPr spc="-50" dirty="0"/>
              <a:t> </a:t>
            </a:r>
            <a:r>
              <a:rPr spc="-5" dirty="0"/>
              <a:t>Problem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22044" y="2013330"/>
            <a:ext cx="9714865" cy="369824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57785" marR="5080" algn="just">
              <a:lnSpc>
                <a:spcPts val="2110"/>
              </a:lnSpc>
              <a:spcBef>
                <a:spcPts val="605"/>
              </a:spcBef>
            </a:pP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Shortest</a:t>
            </a:r>
            <a:r>
              <a:rPr sz="2200" b="1" dirty="0">
                <a:solidFill>
                  <a:srgbClr val="DF5227"/>
                </a:solidFill>
                <a:latin typeface="Corbel"/>
                <a:cs typeface="Corbel"/>
              </a:rPr>
              <a:t> path</a:t>
            </a:r>
            <a:r>
              <a:rPr sz="2200" b="1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problem</a:t>
            </a:r>
            <a:r>
              <a:rPr sz="2200" b="1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problem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of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finding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shortest</a:t>
            </a:r>
            <a:r>
              <a:rPr sz="2200" spc="4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path(s)</a:t>
            </a:r>
            <a:r>
              <a:rPr sz="2200" spc="4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between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vertices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 given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graph.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It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a path between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two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vertices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a path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that</a:t>
            </a:r>
            <a:r>
              <a:rPr sz="2200" spc="4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has</a:t>
            </a:r>
            <a:r>
              <a:rPr sz="2200" spc="4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least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cost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as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compared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all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other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existing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paths.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Corbel"/>
              <a:cs typeface="Corbel"/>
            </a:endParaRPr>
          </a:p>
          <a:p>
            <a:pPr marL="12700" marR="7620" algn="just">
              <a:lnSpc>
                <a:spcPts val="2380"/>
              </a:lnSpc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Shortest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path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algorithms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are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family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of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algorithms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used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for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solving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4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shortest </a:t>
            </a:r>
            <a:r>
              <a:rPr sz="2200" spc="-4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path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problem.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17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Applications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Corbel"/>
              <a:cs typeface="Corbel"/>
            </a:endParaRPr>
          </a:p>
          <a:p>
            <a:pPr marL="12700">
              <a:lnSpc>
                <a:spcPts val="2530"/>
              </a:lnSpc>
              <a:spcBef>
                <a:spcPts val="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Shortest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path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algorithms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have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wide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range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applications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such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as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in-</a:t>
            </a:r>
            <a:endParaRPr sz="2200">
              <a:latin typeface="Corbel"/>
              <a:cs typeface="Corbel"/>
            </a:endParaRPr>
          </a:p>
          <a:p>
            <a:pPr marL="583565" indent="-343535">
              <a:lnSpc>
                <a:spcPts val="2170"/>
              </a:lnSpc>
              <a:buFont typeface="Wingdings"/>
              <a:buChar char=""/>
              <a:tabLst>
                <a:tab pos="583565" algn="l"/>
                <a:tab pos="58420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Google</a:t>
            </a:r>
            <a:r>
              <a:rPr sz="2000" spc="-5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Maps</a:t>
            </a:r>
            <a:endParaRPr sz="2000">
              <a:latin typeface="Corbel"/>
              <a:cs typeface="Corbel"/>
            </a:endParaRPr>
          </a:p>
          <a:p>
            <a:pPr marL="583565" indent="-343535">
              <a:lnSpc>
                <a:spcPts val="2280"/>
              </a:lnSpc>
              <a:buFont typeface="Wingdings"/>
              <a:buChar char=""/>
              <a:tabLst>
                <a:tab pos="583565" algn="l"/>
                <a:tab pos="584200" algn="l"/>
              </a:tabLst>
            </a:pP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Road</a:t>
            </a:r>
            <a:r>
              <a:rPr sz="2000" spc="-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Networks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58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Dijkstra</a:t>
            </a:r>
            <a:r>
              <a:rPr spc="-140" dirty="0"/>
              <a:t>’</a:t>
            </a:r>
            <a:r>
              <a:rPr dirty="0"/>
              <a:t>s</a:t>
            </a:r>
            <a:r>
              <a:rPr spc="-235" dirty="0"/>
              <a:t> </a:t>
            </a:r>
            <a:r>
              <a:rPr spc="-5" dirty="0"/>
              <a:t>Algo</a:t>
            </a:r>
            <a:r>
              <a:rPr spc="5" dirty="0"/>
              <a:t>r</a:t>
            </a:r>
            <a:r>
              <a:rPr dirty="0"/>
              <a:t>ithm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671050" cy="3281679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8890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Dijkstra's</a:t>
            </a:r>
            <a:r>
              <a:rPr sz="2200" spc="4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algorithm</a:t>
            </a:r>
            <a:r>
              <a:rPr sz="2200" spc="409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has 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many</a:t>
            </a:r>
            <a:r>
              <a:rPr sz="2200" spc="4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variants</a:t>
            </a:r>
            <a:r>
              <a:rPr sz="2200" spc="409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but</a:t>
            </a:r>
            <a:r>
              <a:rPr sz="2200" spc="4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409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most</a:t>
            </a:r>
            <a:r>
              <a:rPr sz="2200" spc="4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common</a:t>
            </a:r>
            <a:r>
              <a:rPr sz="2200" spc="4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one</a:t>
            </a:r>
            <a:r>
              <a:rPr sz="2200" spc="4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spc="4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409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find</a:t>
            </a:r>
            <a:r>
              <a:rPr sz="2200" spc="40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 </a:t>
            </a:r>
            <a:r>
              <a:rPr sz="2200" spc="-4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shortest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paths from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source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vertex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all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other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vertices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graph.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Algorithm</a:t>
            </a:r>
            <a:endParaRPr sz="2200">
              <a:latin typeface="Corbel"/>
              <a:cs typeface="Corbel"/>
            </a:endParaRPr>
          </a:p>
          <a:p>
            <a:pPr marL="652780" indent="-457200">
              <a:lnSpc>
                <a:spcPct val="100000"/>
              </a:lnSpc>
              <a:spcBef>
                <a:spcPts val="55"/>
              </a:spcBef>
              <a:buAutoNum type="arabicPeriod"/>
              <a:tabLst>
                <a:tab pos="652145" algn="l"/>
                <a:tab pos="6527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Mark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your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selected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initial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node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with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current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distance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0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and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the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rest</a:t>
            </a:r>
            <a:r>
              <a:rPr sz="20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with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infinity.</a:t>
            </a:r>
            <a:endParaRPr sz="2000">
              <a:latin typeface="Corbel"/>
              <a:cs typeface="Corbel"/>
            </a:endParaRPr>
          </a:p>
          <a:p>
            <a:pPr marL="652780" indent="-457200">
              <a:lnSpc>
                <a:spcPct val="100000"/>
              </a:lnSpc>
              <a:buAutoNum type="arabicPeriod"/>
              <a:tabLst>
                <a:tab pos="652145" algn="l"/>
                <a:tab pos="6527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Set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non-visited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node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with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smallest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current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distance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as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current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node</a:t>
            </a:r>
            <a:r>
              <a:rPr sz="2000" spc="-7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C.</a:t>
            </a:r>
            <a:endParaRPr sz="2000">
              <a:latin typeface="Corbel"/>
              <a:cs typeface="Corbel"/>
            </a:endParaRPr>
          </a:p>
          <a:p>
            <a:pPr marL="652780" marR="5080" indent="-457200" algn="just">
              <a:lnSpc>
                <a:spcPct val="100000"/>
              </a:lnSpc>
              <a:buAutoNum type="arabicPeriod"/>
              <a:tabLst>
                <a:tab pos="6527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For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each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neighbor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your current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node C: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add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 current distance of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C with the 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weight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 the edge connecting C-N. If it's smaller than the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current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distance of N,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set it 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as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new current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distance of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N.</a:t>
            </a:r>
            <a:endParaRPr sz="2000">
              <a:latin typeface="Corbel"/>
              <a:cs typeface="Corbel"/>
            </a:endParaRPr>
          </a:p>
          <a:p>
            <a:pPr marL="652780" indent="-457200" algn="just">
              <a:lnSpc>
                <a:spcPct val="100000"/>
              </a:lnSpc>
              <a:buAutoNum type="arabicPeriod"/>
              <a:tabLst>
                <a:tab pos="6527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Mark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current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node</a:t>
            </a:r>
            <a:r>
              <a:rPr sz="2000" spc="-8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C as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visited.</a:t>
            </a:r>
            <a:endParaRPr sz="2000">
              <a:latin typeface="Corbel"/>
              <a:cs typeface="Corbel"/>
            </a:endParaRPr>
          </a:p>
          <a:p>
            <a:pPr marL="652780" indent="-457200" algn="just">
              <a:lnSpc>
                <a:spcPct val="100000"/>
              </a:lnSpc>
              <a:buAutoNum type="arabicPeriod"/>
              <a:tabLst>
                <a:tab pos="6527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If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there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are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non-visited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nodes,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go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step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2.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58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Dijkstra</a:t>
            </a:r>
            <a:r>
              <a:rPr spc="-140" dirty="0"/>
              <a:t>’</a:t>
            </a:r>
            <a:r>
              <a:rPr dirty="0"/>
              <a:t>s</a:t>
            </a:r>
            <a:r>
              <a:rPr spc="-235" dirty="0"/>
              <a:t> </a:t>
            </a:r>
            <a:r>
              <a:rPr spc="-5" dirty="0"/>
              <a:t>Algo</a:t>
            </a:r>
            <a:r>
              <a:rPr spc="5" dirty="0"/>
              <a:t>r</a:t>
            </a:r>
            <a:r>
              <a:rPr dirty="0"/>
              <a:t>ithm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68167" y="2438400"/>
            <a:ext cx="4991100" cy="208178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58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Dijkstra</a:t>
            </a:r>
            <a:r>
              <a:rPr spc="-140" dirty="0"/>
              <a:t>’</a:t>
            </a:r>
            <a:r>
              <a:rPr dirty="0"/>
              <a:t>s</a:t>
            </a:r>
            <a:r>
              <a:rPr spc="-235" dirty="0"/>
              <a:t> </a:t>
            </a:r>
            <a:r>
              <a:rPr spc="-5" dirty="0"/>
              <a:t>Algo</a:t>
            </a:r>
            <a:r>
              <a:rPr spc="5" dirty="0"/>
              <a:t>r</a:t>
            </a:r>
            <a:r>
              <a:rPr dirty="0"/>
              <a:t>ithm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44972" y="1959610"/>
          <a:ext cx="6247765" cy="387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3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Status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Shortest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distance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from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Previous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CN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∞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8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∞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∞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∞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z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∞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9995" y="2918460"/>
            <a:ext cx="4404360" cy="18364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58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Dijkstra</a:t>
            </a:r>
            <a:r>
              <a:rPr spc="-140" dirty="0"/>
              <a:t>’</a:t>
            </a:r>
            <a:r>
              <a:rPr dirty="0"/>
              <a:t>s</a:t>
            </a:r>
            <a:r>
              <a:rPr spc="-235" dirty="0"/>
              <a:t> </a:t>
            </a:r>
            <a:r>
              <a:rPr spc="-5" dirty="0"/>
              <a:t>Algo</a:t>
            </a:r>
            <a:r>
              <a:rPr spc="5" dirty="0"/>
              <a:t>r</a:t>
            </a:r>
            <a:r>
              <a:rPr dirty="0"/>
              <a:t>ithm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44972" y="1959610"/>
          <a:ext cx="6247765" cy="387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3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Status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Shortest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distance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from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Previous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CN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sngStrike" dirty="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8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z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9995" y="2918460"/>
            <a:ext cx="4404360" cy="18364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58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Dijkstra</a:t>
            </a:r>
            <a:r>
              <a:rPr spc="-140" dirty="0"/>
              <a:t>’</a:t>
            </a:r>
            <a:r>
              <a:rPr dirty="0"/>
              <a:t>s</a:t>
            </a:r>
            <a:r>
              <a:rPr spc="-235" dirty="0"/>
              <a:t> </a:t>
            </a:r>
            <a:r>
              <a:rPr spc="-5" dirty="0"/>
              <a:t>Algo</a:t>
            </a:r>
            <a:r>
              <a:rPr spc="5" dirty="0"/>
              <a:t>r</a:t>
            </a:r>
            <a:r>
              <a:rPr dirty="0"/>
              <a:t>ithm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44972" y="1959610"/>
          <a:ext cx="6247765" cy="387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3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Status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Shortest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distance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from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Previous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dbl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dbl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dblStrike" spc="-10" dirty="0">
                          <a:latin typeface="Arial MT"/>
                          <a:cs typeface="Arial MT"/>
                        </a:rPr>
                        <a:t>4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+1 =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trike="dblStrike" spc="-5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,</a:t>
                      </a:r>
                      <a:r>
                        <a:rPr sz="1800" strike="noStrike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CN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dbl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trike="dblStrike" spc="-10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+8=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800" strike="dbl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2+1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0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=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12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z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9995" y="2918460"/>
            <a:ext cx="4404360" cy="18364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58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Dijkstra</a:t>
            </a:r>
            <a:r>
              <a:rPr spc="-140" dirty="0"/>
              <a:t>’</a:t>
            </a:r>
            <a:r>
              <a:rPr dirty="0"/>
              <a:t>s</a:t>
            </a:r>
            <a:r>
              <a:rPr spc="-235" dirty="0"/>
              <a:t> </a:t>
            </a:r>
            <a:r>
              <a:rPr spc="-5" dirty="0"/>
              <a:t>Algo</a:t>
            </a:r>
            <a:r>
              <a:rPr spc="5" dirty="0"/>
              <a:t>r</a:t>
            </a:r>
            <a:r>
              <a:rPr dirty="0"/>
              <a:t>ithm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44972" y="1959610"/>
          <a:ext cx="6247765" cy="387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3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Status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Shortest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distance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from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Previous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CN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dbl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dbl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dblStrike" spc="-10" dirty="0">
                          <a:latin typeface="Arial MT"/>
                          <a:cs typeface="Arial MT"/>
                        </a:rPr>
                        <a:t>4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+1 =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trike="dblStrike" spc="-5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,</a:t>
                      </a:r>
                      <a:r>
                        <a:rPr sz="1800" strike="noStrike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dbl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trike="dblStrike" spc="-10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dblStrike" spc="-10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+8=</a:t>
                      </a:r>
                      <a:r>
                        <a:rPr sz="1800" strike="dblStrike" spc="-10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0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3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+5 =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trike="dblStrike" dirty="0">
                          <a:latin typeface="Corbel"/>
                          <a:cs typeface="Corbel"/>
                        </a:rPr>
                        <a:t>C</a:t>
                      </a:r>
                      <a:r>
                        <a:rPr sz="1800" strike="noStrike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,</a:t>
                      </a:r>
                      <a:r>
                        <a:rPr sz="1800" strike="noStrike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800" strike="dbl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dbl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2+1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0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=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12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z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9995" y="2918460"/>
            <a:ext cx="4404360" cy="18364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58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Dijkstra</a:t>
            </a:r>
            <a:r>
              <a:rPr spc="-140" dirty="0"/>
              <a:t>’</a:t>
            </a:r>
            <a:r>
              <a:rPr dirty="0"/>
              <a:t>s</a:t>
            </a:r>
            <a:r>
              <a:rPr spc="-235" dirty="0"/>
              <a:t> </a:t>
            </a:r>
            <a:r>
              <a:rPr spc="-5" dirty="0"/>
              <a:t>Algo</a:t>
            </a:r>
            <a:r>
              <a:rPr spc="5" dirty="0"/>
              <a:t>r</a:t>
            </a:r>
            <a:r>
              <a:rPr dirty="0"/>
              <a:t>ithm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44972" y="1959610"/>
          <a:ext cx="6247765" cy="387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37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Status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Shortest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distance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from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Previous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Node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12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1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4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+1 =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trike="sngStrike" spc="-5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,</a:t>
                      </a:r>
                      <a:r>
                        <a:rPr sz="1800" strike="noStrike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VN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CN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2</a:t>
                      </a:r>
                      <a:r>
                        <a:rPr sz="1800" strike="sngStrike" dirty="0">
                          <a:latin typeface="Arial MT"/>
                          <a:cs typeface="Arial MT"/>
                        </a:rPr>
                        <a:t>+8=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1800" strike="sngStrike" dirty="0">
                          <a:latin typeface="Arial MT"/>
                          <a:cs typeface="Arial MT"/>
                        </a:rPr>
                        <a:t>0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spc="-10" dirty="0">
                          <a:latin typeface="Arial MT"/>
                          <a:cs typeface="Arial MT"/>
                        </a:rPr>
                        <a:t>3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+5=8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trike="sngStrike" spc="-5" dirty="0">
                          <a:latin typeface="Corbel"/>
                          <a:cs typeface="Corbel"/>
                        </a:rPr>
                        <a:t>C</a:t>
                      </a:r>
                      <a:r>
                        <a:rPr sz="1800" strike="noStrike" spc="-5" dirty="0">
                          <a:latin typeface="Corbel"/>
                          <a:cs typeface="Corbel"/>
                        </a:rPr>
                        <a:t>,</a:t>
                      </a:r>
                      <a:r>
                        <a:rPr sz="1800" strike="noStrike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B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2+1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0</a:t>
                      </a:r>
                      <a:r>
                        <a:rPr sz="1800" strike="sngStrike" dirty="0">
                          <a:latin typeface="Arial MT"/>
                          <a:cs typeface="Arial MT"/>
                        </a:rPr>
                        <a:t>=</a:t>
                      </a:r>
                      <a:r>
                        <a:rPr sz="1800" strike="sngStrike" spc="-10" dirty="0">
                          <a:latin typeface="Arial MT"/>
                          <a:cs typeface="Arial MT"/>
                        </a:rPr>
                        <a:t>12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8+2=10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trike="sngStrike" spc="-5" dirty="0">
                          <a:latin typeface="Corbel"/>
                          <a:cs typeface="Corbel"/>
                        </a:rPr>
                        <a:t>C</a:t>
                      </a:r>
                      <a:r>
                        <a:rPr sz="1800" strike="noStrike" spc="-5" dirty="0">
                          <a:latin typeface="Corbel"/>
                          <a:cs typeface="Corbel"/>
                        </a:rPr>
                        <a:t>,</a:t>
                      </a:r>
                      <a:r>
                        <a:rPr sz="1800" strike="noStrike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trike="noStrike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2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z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trike="sngStrike" spc="-5" dirty="0">
                          <a:latin typeface="Arial MT"/>
                          <a:cs typeface="Arial MT"/>
                        </a:rPr>
                        <a:t>∞</a:t>
                      </a:r>
                      <a:r>
                        <a:rPr sz="1800" strike="noStrike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trike="noStrike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trike="noStrike" spc="-5" dirty="0">
                          <a:latin typeface="Arial MT"/>
                          <a:cs typeface="Arial MT"/>
                        </a:rPr>
                        <a:t>8+6=14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9995" y="2918460"/>
            <a:ext cx="4404360" cy="18364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674</Words>
  <Application>Microsoft Office PowerPoint</Application>
  <PresentationFormat>Widescreen</PresentationFormat>
  <Paragraphs>214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MT</vt:lpstr>
      <vt:lpstr>Calibri</vt:lpstr>
      <vt:lpstr>Corbel</vt:lpstr>
      <vt:lpstr>Times New Roman</vt:lpstr>
      <vt:lpstr>Wingdings</vt:lpstr>
      <vt:lpstr>Office Theme</vt:lpstr>
      <vt:lpstr>PowerPoint Presentation</vt:lpstr>
      <vt:lpstr>Shortest Path Problem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PowerPoint Presentation</vt:lpstr>
      <vt:lpstr>Floyd Warshal’s Algorithm</vt:lpstr>
      <vt:lpstr>Floyd Warshal’s Algorithm</vt:lpstr>
      <vt:lpstr>Floyd Warshal’s Algorithm</vt:lpstr>
      <vt:lpstr>Floyd Warshal’s Algorithm</vt:lpstr>
      <vt:lpstr>Floyd Warshal’s Algorithm</vt:lpstr>
      <vt:lpstr>Floyd Warshal’s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Laraib Siddiqui \ Lecturer Computer Science</dc:creator>
  <cp:lastModifiedBy>02-131212-009</cp:lastModifiedBy>
  <cp:revision>1</cp:revision>
  <dcterms:created xsi:type="dcterms:W3CDTF">2023-02-16T04:50:02Z</dcterms:created>
  <dcterms:modified xsi:type="dcterms:W3CDTF">2023-02-16T04:51:08Z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2023-02-16T00:00:00Z</vt:filetime>
  </property>
</Properties>
</file>