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9" r:id="rId24"/>
    <p:sldId id="278" r:id="rId25"/>
    <p:sldId id="280" r:id="rId26"/>
    <p:sldId id="281" r:id="rId27"/>
    <p:sldId id="282" r:id="rId28"/>
    <p:sldId id="284" r:id="rId29"/>
    <p:sldId id="285" r:id="rId30"/>
    <p:sldId id="286" r:id="rId31"/>
    <p:sldId id="287" r:id="rId32"/>
    <p:sldId id="288" r:id="rId33"/>
    <p:sldId id="291" r:id="rId34"/>
    <p:sldId id="289" r:id="rId35"/>
    <p:sldId id="290" r:id="rId36"/>
    <p:sldId id="283" r:id="rId37"/>
    <p:sldId id="292" r:id="rId38"/>
    <p:sldId id="293" r:id="rId39"/>
    <p:sldId id="294" r:id="rId40"/>
    <p:sldId id="295" r:id="rId41"/>
    <p:sldId id="298" r:id="rId42"/>
    <p:sldId id="296" r:id="rId43"/>
    <p:sldId id="297" r:id="rId44"/>
    <p:sldId id="304" r:id="rId45"/>
    <p:sldId id="303" r:id="rId46"/>
    <p:sldId id="299" r:id="rId47"/>
    <p:sldId id="300" r:id="rId48"/>
    <p:sldId id="301" r:id="rId49"/>
    <p:sldId id="310" r:id="rId50"/>
    <p:sldId id="305" r:id="rId51"/>
    <p:sldId id="306" r:id="rId52"/>
    <p:sldId id="307" r:id="rId53"/>
    <p:sldId id="308" r:id="rId54"/>
    <p:sldId id="309"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p:scale>
          <a:sx n="66" d="100"/>
          <a:sy n="66" d="100"/>
        </p:scale>
        <p:origin x="-900" y="-25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6DFF08F-DC6B-4601-B491-B0F83F6DD2DA}" type="datetimeFigureOut">
              <a:rPr lang="en-US" smtClean="0"/>
              <a:pPr/>
              <a:t>12/13/2021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FAB73BC-B049-4115-A692-8D63A059BFB8}" type="slidenum">
              <a:rPr lang="en-US" smtClean="0"/>
              <a:pPr/>
              <a:t>‹#›</a:t>
            </a:fld>
            <a:endParaRPr lang="en-US" dirty="0"/>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DFF08F-DC6B-4601-B491-B0F83F6DD2DA}" type="datetimeFigureOut">
              <a:rPr lang="en-US" smtClean="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DFF08F-DC6B-4601-B491-B0F83F6DD2DA}" type="datetimeFigureOut">
              <a:rPr lang="en-US" smtClean="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6DFF08F-DC6B-4601-B491-B0F83F6DD2DA}" type="datetimeFigureOut">
              <a:rPr lang="en-US" smtClean="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12/13/2021</a:t>
            </a:fld>
            <a:endParaRPr lang="en-US" dirty="0"/>
          </a:p>
        </p:txBody>
      </p:sp>
      <p:sp>
        <p:nvSpPr>
          <p:cNvPr id="5" name="Footer Placeholder 4"/>
          <p:cNvSpPr>
            <a:spLocks noGrp="1"/>
          </p:cNvSpPr>
          <p:nvPr>
            <p:ph type="ftr" sz="quarter" idx="11"/>
          </p:nvPr>
        </p:nvSpPr>
        <p:spPr>
          <a:xfrm>
            <a:off x="1066800" y="6172200"/>
            <a:ext cx="5334000" cy="457200"/>
          </a:xfrm>
        </p:spPr>
        <p:txBody>
          <a:bodyPr/>
          <a:lstStyle/>
          <a:p>
            <a:endParaRPr lang="en-US" dirty="0"/>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4FAB73BC-B049-4115-A692-8D63A059BFB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6DFF08F-DC6B-4601-B491-B0F83F6DD2DA}" type="datetimeFigureOut">
              <a:rPr lang="en-US" smtClean="0"/>
              <a:pPr/>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6DFF08F-DC6B-4601-B491-B0F83F6DD2DA}" type="datetimeFigureOut">
              <a:rPr lang="en-US" smtClean="0"/>
              <a:pPr/>
              <a:t>12/13/2021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6DFF08F-DC6B-4601-B491-B0F83F6DD2DA}" type="datetimeFigureOut">
              <a:rPr lang="en-US" smtClean="0"/>
              <a:pPr/>
              <a:t>12/13/2021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12/13/2021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12/13/2021</a:t>
            </a:fld>
            <a:endParaRPr lang="en-US" dirty="0"/>
          </a:p>
        </p:txBody>
      </p:sp>
      <p:sp>
        <p:nvSpPr>
          <p:cNvPr id="6" name="Footer Placeholder 5"/>
          <p:cNvSpPr>
            <a:spLocks noGrp="1"/>
          </p:cNvSpPr>
          <p:nvPr>
            <p:ph type="ftr" sz="quarter" idx="11"/>
          </p:nvPr>
        </p:nvSpPr>
        <p:spPr>
          <a:xfrm>
            <a:off x="1219200" y="6172200"/>
            <a:ext cx="5181600" cy="457200"/>
          </a:xfrm>
        </p:spPr>
        <p:txBody>
          <a:bodyPr/>
          <a:lstStyle/>
          <a:p>
            <a:endParaRPr lang="en-US" dirty="0"/>
          </a:p>
        </p:txBody>
      </p:sp>
      <p:sp>
        <p:nvSpPr>
          <p:cNvPr id="7" name="Slide Number Placeholder 6"/>
          <p:cNvSpPr>
            <a:spLocks noGrp="1"/>
          </p:cNvSpPr>
          <p:nvPr>
            <p:ph type="sldNum" sz="quarter" idx="12"/>
          </p:nvPr>
        </p:nvSpPr>
        <p:spPr>
          <a:xfrm>
            <a:off x="195072" y="6208776"/>
            <a:ext cx="609600" cy="457200"/>
          </a:xfrm>
        </p:spPr>
        <p:txBody>
          <a:bodyPr/>
          <a:lstStyle/>
          <a:p>
            <a:fld id="{4FAB73BC-B049-4115-A692-8D63A059BFB8}" type="slidenum">
              <a:rPr lang="en-US" smtClean="0"/>
              <a:pPr/>
              <a:t>‹#›</a:t>
            </a:fld>
            <a:endParaRPr lang="en-US" dirty="0"/>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96DFF08F-DC6B-4601-B491-B0F83F6DD2DA}" type="datetimeFigureOut">
              <a:rPr lang="en-US" smtClean="0"/>
              <a:pPr/>
              <a:t>12/13/2021</a:t>
            </a:fld>
            <a:endParaRPr lang="en-US" dirty="0"/>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9601836C-2263-4E00-A230-90C5603E5CA2}"/>
              </a:ext>
            </a:extLst>
          </p:cNvPr>
          <p:cNvSpPr>
            <a:spLocks noGrp="1"/>
          </p:cNvSpPr>
          <p:nvPr>
            <p:ph type="subTitle" idx="1"/>
          </p:nvPr>
        </p:nvSpPr>
        <p:spPr/>
        <p:txBody>
          <a:bodyPr/>
          <a:lstStyle/>
          <a:p>
            <a:endParaRPr lang="en-US" dirty="0"/>
          </a:p>
        </p:txBody>
      </p:sp>
      <p:sp>
        <p:nvSpPr>
          <p:cNvPr id="2" name="Title 1">
            <a:extLst>
              <a:ext uri="{FF2B5EF4-FFF2-40B4-BE49-F238E27FC236}">
                <a16:creationId xmlns="" xmlns:a16="http://schemas.microsoft.com/office/drawing/2014/main" id="{AC390EF6-4E92-4713-8127-63C7ED822EC4}"/>
              </a:ext>
            </a:extLst>
          </p:cNvPr>
          <p:cNvSpPr>
            <a:spLocks noGrp="1"/>
          </p:cNvSpPr>
          <p:nvPr>
            <p:ph type="ctrTitle"/>
          </p:nvPr>
        </p:nvSpPr>
        <p:spPr/>
        <p:txBody>
          <a:bodyPr>
            <a:normAutofit fontScale="90000"/>
          </a:bodyPr>
          <a:lstStyle/>
          <a:p>
            <a:r>
              <a:rPr lang="en-US" dirty="0"/>
              <a:t>CSC-110 </a:t>
            </a:r>
            <a:br>
              <a:rPr lang="en-US" dirty="0"/>
            </a:br>
            <a:r>
              <a:rPr lang="en-US" dirty="0"/>
              <a:t>Computing FUNDAMENTALS</a:t>
            </a:r>
            <a:br>
              <a:rPr lang="en-US" dirty="0"/>
            </a:br>
            <a:r>
              <a:rPr lang="en-US" dirty="0" err="1"/>
              <a:t>FUNDAMENTALS</a:t>
            </a:r>
            <a:r>
              <a:rPr lang="en-US" dirty="0"/>
              <a:t> OF DATABASE</a:t>
            </a:r>
          </a:p>
        </p:txBody>
      </p:sp>
    </p:spTree>
    <p:extLst>
      <p:ext uri="{BB962C8B-B14F-4D97-AF65-F5344CB8AC3E}">
        <p14:creationId xmlns="" xmlns:p14="http://schemas.microsoft.com/office/powerpoint/2010/main" val="3078479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C25D12-4FCC-4F6A-8D46-94FE85ECC388}"/>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 xmlns:a16="http://schemas.microsoft.com/office/drawing/2014/main" id="{8C929B17-E4BE-433A-A992-90672705EF2C}"/>
              </a:ext>
            </a:extLst>
          </p:cNvPr>
          <p:cNvSpPr>
            <a:spLocks noGrp="1"/>
          </p:cNvSpPr>
          <p:nvPr>
            <p:ph sz="quarter" idx="1"/>
          </p:nvPr>
        </p:nvSpPr>
        <p:spPr/>
        <p:txBody>
          <a:bodyPr>
            <a:normAutofit/>
          </a:bodyPr>
          <a:lstStyle/>
          <a:p>
            <a:r>
              <a:rPr lang="en-US" sz="2400" dirty="0"/>
              <a:t>Let’s think about a simple database that Ibrahim uses to store his address book.</a:t>
            </a:r>
          </a:p>
          <a:p>
            <a:r>
              <a:rPr lang="en-US" sz="2400" dirty="0"/>
              <a:t>This address book contains names, addresses, birthdays, and telephone numbers of his friends and family.</a:t>
            </a:r>
          </a:p>
        </p:txBody>
      </p:sp>
      <p:pic>
        <p:nvPicPr>
          <p:cNvPr id="4" name="Picture 3">
            <a:extLst>
              <a:ext uri="{FF2B5EF4-FFF2-40B4-BE49-F238E27FC236}">
                <a16:creationId xmlns="" xmlns:a16="http://schemas.microsoft.com/office/drawing/2014/main" id="{4033C7BD-7F4A-4BD3-93C5-AEE72EB50C4F}"/>
              </a:ext>
            </a:extLst>
          </p:cNvPr>
          <p:cNvPicPr>
            <a:picLocks noChangeAspect="1"/>
          </p:cNvPicPr>
          <p:nvPr/>
        </p:nvPicPr>
        <p:blipFill>
          <a:blip r:embed="rId2"/>
          <a:stretch>
            <a:fillRect/>
          </a:stretch>
        </p:blipFill>
        <p:spPr>
          <a:xfrm>
            <a:off x="1262743" y="3002584"/>
            <a:ext cx="9466466" cy="3038168"/>
          </a:xfrm>
          <a:prstGeom prst="rect">
            <a:avLst/>
          </a:prstGeom>
        </p:spPr>
      </p:pic>
    </p:spTree>
    <p:extLst>
      <p:ext uri="{BB962C8B-B14F-4D97-AF65-F5344CB8AC3E}">
        <p14:creationId xmlns="" xmlns:p14="http://schemas.microsoft.com/office/powerpoint/2010/main" val="3594232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C25D12-4FCC-4F6A-8D46-94FE85ECC388}"/>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 xmlns:a16="http://schemas.microsoft.com/office/drawing/2014/main" id="{8C929B17-E4BE-433A-A992-90672705EF2C}"/>
              </a:ext>
            </a:extLst>
          </p:cNvPr>
          <p:cNvSpPr>
            <a:spLocks noGrp="1"/>
          </p:cNvSpPr>
          <p:nvPr>
            <p:ph sz="quarter" idx="1"/>
          </p:nvPr>
        </p:nvSpPr>
        <p:spPr/>
        <p:txBody>
          <a:bodyPr>
            <a:normAutofit/>
          </a:bodyPr>
          <a:lstStyle/>
          <a:p>
            <a:r>
              <a:rPr lang="en-US" sz="3200" dirty="0"/>
              <a:t>Ibrahim has met his friend Megan, would like to add her to his address book.</a:t>
            </a:r>
          </a:p>
          <a:p>
            <a:r>
              <a:rPr lang="en-US" sz="3200" dirty="0"/>
              <a:t>He writes down her First Name, Last Name, address, post code, date of birth and her telephone number.</a:t>
            </a:r>
          </a:p>
          <a:p>
            <a:endParaRPr lang="en-US" sz="2400" dirty="0"/>
          </a:p>
        </p:txBody>
      </p:sp>
    </p:spTree>
    <p:extLst>
      <p:ext uri="{BB962C8B-B14F-4D97-AF65-F5344CB8AC3E}">
        <p14:creationId xmlns="" xmlns:p14="http://schemas.microsoft.com/office/powerpoint/2010/main" val="3558027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FC317D-29E7-4CE8-903A-6026328E61DD}"/>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 xmlns:a16="http://schemas.microsoft.com/office/drawing/2014/main" id="{BA0CE884-A50E-44F8-BC71-F6E5584F7D11}"/>
              </a:ext>
            </a:extLst>
          </p:cNvPr>
          <p:cNvSpPr>
            <a:spLocks noGrp="1"/>
          </p:cNvSpPr>
          <p:nvPr>
            <p:ph sz="quarter" idx="1"/>
          </p:nvPr>
        </p:nvSpPr>
        <p:spPr/>
        <p:txBody>
          <a:bodyPr>
            <a:normAutofit/>
          </a:bodyPr>
          <a:lstStyle/>
          <a:p>
            <a:r>
              <a:rPr lang="en-US" sz="2800" dirty="0"/>
              <a:t>The details that Ibrahim writes down are stored in fields in his address book database.</a:t>
            </a:r>
          </a:p>
        </p:txBody>
      </p:sp>
      <p:pic>
        <p:nvPicPr>
          <p:cNvPr id="4" name="Picture 3">
            <a:extLst>
              <a:ext uri="{FF2B5EF4-FFF2-40B4-BE49-F238E27FC236}">
                <a16:creationId xmlns="" xmlns:a16="http://schemas.microsoft.com/office/drawing/2014/main" id="{5AD42624-2EF6-4742-BB3F-00210941677A}"/>
              </a:ext>
            </a:extLst>
          </p:cNvPr>
          <p:cNvPicPr>
            <a:picLocks noChangeAspect="1"/>
          </p:cNvPicPr>
          <p:nvPr/>
        </p:nvPicPr>
        <p:blipFill>
          <a:blip r:embed="rId2"/>
          <a:stretch>
            <a:fillRect/>
          </a:stretch>
        </p:blipFill>
        <p:spPr>
          <a:xfrm>
            <a:off x="1072887" y="2582950"/>
            <a:ext cx="10250129" cy="3832879"/>
          </a:xfrm>
          <a:prstGeom prst="rect">
            <a:avLst/>
          </a:prstGeom>
        </p:spPr>
      </p:pic>
    </p:spTree>
    <p:extLst>
      <p:ext uri="{BB962C8B-B14F-4D97-AF65-F5344CB8AC3E}">
        <p14:creationId xmlns="" xmlns:p14="http://schemas.microsoft.com/office/powerpoint/2010/main" val="1182758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43AA92-5115-4882-814A-91C452B324CB}"/>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 xmlns:a16="http://schemas.microsoft.com/office/drawing/2014/main" id="{E289C348-5585-4898-8EEE-961031B44F20}"/>
              </a:ext>
            </a:extLst>
          </p:cNvPr>
          <p:cNvSpPr>
            <a:spLocks noGrp="1"/>
          </p:cNvSpPr>
          <p:nvPr>
            <p:ph sz="quarter" idx="1"/>
          </p:nvPr>
        </p:nvSpPr>
        <p:spPr/>
        <p:txBody>
          <a:bodyPr>
            <a:normAutofit/>
          </a:bodyPr>
          <a:lstStyle/>
          <a:p>
            <a:r>
              <a:rPr lang="en-US" sz="2800" dirty="0"/>
              <a:t>The information about Megan fills a row in his database file.</a:t>
            </a:r>
          </a:p>
        </p:txBody>
      </p:sp>
      <p:pic>
        <p:nvPicPr>
          <p:cNvPr id="4" name="Picture 3">
            <a:extLst>
              <a:ext uri="{FF2B5EF4-FFF2-40B4-BE49-F238E27FC236}">
                <a16:creationId xmlns="" xmlns:a16="http://schemas.microsoft.com/office/drawing/2014/main" id="{8BC6F17C-89FA-4EB2-A031-313A5CA16FFD}"/>
              </a:ext>
            </a:extLst>
          </p:cNvPr>
          <p:cNvPicPr>
            <a:picLocks noChangeAspect="1"/>
          </p:cNvPicPr>
          <p:nvPr/>
        </p:nvPicPr>
        <p:blipFill>
          <a:blip r:embed="rId2"/>
          <a:stretch>
            <a:fillRect/>
          </a:stretch>
        </p:blipFill>
        <p:spPr>
          <a:xfrm>
            <a:off x="1291771" y="2481943"/>
            <a:ext cx="8976928" cy="2481709"/>
          </a:xfrm>
          <a:prstGeom prst="rect">
            <a:avLst/>
          </a:prstGeom>
        </p:spPr>
      </p:pic>
    </p:spTree>
    <p:extLst>
      <p:ext uri="{BB962C8B-B14F-4D97-AF65-F5344CB8AC3E}">
        <p14:creationId xmlns="" xmlns:p14="http://schemas.microsoft.com/office/powerpoint/2010/main" val="4148625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463FD6-B065-479D-9FFB-4BFA56527936}"/>
              </a:ext>
            </a:extLst>
          </p:cNvPr>
          <p:cNvSpPr>
            <a:spLocks noGrp="1"/>
          </p:cNvSpPr>
          <p:nvPr>
            <p:ph type="title"/>
          </p:nvPr>
        </p:nvSpPr>
        <p:spPr/>
        <p:txBody>
          <a:bodyPr/>
          <a:lstStyle/>
          <a:p>
            <a:r>
              <a:rPr lang="en-US" dirty="0" smtClean="0"/>
              <a:t>Example</a:t>
            </a:r>
            <a:endParaRPr lang="en-US" dirty="0"/>
          </a:p>
        </p:txBody>
      </p:sp>
      <p:sp>
        <p:nvSpPr>
          <p:cNvPr id="3" name="Content Placeholder 2">
            <a:extLst>
              <a:ext uri="{FF2B5EF4-FFF2-40B4-BE49-F238E27FC236}">
                <a16:creationId xmlns="" xmlns:a16="http://schemas.microsoft.com/office/drawing/2014/main" id="{17074CD1-57BF-4E6A-9296-E4B3D10E30E2}"/>
              </a:ext>
            </a:extLst>
          </p:cNvPr>
          <p:cNvSpPr>
            <a:spLocks noGrp="1"/>
          </p:cNvSpPr>
          <p:nvPr>
            <p:ph sz="quarter" idx="1"/>
          </p:nvPr>
        </p:nvSpPr>
        <p:spPr/>
        <p:txBody>
          <a:bodyPr/>
          <a:lstStyle/>
          <a:p>
            <a:pPr marL="0" indent="0">
              <a:buNone/>
            </a:pPr>
            <a:r>
              <a:rPr lang="en-US" sz="2800" dirty="0"/>
              <a:t>Each row is called a record and each of the rows holds information about a different person in his address book.</a:t>
            </a:r>
          </a:p>
          <a:p>
            <a:endParaRPr lang="en-US" dirty="0"/>
          </a:p>
        </p:txBody>
      </p:sp>
      <p:pic>
        <p:nvPicPr>
          <p:cNvPr id="5" name="Picture 4">
            <a:extLst>
              <a:ext uri="{FF2B5EF4-FFF2-40B4-BE49-F238E27FC236}">
                <a16:creationId xmlns="" xmlns:a16="http://schemas.microsoft.com/office/drawing/2014/main" id="{90C835DF-7573-40CB-AD5D-6AFB8588A060}"/>
              </a:ext>
            </a:extLst>
          </p:cNvPr>
          <p:cNvPicPr>
            <a:picLocks noChangeAspect="1"/>
          </p:cNvPicPr>
          <p:nvPr/>
        </p:nvPicPr>
        <p:blipFill>
          <a:blip r:embed="rId2"/>
          <a:stretch>
            <a:fillRect/>
          </a:stretch>
        </p:blipFill>
        <p:spPr>
          <a:xfrm>
            <a:off x="1712869" y="2721914"/>
            <a:ext cx="8860555" cy="3409950"/>
          </a:xfrm>
          <a:prstGeom prst="rect">
            <a:avLst/>
          </a:prstGeom>
        </p:spPr>
      </p:pic>
    </p:spTree>
    <p:extLst>
      <p:ext uri="{BB962C8B-B14F-4D97-AF65-F5344CB8AC3E}">
        <p14:creationId xmlns="" xmlns:p14="http://schemas.microsoft.com/office/powerpoint/2010/main" val="1103045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BF7E03-7845-4E7A-960B-9420567A791C}"/>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 xmlns:a16="http://schemas.microsoft.com/office/drawing/2014/main" id="{287FD449-E9A2-4C9E-8AD4-6B7143DC7FDE}"/>
              </a:ext>
            </a:extLst>
          </p:cNvPr>
          <p:cNvSpPr>
            <a:spLocks noGrp="1"/>
          </p:cNvSpPr>
          <p:nvPr>
            <p:ph sz="quarter" idx="1"/>
          </p:nvPr>
        </p:nvSpPr>
        <p:spPr/>
        <p:txBody>
          <a:bodyPr/>
          <a:lstStyle/>
          <a:p>
            <a:r>
              <a:rPr lang="en-US" sz="2400" dirty="0"/>
              <a:t>Ibrahim can carry out operations on his stored database, he can search it to find a particular person.</a:t>
            </a:r>
          </a:p>
          <a:p>
            <a:endParaRPr lang="en-US" dirty="0"/>
          </a:p>
        </p:txBody>
      </p:sp>
      <p:pic>
        <p:nvPicPr>
          <p:cNvPr id="4" name="Picture 3">
            <a:extLst>
              <a:ext uri="{FF2B5EF4-FFF2-40B4-BE49-F238E27FC236}">
                <a16:creationId xmlns="" xmlns:a16="http://schemas.microsoft.com/office/drawing/2014/main" id="{66E58561-EDD0-47F5-AE42-5B2731F0556B}"/>
              </a:ext>
            </a:extLst>
          </p:cNvPr>
          <p:cNvPicPr>
            <a:picLocks noChangeAspect="1"/>
          </p:cNvPicPr>
          <p:nvPr/>
        </p:nvPicPr>
        <p:blipFill>
          <a:blip r:embed="rId2"/>
          <a:stretch>
            <a:fillRect/>
          </a:stretch>
        </p:blipFill>
        <p:spPr>
          <a:xfrm>
            <a:off x="1204685" y="2562348"/>
            <a:ext cx="10579781" cy="3293745"/>
          </a:xfrm>
          <a:prstGeom prst="rect">
            <a:avLst/>
          </a:prstGeom>
        </p:spPr>
      </p:pic>
    </p:spTree>
    <p:extLst>
      <p:ext uri="{BB962C8B-B14F-4D97-AF65-F5344CB8AC3E}">
        <p14:creationId xmlns="" xmlns:p14="http://schemas.microsoft.com/office/powerpoint/2010/main" val="2584396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8A8255-9669-4292-8737-60D965944DAD}"/>
              </a:ext>
            </a:extLst>
          </p:cNvPr>
          <p:cNvSpPr>
            <a:spLocks noGrp="1"/>
          </p:cNvSpPr>
          <p:nvPr>
            <p:ph type="title"/>
          </p:nvPr>
        </p:nvSpPr>
        <p:spPr/>
        <p:txBody>
          <a:bodyPr/>
          <a:lstStyle/>
          <a:p>
            <a:r>
              <a:rPr lang="en-US" dirty="0"/>
              <a:t>E</a:t>
            </a:r>
            <a:r>
              <a:rPr lang="en-US" dirty="0" smtClean="0"/>
              <a:t>xample</a:t>
            </a:r>
            <a:endParaRPr lang="en-US" dirty="0"/>
          </a:p>
        </p:txBody>
      </p:sp>
      <p:sp>
        <p:nvSpPr>
          <p:cNvPr id="3" name="Content Placeholder 2">
            <a:extLst>
              <a:ext uri="{FF2B5EF4-FFF2-40B4-BE49-F238E27FC236}">
                <a16:creationId xmlns="" xmlns:a16="http://schemas.microsoft.com/office/drawing/2014/main" id="{CF5C79E4-ACED-4FE5-A9CE-3E77FC4EA6D2}"/>
              </a:ext>
            </a:extLst>
          </p:cNvPr>
          <p:cNvSpPr>
            <a:spLocks noGrp="1"/>
          </p:cNvSpPr>
          <p:nvPr>
            <p:ph sz="quarter" idx="1"/>
          </p:nvPr>
        </p:nvSpPr>
        <p:spPr/>
        <p:txBody>
          <a:bodyPr/>
          <a:lstStyle/>
          <a:p>
            <a:r>
              <a:rPr lang="en-US" dirty="0"/>
              <a:t>Ibrahim can make the search more accurate by selecting the field he wants . So, he can ask the database to return all the records where the first name = to Megan.</a:t>
            </a:r>
          </a:p>
        </p:txBody>
      </p:sp>
      <p:pic>
        <p:nvPicPr>
          <p:cNvPr id="4" name="Picture 3">
            <a:extLst>
              <a:ext uri="{FF2B5EF4-FFF2-40B4-BE49-F238E27FC236}">
                <a16:creationId xmlns="" xmlns:a16="http://schemas.microsoft.com/office/drawing/2014/main" id="{403F28CC-B0A5-46AE-BCD8-D599409B2366}"/>
              </a:ext>
            </a:extLst>
          </p:cNvPr>
          <p:cNvPicPr>
            <a:picLocks noChangeAspect="1"/>
          </p:cNvPicPr>
          <p:nvPr/>
        </p:nvPicPr>
        <p:blipFill>
          <a:blip r:embed="rId2"/>
          <a:stretch>
            <a:fillRect/>
          </a:stretch>
        </p:blipFill>
        <p:spPr>
          <a:xfrm>
            <a:off x="1197080" y="2718157"/>
            <a:ext cx="4684984" cy="2579558"/>
          </a:xfrm>
          <a:prstGeom prst="rect">
            <a:avLst/>
          </a:prstGeom>
        </p:spPr>
      </p:pic>
      <p:pic>
        <p:nvPicPr>
          <p:cNvPr id="5" name="Picture 4">
            <a:extLst>
              <a:ext uri="{FF2B5EF4-FFF2-40B4-BE49-F238E27FC236}">
                <a16:creationId xmlns="" xmlns:a16="http://schemas.microsoft.com/office/drawing/2014/main" id="{96BCE15E-02D7-42FB-9794-C724B5C1A428}"/>
              </a:ext>
            </a:extLst>
          </p:cNvPr>
          <p:cNvPicPr>
            <a:picLocks noChangeAspect="1"/>
          </p:cNvPicPr>
          <p:nvPr/>
        </p:nvPicPr>
        <p:blipFill>
          <a:blip r:embed="rId3"/>
          <a:stretch>
            <a:fillRect/>
          </a:stretch>
        </p:blipFill>
        <p:spPr>
          <a:xfrm>
            <a:off x="6168570" y="2763387"/>
            <a:ext cx="5217328" cy="2635927"/>
          </a:xfrm>
          <a:prstGeom prst="rect">
            <a:avLst/>
          </a:prstGeom>
        </p:spPr>
      </p:pic>
    </p:spTree>
    <p:extLst>
      <p:ext uri="{BB962C8B-B14F-4D97-AF65-F5344CB8AC3E}">
        <p14:creationId xmlns="" xmlns:p14="http://schemas.microsoft.com/office/powerpoint/2010/main" val="3071532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7D94FD-06EE-414D-9F9F-47C6CFD74BA9}"/>
              </a:ext>
            </a:extLst>
          </p:cNvPr>
          <p:cNvSpPr>
            <a:spLocks noGrp="1"/>
          </p:cNvSpPr>
          <p:nvPr>
            <p:ph type="title"/>
          </p:nvPr>
        </p:nvSpPr>
        <p:spPr/>
        <p:txBody>
          <a:bodyPr/>
          <a:lstStyle/>
          <a:p>
            <a:r>
              <a:rPr lang="en-US" dirty="0"/>
              <a:t>E</a:t>
            </a:r>
            <a:r>
              <a:rPr lang="en-US" dirty="0" smtClean="0"/>
              <a:t>xample</a:t>
            </a:r>
            <a:endParaRPr lang="en-US" dirty="0"/>
          </a:p>
        </p:txBody>
      </p:sp>
      <p:sp>
        <p:nvSpPr>
          <p:cNvPr id="3" name="Content Placeholder 2">
            <a:extLst>
              <a:ext uri="{FF2B5EF4-FFF2-40B4-BE49-F238E27FC236}">
                <a16:creationId xmlns="" xmlns:a16="http://schemas.microsoft.com/office/drawing/2014/main" id="{471C9CC0-0F02-4882-B06E-1C5E3AEDCBC5}"/>
              </a:ext>
            </a:extLst>
          </p:cNvPr>
          <p:cNvSpPr>
            <a:spLocks noGrp="1"/>
          </p:cNvSpPr>
          <p:nvPr>
            <p:ph sz="quarter" idx="1"/>
          </p:nvPr>
        </p:nvSpPr>
        <p:spPr/>
        <p:txBody>
          <a:bodyPr/>
          <a:lstStyle/>
          <a:p>
            <a:r>
              <a:rPr lang="en-US" dirty="0"/>
              <a:t>Or Ibrahim could ask the database to show everyone with a birthday in December.</a:t>
            </a:r>
          </a:p>
        </p:txBody>
      </p:sp>
      <p:pic>
        <p:nvPicPr>
          <p:cNvPr id="4" name="Picture 3">
            <a:extLst>
              <a:ext uri="{FF2B5EF4-FFF2-40B4-BE49-F238E27FC236}">
                <a16:creationId xmlns="" xmlns:a16="http://schemas.microsoft.com/office/drawing/2014/main" id="{AA7B84E3-8C0F-4E5B-B1C1-C8B11F980278}"/>
              </a:ext>
            </a:extLst>
          </p:cNvPr>
          <p:cNvPicPr>
            <a:picLocks noChangeAspect="1"/>
          </p:cNvPicPr>
          <p:nvPr/>
        </p:nvPicPr>
        <p:blipFill>
          <a:blip r:embed="rId2"/>
          <a:stretch>
            <a:fillRect/>
          </a:stretch>
        </p:blipFill>
        <p:spPr>
          <a:xfrm>
            <a:off x="1393371" y="2629207"/>
            <a:ext cx="10243106" cy="2587843"/>
          </a:xfrm>
          <a:prstGeom prst="rect">
            <a:avLst/>
          </a:prstGeom>
        </p:spPr>
      </p:pic>
    </p:spTree>
    <p:extLst>
      <p:ext uri="{BB962C8B-B14F-4D97-AF65-F5344CB8AC3E}">
        <p14:creationId xmlns="" xmlns:p14="http://schemas.microsoft.com/office/powerpoint/2010/main" val="907776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2FD35A-4685-4372-830C-7AF57E64F32F}"/>
              </a:ext>
            </a:extLst>
          </p:cNvPr>
          <p:cNvSpPr>
            <a:spLocks noGrp="1"/>
          </p:cNvSpPr>
          <p:nvPr>
            <p:ph type="title"/>
          </p:nvPr>
        </p:nvSpPr>
        <p:spPr/>
        <p:txBody>
          <a:bodyPr/>
          <a:lstStyle/>
          <a:p>
            <a:r>
              <a:rPr lang="en-US" dirty="0"/>
              <a:t>Example</a:t>
            </a:r>
          </a:p>
        </p:txBody>
      </p:sp>
      <p:pic>
        <p:nvPicPr>
          <p:cNvPr id="4" name="Picture 3">
            <a:extLst>
              <a:ext uri="{FF2B5EF4-FFF2-40B4-BE49-F238E27FC236}">
                <a16:creationId xmlns="" xmlns:a16="http://schemas.microsoft.com/office/drawing/2014/main" id="{24B86D8F-14B2-402A-8DD7-77EA73C18844}"/>
              </a:ext>
            </a:extLst>
          </p:cNvPr>
          <p:cNvPicPr>
            <a:picLocks noChangeAspect="1"/>
          </p:cNvPicPr>
          <p:nvPr/>
        </p:nvPicPr>
        <p:blipFill>
          <a:blip r:embed="rId2"/>
          <a:stretch>
            <a:fillRect/>
          </a:stretch>
        </p:blipFill>
        <p:spPr>
          <a:xfrm>
            <a:off x="1335314" y="1912169"/>
            <a:ext cx="9791475" cy="3677356"/>
          </a:xfrm>
          <a:prstGeom prst="rect">
            <a:avLst/>
          </a:prstGeom>
        </p:spPr>
      </p:pic>
    </p:spTree>
    <p:extLst>
      <p:ext uri="{BB962C8B-B14F-4D97-AF65-F5344CB8AC3E}">
        <p14:creationId xmlns="" xmlns:p14="http://schemas.microsoft.com/office/powerpoint/2010/main" val="3974314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C174C9-B952-4A9D-9FD9-3C44EC29DF34}"/>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 xmlns:a16="http://schemas.microsoft.com/office/drawing/2014/main" id="{60A7FDB3-265B-4524-B9A6-CE66E783F4E4}"/>
              </a:ext>
            </a:extLst>
          </p:cNvPr>
          <p:cNvSpPr>
            <a:spLocks noGrp="1"/>
          </p:cNvSpPr>
          <p:nvPr>
            <p:ph sz="quarter" idx="1"/>
          </p:nvPr>
        </p:nvSpPr>
        <p:spPr/>
        <p:txBody>
          <a:bodyPr/>
          <a:lstStyle/>
          <a:p>
            <a:r>
              <a:rPr lang="en-US" sz="2800" dirty="0"/>
              <a:t>He can sort the database to show the records in a different order.</a:t>
            </a:r>
            <a:endParaRPr lang="en-US" dirty="0"/>
          </a:p>
        </p:txBody>
      </p:sp>
      <p:pic>
        <p:nvPicPr>
          <p:cNvPr id="4" name="Picture 3">
            <a:extLst>
              <a:ext uri="{FF2B5EF4-FFF2-40B4-BE49-F238E27FC236}">
                <a16:creationId xmlns="" xmlns:a16="http://schemas.microsoft.com/office/drawing/2014/main" id="{9C33D3A4-BE42-4F07-8C1C-382EEEA99BBD}"/>
              </a:ext>
            </a:extLst>
          </p:cNvPr>
          <p:cNvPicPr>
            <a:picLocks noChangeAspect="1"/>
          </p:cNvPicPr>
          <p:nvPr/>
        </p:nvPicPr>
        <p:blipFill>
          <a:blip r:embed="rId2"/>
          <a:stretch>
            <a:fillRect/>
          </a:stretch>
        </p:blipFill>
        <p:spPr>
          <a:xfrm>
            <a:off x="1407886" y="2248544"/>
            <a:ext cx="9240006" cy="2999335"/>
          </a:xfrm>
          <a:prstGeom prst="rect">
            <a:avLst/>
          </a:prstGeom>
        </p:spPr>
      </p:pic>
    </p:spTree>
    <p:extLst>
      <p:ext uri="{BB962C8B-B14F-4D97-AF65-F5344CB8AC3E}">
        <p14:creationId xmlns="" xmlns:p14="http://schemas.microsoft.com/office/powerpoint/2010/main" val="3904998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9F06DD-D7DD-478B-861A-882A874F604A}"/>
              </a:ext>
            </a:extLst>
          </p:cNvPr>
          <p:cNvSpPr>
            <a:spLocks noGrp="1"/>
          </p:cNvSpPr>
          <p:nvPr>
            <p:ph type="title"/>
          </p:nvPr>
        </p:nvSpPr>
        <p:spPr/>
        <p:txBody>
          <a:bodyPr/>
          <a:lstStyle/>
          <a:p>
            <a:r>
              <a:rPr lang="en-US" dirty="0"/>
              <a:t>What is a database?</a:t>
            </a:r>
          </a:p>
        </p:txBody>
      </p:sp>
      <p:sp>
        <p:nvSpPr>
          <p:cNvPr id="3" name="Content Placeholder 2">
            <a:extLst>
              <a:ext uri="{FF2B5EF4-FFF2-40B4-BE49-F238E27FC236}">
                <a16:creationId xmlns="" xmlns:a16="http://schemas.microsoft.com/office/drawing/2014/main" id="{04294BFB-3D67-43D2-A213-0F01F1A78C36}"/>
              </a:ext>
            </a:extLst>
          </p:cNvPr>
          <p:cNvSpPr>
            <a:spLocks noGrp="1"/>
          </p:cNvSpPr>
          <p:nvPr>
            <p:ph sz="quarter" idx="1"/>
          </p:nvPr>
        </p:nvSpPr>
        <p:spPr/>
        <p:txBody>
          <a:bodyPr>
            <a:normAutofit/>
          </a:bodyPr>
          <a:lstStyle/>
          <a:p>
            <a:r>
              <a:rPr lang="en-US" sz="3200" dirty="0"/>
              <a:t>Databases are everywhere, but you never see them.</a:t>
            </a:r>
          </a:p>
          <a:p>
            <a:r>
              <a:rPr lang="en-US" sz="3200" dirty="0"/>
              <a:t>They are hidden behind the tools and services that you use everyday.</a:t>
            </a:r>
          </a:p>
          <a:p>
            <a:r>
              <a:rPr lang="en-US" sz="3200" dirty="0"/>
              <a:t>Ever wondered where </a:t>
            </a:r>
            <a:r>
              <a:rPr lang="en-US" sz="3200" dirty="0" err="1" smtClean="0"/>
              <a:t>facebook</a:t>
            </a:r>
            <a:r>
              <a:rPr lang="en-US" sz="3200" dirty="0"/>
              <a:t>, and twitter put their data?</a:t>
            </a:r>
          </a:p>
          <a:p>
            <a:r>
              <a:rPr lang="en-US" sz="3200" dirty="0"/>
              <a:t>It’s all stored in the database.</a:t>
            </a:r>
          </a:p>
        </p:txBody>
      </p:sp>
    </p:spTree>
    <p:extLst>
      <p:ext uri="{BB962C8B-B14F-4D97-AF65-F5344CB8AC3E}">
        <p14:creationId xmlns="" xmlns:p14="http://schemas.microsoft.com/office/powerpoint/2010/main" val="1836235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FC15E4-4BD1-4B8A-AD25-F9B8ED4CA5FB}"/>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 xmlns:a16="http://schemas.microsoft.com/office/drawing/2014/main" id="{F41704D3-1759-43EB-B6E1-DE8F7A0CDC47}"/>
              </a:ext>
            </a:extLst>
          </p:cNvPr>
          <p:cNvSpPr>
            <a:spLocks noGrp="1"/>
          </p:cNvSpPr>
          <p:nvPr>
            <p:ph sz="quarter" idx="1"/>
          </p:nvPr>
        </p:nvSpPr>
        <p:spPr/>
        <p:txBody>
          <a:bodyPr/>
          <a:lstStyle/>
          <a:p>
            <a:r>
              <a:rPr lang="en-US" dirty="0"/>
              <a:t>Fields can store different types of data.</a:t>
            </a:r>
          </a:p>
        </p:txBody>
      </p:sp>
      <p:pic>
        <p:nvPicPr>
          <p:cNvPr id="4" name="Picture 3">
            <a:extLst>
              <a:ext uri="{FF2B5EF4-FFF2-40B4-BE49-F238E27FC236}">
                <a16:creationId xmlns="" xmlns:a16="http://schemas.microsoft.com/office/drawing/2014/main" id="{7B4F492C-B503-477A-BBF1-53BDF5BCAF8F}"/>
              </a:ext>
            </a:extLst>
          </p:cNvPr>
          <p:cNvPicPr>
            <a:picLocks noChangeAspect="1"/>
          </p:cNvPicPr>
          <p:nvPr/>
        </p:nvPicPr>
        <p:blipFill>
          <a:blip r:embed="rId2"/>
          <a:stretch>
            <a:fillRect/>
          </a:stretch>
        </p:blipFill>
        <p:spPr>
          <a:xfrm>
            <a:off x="2389297" y="2162591"/>
            <a:ext cx="6477000" cy="2733675"/>
          </a:xfrm>
          <a:prstGeom prst="rect">
            <a:avLst/>
          </a:prstGeom>
        </p:spPr>
      </p:pic>
    </p:spTree>
    <p:extLst>
      <p:ext uri="{BB962C8B-B14F-4D97-AF65-F5344CB8AC3E}">
        <p14:creationId xmlns="" xmlns:p14="http://schemas.microsoft.com/office/powerpoint/2010/main" val="2718851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C734B3-BCC9-43AF-A5FB-FDD63149D969}"/>
              </a:ext>
            </a:extLst>
          </p:cNvPr>
          <p:cNvSpPr>
            <a:spLocks noGrp="1"/>
          </p:cNvSpPr>
          <p:nvPr>
            <p:ph type="title"/>
          </p:nvPr>
        </p:nvSpPr>
        <p:spPr/>
        <p:txBody>
          <a:bodyPr/>
          <a:lstStyle/>
          <a:p>
            <a:r>
              <a:rPr lang="en-US" dirty="0" smtClean="0"/>
              <a:t>Example</a:t>
            </a:r>
            <a:endParaRPr lang="en-US" dirty="0"/>
          </a:p>
        </p:txBody>
      </p:sp>
      <p:pic>
        <p:nvPicPr>
          <p:cNvPr id="4" name="Picture 3">
            <a:extLst>
              <a:ext uri="{FF2B5EF4-FFF2-40B4-BE49-F238E27FC236}">
                <a16:creationId xmlns="" xmlns:a16="http://schemas.microsoft.com/office/drawing/2014/main" id="{C3DB0121-9413-4FFE-8030-FB5D3895696C}"/>
              </a:ext>
            </a:extLst>
          </p:cNvPr>
          <p:cNvPicPr>
            <a:picLocks noChangeAspect="1"/>
          </p:cNvPicPr>
          <p:nvPr/>
        </p:nvPicPr>
        <p:blipFill>
          <a:blip r:embed="rId2"/>
          <a:stretch>
            <a:fillRect/>
          </a:stretch>
        </p:blipFill>
        <p:spPr>
          <a:xfrm>
            <a:off x="923933" y="1792936"/>
            <a:ext cx="9348478" cy="3388665"/>
          </a:xfrm>
          <a:prstGeom prst="rect">
            <a:avLst/>
          </a:prstGeom>
        </p:spPr>
      </p:pic>
    </p:spTree>
    <p:extLst>
      <p:ext uri="{BB962C8B-B14F-4D97-AF65-F5344CB8AC3E}">
        <p14:creationId xmlns="" xmlns:p14="http://schemas.microsoft.com/office/powerpoint/2010/main" val="1710338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F2B889-B870-4E03-AD86-CFABB9008352}"/>
              </a:ext>
            </a:extLst>
          </p:cNvPr>
          <p:cNvSpPr>
            <a:spLocks noGrp="1"/>
          </p:cNvSpPr>
          <p:nvPr>
            <p:ph type="title"/>
          </p:nvPr>
        </p:nvSpPr>
        <p:spPr/>
        <p:txBody>
          <a:bodyPr/>
          <a:lstStyle/>
          <a:p>
            <a:r>
              <a:rPr lang="en-US" dirty="0"/>
              <a:t>example</a:t>
            </a:r>
          </a:p>
        </p:txBody>
      </p:sp>
      <p:pic>
        <p:nvPicPr>
          <p:cNvPr id="4" name="Picture 3">
            <a:extLst>
              <a:ext uri="{FF2B5EF4-FFF2-40B4-BE49-F238E27FC236}">
                <a16:creationId xmlns="" xmlns:a16="http://schemas.microsoft.com/office/drawing/2014/main" id="{4E3441D1-2277-4F8B-ACE5-3A429F437F15}"/>
              </a:ext>
            </a:extLst>
          </p:cNvPr>
          <p:cNvPicPr>
            <a:picLocks noChangeAspect="1"/>
          </p:cNvPicPr>
          <p:nvPr/>
        </p:nvPicPr>
        <p:blipFill>
          <a:blip r:embed="rId2"/>
          <a:stretch>
            <a:fillRect/>
          </a:stretch>
        </p:blipFill>
        <p:spPr>
          <a:xfrm>
            <a:off x="1335313" y="1604250"/>
            <a:ext cx="8688989" cy="4360092"/>
          </a:xfrm>
          <a:prstGeom prst="rect">
            <a:avLst/>
          </a:prstGeom>
        </p:spPr>
      </p:pic>
    </p:spTree>
    <p:extLst>
      <p:ext uri="{BB962C8B-B14F-4D97-AF65-F5344CB8AC3E}">
        <p14:creationId xmlns="" xmlns:p14="http://schemas.microsoft.com/office/powerpoint/2010/main" val="1557104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3FE43-26E3-4C36-A6F2-3DD2842B8B8E}"/>
              </a:ext>
            </a:extLst>
          </p:cNvPr>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Representation </a:t>
            </a:r>
            <a:r>
              <a:rPr lang="en-US" b="1" dirty="0"/>
              <a:t>or Implementation Data </a:t>
            </a:r>
            <a:r>
              <a:rPr lang="en-US" b="1" dirty="0" smtClean="0"/>
              <a:t>Model-</a:t>
            </a:r>
            <a:endParaRPr lang="en-US" dirty="0"/>
          </a:p>
        </p:txBody>
      </p:sp>
      <p:sp>
        <p:nvSpPr>
          <p:cNvPr id="3" name="Content Placeholder 2">
            <a:extLst>
              <a:ext uri="{FF2B5EF4-FFF2-40B4-BE49-F238E27FC236}">
                <a16:creationId xmlns="" xmlns:a16="http://schemas.microsoft.com/office/drawing/2014/main" id="{0FFE9562-B644-4191-B940-16FDDBA3DA75}"/>
              </a:ext>
            </a:extLst>
          </p:cNvPr>
          <p:cNvSpPr>
            <a:spLocks noGrp="1"/>
          </p:cNvSpPr>
          <p:nvPr>
            <p:ph sz="quarter" idx="1"/>
          </p:nvPr>
        </p:nvSpPr>
        <p:spPr/>
        <p:txBody>
          <a:bodyPr>
            <a:normAutofit/>
          </a:bodyPr>
          <a:lstStyle/>
          <a:p>
            <a:pPr>
              <a:buNone/>
            </a:pPr>
            <a:r>
              <a:rPr lang="en-US" sz="3200" b="1" dirty="0" smtClean="0"/>
              <a:t>Relational Database model </a:t>
            </a:r>
            <a:endParaRPr lang="en-US" sz="3200" b="1" dirty="0" smtClean="0"/>
          </a:p>
          <a:p>
            <a:r>
              <a:rPr lang="en-US" sz="3200" dirty="0" smtClean="0"/>
              <a:t>Relational </a:t>
            </a:r>
            <a:r>
              <a:rPr lang="en-US" sz="3200" dirty="0"/>
              <a:t>database model is the most common type of database model. </a:t>
            </a:r>
          </a:p>
          <a:p>
            <a:r>
              <a:rPr lang="en-US" sz="3200" dirty="0"/>
              <a:t>Table, record, field, key, and data values are the terms associated with a relational model. The data elements are stored in different tables made up of rows and columns. The data in different tables are related through the use of common data elements.</a:t>
            </a:r>
          </a:p>
        </p:txBody>
      </p:sp>
    </p:spTree>
    <p:extLst>
      <p:ext uri="{BB962C8B-B14F-4D97-AF65-F5344CB8AC3E}">
        <p14:creationId xmlns="" xmlns:p14="http://schemas.microsoft.com/office/powerpoint/2010/main" val="3333653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82892F-77E0-4C20-88D8-E83D6DCAA513}"/>
              </a:ext>
            </a:extLst>
          </p:cNvPr>
          <p:cNvSpPr>
            <a:spLocks noGrp="1"/>
          </p:cNvSpPr>
          <p:nvPr>
            <p:ph type="title"/>
          </p:nvPr>
        </p:nvSpPr>
        <p:spPr/>
        <p:txBody>
          <a:bodyPr>
            <a:normAutofit fontScale="90000"/>
          </a:bodyPr>
          <a:lstStyle/>
          <a:p>
            <a:r>
              <a:rPr lang="en-US" b="1" dirty="0"/>
              <a:t>Representation or Implementation Data Model-</a:t>
            </a:r>
            <a:r>
              <a:rPr lang="en-US" dirty="0"/>
              <a:t>Relational Database model</a:t>
            </a:r>
          </a:p>
        </p:txBody>
      </p:sp>
      <p:sp>
        <p:nvSpPr>
          <p:cNvPr id="3" name="Content Placeholder 2">
            <a:extLst>
              <a:ext uri="{FF2B5EF4-FFF2-40B4-BE49-F238E27FC236}">
                <a16:creationId xmlns="" xmlns:a16="http://schemas.microsoft.com/office/drawing/2014/main" id="{3610CE1A-4064-48DE-8A54-43B7E8A1A91B}"/>
              </a:ext>
            </a:extLst>
          </p:cNvPr>
          <p:cNvSpPr>
            <a:spLocks noGrp="1"/>
          </p:cNvSpPr>
          <p:nvPr>
            <p:ph sz="quarter" idx="1"/>
          </p:nvPr>
        </p:nvSpPr>
        <p:spPr/>
        <p:txBody>
          <a:bodyPr/>
          <a:lstStyle/>
          <a:p>
            <a:r>
              <a:rPr lang="en-US" sz="3600" b="1" dirty="0"/>
              <a:t>Table: </a:t>
            </a:r>
            <a:r>
              <a:rPr lang="en-US" sz="3600" dirty="0"/>
              <a:t>group of records is called a Table.</a:t>
            </a:r>
            <a:endParaRPr lang="en-US" dirty="0"/>
          </a:p>
        </p:txBody>
      </p:sp>
      <p:pic>
        <p:nvPicPr>
          <p:cNvPr id="4" name="Picture 3">
            <a:extLst>
              <a:ext uri="{FF2B5EF4-FFF2-40B4-BE49-F238E27FC236}">
                <a16:creationId xmlns="" xmlns:a16="http://schemas.microsoft.com/office/drawing/2014/main" id="{D2753076-7F2E-4E47-8915-769B8D897DA2}"/>
              </a:ext>
            </a:extLst>
          </p:cNvPr>
          <p:cNvPicPr>
            <a:picLocks noChangeAspect="1"/>
          </p:cNvPicPr>
          <p:nvPr/>
        </p:nvPicPr>
        <p:blipFill>
          <a:blip r:embed="rId2"/>
          <a:stretch>
            <a:fillRect/>
          </a:stretch>
        </p:blipFill>
        <p:spPr>
          <a:xfrm>
            <a:off x="542651" y="2357197"/>
            <a:ext cx="5951788" cy="3637204"/>
          </a:xfrm>
          <a:prstGeom prst="rect">
            <a:avLst/>
          </a:prstGeom>
        </p:spPr>
      </p:pic>
      <p:sp>
        <p:nvSpPr>
          <p:cNvPr id="5" name="Rectangle 4">
            <a:extLst>
              <a:ext uri="{FF2B5EF4-FFF2-40B4-BE49-F238E27FC236}">
                <a16:creationId xmlns="" xmlns:a16="http://schemas.microsoft.com/office/drawing/2014/main" id="{0122DF1F-B067-47A8-80C4-C44A7ADDBA42}"/>
              </a:ext>
            </a:extLst>
          </p:cNvPr>
          <p:cNvSpPr/>
          <p:nvPr/>
        </p:nvSpPr>
        <p:spPr>
          <a:xfrm>
            <a:off x="6813753" y="2399709"/>
            <a:ext cx="5132441" cy="3539430"/>
          </a:xfrm>
          <a:prstGeom prst="rect">
            <a:avLst/>
          </a:prstGeom>
        </p:spPr>
        <p:txBody>
          <a:bodyPr wrap="square">
            <a:spAutoFit/>
          </a:bodyPr>
          <a:lstStyle/>
          <a:p>
            <a:r>
              <a:rPr lang="en-US" sz="3200" dirty="0">
                <a:latin typeface="Calibri" panose="020F0502020204030204" pitchFamily="34" charset="0"/>
              </a:rPr>
              <a:t>For example a table for student profile can have four columns namely, </a:t>
            </a:r>
            <a:r>
              <a:rPr lang="en-US" sz="3200" i="1" dirty="0">
                <a:latin typeface="Calibri,Italic"/>
              </a:rPr>
              <a:t>name, age, address, and</a:t>
            </a:r>
          </a:p>
          <a:p>
            <a:r>
              <a:rPr lang="en-US" sz="3200" i="1" dirty="0">
                <a:latin typeface="Calibri,Italic"/>
              </a:rPr>
              <a:t>hobby</a:t>
            </a:r>
            <a:r>
              <a:rPr lang="en-US" sz="3200" dirty="0">
                <a:latin typeface="Calibri" panose="020F0502020204030204" pitchFamily="34" charset="0"/>
              </a:rPr>
              <a:t>, and have records or rows having data of 30 students.</a:t>
            </a:r>
            <a:endParaRPr lang="en-US" sz="3200" dirty="0"/>
          </a:p>
        </p:txBody>
      </p:sp>
    </p:spTree>
    <p:extLst>
      <p:ext uri="{BB962C8B-B14F-4D97-AF65-F5344CB8AC3E}">
        <p14:creationId xmlns="" xmlns:p14="http://schemas.microsoft.com/office/powerpoint/2010/main" val="2198574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7CA638-71CC-4988-9C80-2C341835CB59}"/>
              </a:ext>
            </a:extLst>
          </p:cNvPr>
          <p:cNvSpPr>
            <a:spLocks noGrp="1"/>
          </p:cNvSpPr>
          <p:nvPr>
            <p:ph type="title"/>
          </p:nvPr>
        </p:nvSpPr>
        <p:spPr/>
        <p:txBody>
          <a:bodyPr>
            <a:normAutofit fontScale="90000"/>
          </a:bodyPr>
          <a:lstStyle/>
          <a:p>
            <a:r>
              <a:rPr lang="en-US" b="1" dirty="0"/>
              <a:t>Representation or Implementation Data Model-</a:t>
            </a:r>
            <a:r>
              <a:rPr lang="en-US" dirty="0"/>
              <a:t>Relational Database model</a:t>
            </a:r>
          </a:p>
        </p:txBody>
      </p:sp>
      <p:sp>
        <p:nvSpPr>
          <p:cNvPr id="3" name="Content Placeholder 2">
            <a:extLst>
              <a:ext uri="{FF2B5EF4-FFF2-40B4-BE49-F238E27FC236}">
                <a16:creationId xmlns="" xmlns:a16="http://schemas.microsoft.com/office/drawing/2014/main" id="{25331F5E-CAD7-4B76-B6E9-D354504474B8}"/>
              </a:ext>
            </a:extLst>
          </p:cNvPr>
          <p:cNvSpPr>
            <a:spLocks noGrp="1"/>
          </p:cNvSpPr>
          <p:nvPr>
            <p:ph sz="quarter" idx="1"/>
          </p:nvPr>
        </p:nvSpPr>
        <p:spPr/>
        <p:txBody>
          <a:bodyPr>
            <a:normAutofit lnSpcReduction="10000"/>
          </a:bodyPr>
          <a:lstStyle/>
          <a:p>
            <a:pPr algn="just"/>
            <a:r>
              <a:rPr lang="en-US" sz="2800" b="1" dirty="0"/>
              <a:t>Data Values </a:t>
            </a:r>
            <a:r>
              <a:rPr lang="en-US" sz="2800" dirty="0"/>
              <a:t>Data values are the raw data represented in numeric, character, alphanumeric, or alphabetic form. Examples of data values are </a:t>
            </a:r>
            <a:r>
              <a:rPr lang="en-US" sz="2800" dirty="0" smtClean="0"/>
              <a:t>‘Ali’, </a:t>
            </a:r>
            <a:r>
              <a:rPr lang="en-US" sz="2800" dirty="0"/>
              <a:t>‘26’ ‘shooting’, </a:t>
            </a:r>
            <a:r>
              <a:rPr lang="en-US" sz="2800" dirty="0" smtClean="0"/>
              <a:t>“</a:t>
            </a:r>
            <a:r>
              <a:rPr lang="en-US" sz="2800" dirty="0" smtClean="0"/>
              <a:t>Karachi</a:t>
            </a:r>
            <a:r>
              <a:rPr lang="en-US" sz="2800" dirty="0" smtClean="0"/>
              <a:t>” </a:t>
            </a:r>
            <a:r>
              <a:rPr lang="en-US" sz="2800" dirty="0"/>
              <a:t>etc.</a:t>
            </a:r>
          </a:p>
          <a:p>
            <a:pPr algn="just"/>
            <a:r>
              <a:rPr lang="en-US" sz="2800" b="1" dirty="0"/>
              <a:t>Field or Column </a:t>
            </a:r>
            <a:r>
              <a:rPr lang="en-US" sz="2800" dirty="0"/>
              <a:t>Data values or data is stored in a database as fields. For an item or object, a field holds the information of it. For example, individual fields or columns are </a:t>
            </a:r>
            <a:r>
              <a:rPr lang="en-US" sz="2800" i="1" dirty="0"/>
              <a:t>name, age, address, hobby </a:t>
            </a:r>
            <a:r>
              <a:rPr lang="en-US" sz="2800" dirty="0"/>
              <a:t>etc. for an object ‘student profile’.</a:t>
            </a:r>
          </a:p>
          <a:p>
            <a:pPr algn="just"/>
            <a:r>
              <a:rPr lang="en-US" sz="2800" dirty="0"/>
              <a:t> </a:t>
            </a:r>
            <a:r>
              <a:rPr lang="en-US" sz="2800" b="1" dirty="0"/>
              <a:t>Record or Row </a:t>
            </a:r>
            <a:r>
              <a:rPr lang="en-US" sz="2800" dirty="0"/>
              <a:t>A group of data for related field is called a </a:t>
            </a:r>
            <a:r>
              <a:rPr lang="en-US" sz="2800" i="1" dirty="0"/>
              <a:t>record</a:t>
            </a:r>
            <a:r>
              <a:rPr lang="en-US" sz="2800" dirty="0"/>
              <a:t>. For example, for object ‘student profile’, the related fields are (name, age, address, and hobby). The data about the student #1 (‘</a:t>
            </a:r>
            <a:r>
              <a:rPr lang="en-US" sz="2800" dirty="0" smtClean="0"/>
              <a:t>Ali’, </a:t>
            </a:r>
            <a:r>
              <a:rPr lang="en-US" sz="2800" dirty="0"/>
              <a:t>26, </a:t>
            </a:r>
            <a:r>
              <a:rPr lang="en-US" sz="2800" dirty="0" smtClean="0"/>
              <a:t>‘Karachi’, </a:t>
            </a:r>
            <a:r>
              <a:rPr lang="en-US" sz="2800" dirty="0"/>
              <a:t>and ‘Shooting’) is one record.</a:t>
            </a:r>
          </a:p>
        </p:txBody>
      </p:sp>
    </p:spTree>
    <p:extLst>
      <p:ext uri="{BB962C8B-B14F-4D97-AF65-F5344CB8AC3E}">
        <p14:creationId xmlns="" xmlns:p14="http://schemas.microsoft.com/office/powerpoint/2010/main" val="2354509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72D55F-9AAB-412C-BAE3-B559C90420FB}"/>
              </a:ext>
            </a:extLst>
          </p:cNvPr>
          <p:cNvSpPr>
            <a:spLocks noGrp="1"/>
          </p:cNvSpPr>
          <p:nvPr>
            <p:ph type="title"/>
          </p:nvPr>
        </p:nvSpPr>
        <p:spPr/>
        <p:txBody>
          <a:bodyPr>
            <a:normAutofit fontScale="90000"/>
          </a:bodyPr>
          <a:lstStyle/>
          <a:p>
            <a:r>
              <a:rPr lang="en-US" b="1" dirty="0"/>
              <a:t>Representation or Implementation Data Model-</a:t>
            </a:r>
            <a:r>
              <a:rPr lang="en-US" dirty="0"/>
              <a:t>Relational Database model</a:t>
            </a:r>
          </a:p>
        </p:txBody>
      </p:sp>
      <p:sp>
        <p:nvSpPr>
          <p:cNvPr id="3" name="Content Placeholder 2">
            <a:extLst>
              <a:ext uri="{FF2B5EF4-FFF2-40B4-BE49-F238E27FC236}">
                <a16:creationId xmlns="" xmlns:a16="http://schemas.microsoft.com/office/drawing/2014/main" id="{EA783D0D-09F2-4ADA-8920-C6266496AEF1}"/>
              </a:ext>
            </a:extLst>
          </p:cNvPr>
          <p:cNvSpPr>
            <a:spLocks noGrp="1"/>
          </p:cNvSpPr>
          <p:nvPr>
            <p:ph sz="quarter" idx="1"/>
          </p:nvPr>
        </p:nvSpPr>
        <p:spPr/>
        <p:txBody>
          <a:bodyPr>
            <a:normAutofit/>
          </a:bodyPr>
          <a:lstStyle/>
          <a:p>
            <a:r>
              <a:rPr lang="en-US" sz="2800" b="1" dirty="0"/>
              <a:t>Key </a:t>
            </a:r>
            <a:r>
              <a:rPr lang="en-US" sz="2800" dirty="0"/>
              <a:t>A key is an identifier in a table that uniquely identifies a row in a table. The key identifier can be the value of a single column or of multiple columns. A key is generally also referred to as the </a:t>
            </a:r>
            <a:r>
              <a:rPr lang="en-US" sz="2800" i="1" dirty="0"/>
              <a:t>primary key  or a foreign key </a:t>
            </a:r>
            <a:r>
              <a:rPr lang="en-US" sz="2800" dirty="0"/>
              <a:t>of the table. The primary key is a unique identifier for the table.</a:t>
            </a:r>
          </a:p>
        </p:txBody>
      </p:sp>
    </p:spTree>
    <p:extLst>
      <p:ext uri="{BB962C8B-B14F-4D97-AF65-F5344CB8AC3E}">
        <p14:creationId xmlns="" xmlns:p14="http://schemas.microsoft.com/office/powerpoint/2010/main" val="131262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4EBD25-D035-49D5-9AA0-BB928BA1615E}"/>
              </a:ext>
            </a:extLst>
          </p:cNvPr>
          <p:cNvSpPr>
            <a:spLocks noGrp="1"/>
          </p:cNvSpPr>
          <p:nvPr>
            <p:ph type="title"/>
          </p:nvPr>
        </p:nvSpPr>
        <p:spPr/>
        <p:txBody>
          <a:bodyPr>
            <a:normAutofit fontScale="90000"/>
          </a:bodyPr>
          <a:lstStyle/>
          <a:p>
            <a:r>
              <a:rPr lang="en-US" b="1" dirty="0"/>
              <a:t>Representation or Implementation Data Model-</a:t>
            </a:r>
            <a:r>
              <a:rPr lang="en-US" dirty="0"/>
              <a:t>Relational Database model</a:t>
            </a:r>
          </a:p>
        </p:txBody>
      </p:sp>
      <p:pic>
        <p:nvPicPr>
          <p:cNvPr id="4" name="Picture 3">
            <a:extLst>
              <a:ext uri="{FF2B5EF4-FFF2-40B4-BE49-F238E27FC236}">
                <a16:creationId xmlns="" xmlns:a16="http://schemas.microsoft.com/office/drawing/2014/main" id="{099C1AE6-B878-4655-ACBD-6590C1C8AF50}"/>
              </a:ext>
            </a:extLst>
          </p:cNvPr>
          <p:cNvPicPr>
            <a:picLocks noChangeAspect="1"/>
          </p:cNvPicPr>
          <p:nvPr/>
        </p:nvPicPr>
        <p:blipFill>
          <a:blip r:embed="rId2"/>
          <a:stretch>
            <a:fillRect/>
          </a:stretch>
        </p:blipFill>
        <p:spPr>
          <a:xfrm>
            <a:off x="1463592" y="2362199"/>
            <a:ext cx="8978266" cy="3743633"/>
          </a:xfrm>
          <a:prstGeom prst="rect">
            <a:avLst/>
          </a:prstGeom>
        </p:spPr>
      </p:pic>
    </p:spTree>
    <p:extLst>
      <p:ext uri="{BB962C8B-B14F-4D97-AF65-F5344CB8AC3E}">
        <p14:creationId xmlns="" xmlns:p14="http://schemas.microsoft.com/office/powerpoint/2010/main" val="3271795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4EBD25-D035-49D5-9AA0-BB928BA1615E}"/>
              </a:ext>
            </a:extLst>
          </p:cNvPr>
          <p:cNvSpPr>
            <a:spLocks noGrp="1"/>
          </p:cNvSpPr>
          <p:nvPr>
            <p:ph type="title"/>
          </p:nvPr>
        </p:nvSpPr>
        <p:spPr/>
        <p:txBody>
          <a:bodyPr>
            <a:normAutofit fontScale="90000"/>
          </a:bodyPr>
          <a:lstStyle/>
          <a:p>
            <a:r>
              <a:rPr lang="en-US" b="1" dirty="0"/>
              <a:t>Representation or Implementation Data Model-</a:t>
            </a:r>
            <a:r>
              <a:rPr lang="en-US" dirty="0"/>
              <a:t>Relational Database model</a:t>
            </a:r>
          </a:p>
        </p:txBody>
      </p:sp>
      <p:pic>
        <p:nvPicPr>
          <p:cNvPr id="3" name="Picture 2">
            <a:extLst>
              <a:ext uri="{FF2B5EF4-FFF2-40B4-BE49-F238E27FC236}">
                <a16:creationId xmlns="" xmlns:a16="http://schemas.microsoft.com/office/drawing/2014/main" id="{A7071C73-6F89-4F1B-861F-421B7A95B5CE}"/>
              </a:ext>
            </a:extLst>
          </p:cNvPr>
          <p:cNvPicPr>
            <a:picLocks noChangeAspect="1"/>
          </p:cNvPicPr>
          <p:nvPr/>
        </p:nvPicPr>
        <p:blipFill>
          <a:blip r:embed="rId2"/>
          <a:stretch>
            <a:fillRect/>
          </a:stretch>
        </p:blipFill>
        <p:spPr>
          <a:xfrm>
            <a:off x="1275491" y="1423761"/>
            <a:ext cx="8604757" cy="4559402"/>
          </a:xfrm>
          <a:prstGeom prst="rect">
            <a:avLst/>
          </a:prstGeom>
        </p:spPr>
      </p:pic>
    </p:spTree>
    <p:extLst>
      <p:ext uri="{BB962C8B-B14F-4D97-AF65-F5344CB8AC3E}">
        <p14:creationId xmlns="" xmlns:p14="http://schemas.microsoft.com/office/powerpoint/2010/main" val="2671487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4EBD25-D035-49D5-9AA0-BB928BA1615E}"/>
              </a:ext>
            </a:extLst>
          </p:cNvPr>
          <p:cNvSpPr>
            <a:spLocks noGrp="1"/>
          </p:cNvSpPr>
          <p:nvPr>
            <p:ph type="title"/>
          </p:nvPr>
        </p:nvSpPr>
        <p:spPr/>
        <p:txBody>
          <a:bodyPr>
            <a:normAutofit fontScale="90000"/>
          </a:bodyPr>
          <a:lstStyle/>
          <a:p>
            <a:r>
              <a:rPr lang="en-US" b="1" dirty="0"/>
              <a:t>Representation or Implementation Data Model-</a:t>
            </a:r>
            <a:r>
              <a:rPr lang="en-US" dirty="0"/>
              <a:t>Relational Database model</a:t>
            </a:r>
          </a:p>
        </p:txBody>
      </p:sp>
      <p:pic>
        <p:nvPicPr>
          <p:cNvPr id="4" name="Picture 3">
            <a:extLst>
              <a:ext uri="{FF2B5EF4-FFF2-40B4-BE49-F238E27FC236}">
                <a16:creationId xmlns="" xmlns:a16="http://schemas.microsoft.com/office/drawing/2014/main" id="{00890C07-82DA-403C-98E0-81E86AA1BFF9}"/>
              </a:ext>
            </a:extLst>
          </p:cNvPr>
          <p:cNvPicPr>
            <a:picLocks noChangeAspect="1"/>
          </p:cNvPicPr>
          <p:nvPr/>
        </p:nvPicPr>
        <p:blipFill>
          <a:blip r:embed="rId2"/>
          <a:stretch>
            <a:fillRect/>
          </a:stretch>
        </p:blipFill>
        <p:spPr>
          <a:xfrm>
            <a:off x="1017639" y="1792936"/>
            <a:ext cx="9969360" cy="3033509"/>
          </a:xfrm>
          <a:prstGeom prst="rect">
            <a:avLst/>
          </a:prstGeom>
        </p:spPr>
      </p:pic>
    </p:spTree>
    <p:extLst>
      <p:ext uri="{BB962C8B-B14F-4D97-AF65-F5344CB8AC3E}">
        <p14:creationId xmlns="" xmlns:p14="http://schemas.microsoft.com/office/powerpoint/2010/main" val="373603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BCFE87-992C-4DED-A1F8-CB2BC38862EA}"/>
              </a:ext>
            </a:extLst>
          </p:cNvPr>
          <p:cNvSpPr>
            <a:spLocks noGrp="1"/>
          </p:cNvSpPr>
          <p:nvPr>
            <p:ph type="title"/>
          </p:nvPr>
        </p:nvSpPr>
        <p:spPr/>
        <p:txBody>
          <a:bodyPr/>
          <a:lstStyle/>
          <a:p>
            <a:endParaRPr lang="en-US"/>
          </a:p>
        </p:txBody>
      </p:sp>
      <p:pic>
        <p:nvPicPr>
          <p:cNvPr id="4" name="Picture 3">
            <a:extLst>
              <a:ext uri="{FF2B5EF4-FFF2-40B4-BE49-F238E27FC236}">
                <a16:creationId xmlns="" xmlns:a16="http://schemas.microsoft.com/office/drawing/2014/main" id="{CD958173-EE5D-4639-A281-A9B3D89C3A9E}"/>
              </a:ext>
            </a:extLst>
          </p:cNvPr>
          <p:cNvPicPr>
            <a:picLocks noChangeAspect="1"/>
          </p:cNvPicPr>
          <p:nvPr/>
        </p:nvPicPr>
        <p:blipFill>
          <a:blip r:embed="rId2"/>
          <a:srcRect t="31111"/>
          <a:stretch>
            <a:fillRect/>
          </a:stretch>
        </p:blipFill>
        <p:spPr>
          <a:xfrm>
            <a:off x="493486" y="478972"/>
            <a:ext cx="11292113" cy="5529942"/>
          </a:xfrm>
          <a:prstGeom prst="rect">
            <a:avLst/>
          </a:prstGeom>
        </p:spPr>
      </p:pic>
    </p:spTree>
    <p:extLst>
      <p:ext uri="{BB962C8B-B14F-4D97-AF65-F5344CB8AC3E}">
        <p14:creationId xmlns="" xmlns:p14="http://schemas.microsoft.com/office/powerpoint/2010/main" val="1326565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64D2AA-073E-46C9-8658-0A1F6A1FFA66}"/>
              </a:ext>
            </a:extLst>
          </p:cNvPr>
          <p:cNvSpPr>
            <a:spLocks noGrp="1"/>
          </p:cNvSpPr>
          <p:nvPr>
            <p:ph type="title"/>
          </p:nvPr>
        </p:nvSpPr>
        <p:spPr/>
        <p:txBody>
          <a:bodyPr>
            <a:normAutofit fontScale="90000"/>
          </a:bodyPr>
          <a:lstStyle/>
          <a:p>
            <a:r>
              <a:rPr lang="en-US" b="1" dirty="0"/>
              <a:t>Representation or Implementation Data Model-</a:t>
            </a:r>
            <a:r>
              <a:rPr lang="en-US" dirty="0"/>
              <a:t>Relational Database model</a:t>
            </a:r>
          </a:p>
        </p:txBody>
      </p:sp>
      <p:pic>
        <p:nvPicPr>
          <p:cNvPr id="5" name="Picture 4">
            <a:extLst>
              <a:ext uri="{FF2B5EF4-FFF2-40B4-BE49-F238E27FC236}">
                <a16:creationId xmlns="" xmlns:a16="http://schemas.microsoft.com/office/drawing/2014/main" id="{3E7F0B64-014B-43B8-ACAC-8CE4EDD94D18}"/>
              </a:ext>
            </a:extLst>
          </p:cNvPr>
          <p:cNvPicPr>
            <a:picLocks noChangeAspect="1"/>
          </p:cNvPicPr>
          <p:nvPr/>
        </p:nvPicPr>
        <p:blipFill>
          <a:blip r:embed="rId2"/>
          <a:stretch>
            <a:fillRect/>
          </a:stretch>
        </p:blipFill>
        <p:spPr>
          <a:xfrm>
            <a:off x="1341984" y="1792936"/>
            <a:ext cx="9505950" cy="4876800"/>
          </a:xfrm>
          <a:prstGeom prst="rect">
            <a:avLst/>
          </a:prstGeom>
        </p:spPr>
      </p:pic>
    </p:spTree>
    <p:extLst>
      <p:ext uri="{BB962C8B-B14F-4D97-AF65-F5344CB8AC3E}">
        <p14:creationId xmlns="" xmlns:p14="http://schemas.microsoft.com/office/powerpoint/2010/main" val="42019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424A2F-4239-47AD-986F-DB1B2667A0E8}"/>
              </a:ext>
            </a:extLst>
          </p:cNvPr>
          <p:cNvSpPr>
            <a:spLocks noGrp="1"/>
          </p:cNvSpPr>
          <p:nvPr>
            <p:ph type="title"/>
          </p:nvPr>
        </p:nvSpPr>
        <p:spPr/>
        <p:txBody>
          <a:bodyPr>
            <a:normAutofit fontScale="90000"/>
          </a:bodyPr>
          <a:lstStyle/>
          <a:p>
            <a:r>
              <a:rPr lang="en-US" b="1" dirty="0"/>
              <a:t>Representation or Implementation Data Model-</a:t>
            </a:r>
            <a:r>
              <a:rPr lang="en-US" dirty="0"/>
              <a:t>Relational Database model</a:t>
            </a:r>
          </a:p>
        </p:txBody>
      </p:sp>
      <p:pic>
        <p:nvPicPr>
          <p:cNvPr id="5" name="Picture 4">
            <a:extLst>
              <a:ext uri="{FF2B5EF4-FFF2-40B4-BE49-F238E27FC236}">
                <a16:creationId xmlns="" xmlns:a16="http://schemas.microsoft.com/office/drawing/2014/main" id="{843C919D-7859-456C-8969-24BBE2433AE2}"/>
              </a:ext>
            </a:extLst>
          </p:cNvPr>
          <p:cNvPicPr>
            <a:picLocks noChangeAspect="1"/>
          </p:cNvPicPr>
          <p:nvPr/>
        </p:nvPicPr>
        <p:blipFill>
          <a:blip r:embed="rId2"/>
          <a:stretch>
            <a:fillRect/>
          </a:stretch>
        </p:blipFill>
        <p:spPr>
          <a:xfrm>
            <a:off x="1202918" y="1792936"/>
            <a:ext cx="9961611" cy="4886533"/>
          </a:xfrm>
          <a:prstGeom prst="rect">
            <a:avLst/>
          </a:prstGeom>
        </p:spPr>
      </p:pic>
    </p:spTree>
    <p:extLst>
      <p:ext uri="{BB962C8B-B14F-4D97-AF65-F5344CB8AC3E}">
        <p14:creationId xmlns="" xmlns:p14="http://schemas.microsoft.com/office/powerpoint/2010/main" val="3098664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424A2F-4239-47AD-986F-DB1B2667A0E8}"/>
              </a:ext>
            </a:extLst>
          </p:cNvPr>
          <p:cNvSpPr>
            <a:spLocks noGrp="1"/>
          </p:cNvSpPr>
          <p:nvPr>
            <p:ph type="title"/>
          </p:nvPr>
        </p:nvSpPr>
        <p:spPr/>
        <p:txBody>
          <a:bodyPr>
            <a:normAutofit fontScale="90000"/>
          </a:bodyPr>
          <a:lstStyle/>
          <a:p>
            <a:r>
              <a:rPr lang="en-US" b="1" dirty="0"/>
              <a:t>Representation or Implementation Data Model-</a:t>
            </a:r>
            <a:r>
              <a:rPr lang="en-US" dirty="0"/>
              <a:t>Relational Database model</a:t>
            </a:r>
          </a:p>
        </p:txBody>
      </p:sp>
      <p:pic>
        <p:nvPicPr>
          <p:cNvPr id="3" name="Picture 2">
            <a:extLst>
              <a:ext uri="{FF2B5EF4-FFF2-40B4-BE49-F238E27FC236}">
                <a16:creationId xmlns="" xmlns:a16="http://schemas.microsoft.com/office/drawing/2014/main" id="{214F7C87-6168-4FDF-BD6D-67BEE25B760D}"/>
              </a:ext>
            </a:extLst>
          </p:cNvPr>
          <p:cNvPicPr>
            <a:picLocks noChangeAspect="1"/>
          </p:cNvPicPr>
          <p:nvPr/>
        </p:nvPicPr>
        <p:blipFill>
          <a:blip r:embed="rId2"/>
          <a:stretch>
            <a:fillRect/>
          </a:stretch>
        </p:blipFill>
        <p:spPr>
          <a:xfrm>
            <a:off x="825360" y="1792936"/>
            <a:ext cx="10161639" cy="4743450"/>
          </a:xfrm>
          <a:prstGeom prst="rect">
            <a:avLst/>
          </a:prstGeom>
        </p:spPr>
      </p:pic>
    </p:spTree>
    <p:extLst>
      <p:ext uri="{BB962C8B-B14F-4D97-AF65-F5344CB8AC3E}">
        <p14:creationId xmlns="" xmlns:p14="http://schemas.microsoft.com/office/powerpoint/2010/main" val="1393158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424A2F-4239-47AD-986F-DB1B2667A0E8}"/>
              </a:ext>
            </a:extLst>
          </p:cNvPr>
          <p:cNvSpPr>
            <a:spLocks noGrp="1"/>
          </p:cNvSpPr>
          <p:nvPr>
            <p:ph type="title"/>
          </p:nvPr>
        </p:nvSpPr>
        <p:spPr/>
        <p:txBody>
          <a:bodyPr>
            <a:normAutofit fontScale="90000"/>
          </a:bodyPr>
          <a:lstStyle/>
          <a:p>
            <a:r>
              <a:rPr lang="en-US" b="1" dirty="0"/>
              <a:t>Representation or Implementation Data Model-</a:t>
            </a:r>
            <a:r>
              <a:rPr lang="en-US" dirty="0"/>
              <a:t>Relational Database model</a:t>
            </a:r>
          </a:p>
        </p:txBody>
      </p:sp>
      <p:pic>
        <p:nvPicPr>
          <p:cNvPr id="3" name="Picture 2">
            <a:extLst>
              <a:ext uri="{FF2B5EF4-FFF2-40B4-BE49-F238E27FC236}">
                <a16:creationId xmlns="" xmlns:a16="http://schemas.microsoft.com/office/drawing/2014/main" id="{D96473EE-FEA8-4A21-811A-E1A9D78084EF}"/>
              </a:ext>
            </a:extLst>
          </p:cNvPr>
          <p:cNvPicPr>
            <a:picLocks noChangeAspect="1"/>
          </p:cNvPicPr>
          <p:nvPr/>
        </p:nvPicPr>
        <p:blipFill>
          <a:blip r:embed="rId2"/>
          <a:stretch>
            <a:fillRect/>
          </a:stretch>
        </p:blipFill>
        <p:spPr>
          <a:xfrm>
            <a:off x="0" y="1995487"/>
            <a:ext cx="7034982" cy="4567545"/>
          </a:xfrm>
          <a:prstGeom prst="rect">
            <a:avLst/>
          </a:prstGeom>
        </p:spPr>
      </p:pic>
      <p:sp>
        <p:nvSpPr>
          <p:cNvPr id="6" name="TextBox 5">
            <a:extLst>
              <a:ext uri="{FF2B5EF4-FFF2-40B4-BE49-F238E27FC236}">
                <a16:creationId xmlns="" xmlns:a16="http://schemas.microsoft.com/office/drawing/2014/main" id="{4855DBCD-96E0-42C6-A1E4-6D01B73A9E3D}"/>
              </a:ext>
            </a:extLst>
          </p:cNvPr>
          <p:cNvSpPr txBox="1"/>
          <p:nvPr/>
        </p:nvSpPr>
        <p:spPr>
          <a:xfrm>
            <a:off x="7447935" y="1940948"/>
            <a:ext cx="3170903" cy="5447645"/>
          </a:xfrm>
          <a:prstGeom prst="rect">
            <a:avLst/>
          </a:prstGeom>
          <a:noFill/>
        </p:spPr>
        <p:txBody>
          <a:bodyPr wrap="square" rtlCol="0">
            <a:spAutoFit/>
          </a:bodyPr>
          <a:lstStyle/>
          <a:p>
            <a:r>
              <a:rPr lang="en-US" sz="2400" dirty="0"/>
              <a:t>Note that the </a:t>
            </a:r>
            <a:r>
              <a:rPr lang="en-US" sz="2400" dirty="0" err="1"/>
              <a:t>CategoryID</a:t>
            </a:r>
            <a:r>
              <a:rPr lang="en-US" sz="2400" dirty="0"/>
              <a:t> in the Sweets Table doesn’t contain unique values.</a:t>
            </a:r>
          </a:p>
          <a:p>
            <a:r>
              <a:rPr lang="en-US" sz="2400" dirty="0"/>
              <a:t>This special column is used to link the Sweets and Category Tables together.</a:t>
            </a:r>
          </a:p>
          <a:p>
            <a:r>
              <a:rPr lang="en-US" sz="2400" dirty="0"/>
              <a:t>The </a:t>
            </a:r>
            <a:r>
              <a:rPr lang="en-US" sz="2400" dirty="0" err="1"/>
              <a:t>CategoryID</a:t>
            </a:r>
            <a:r>
              <a:rPr lang="en-US" sz="2400" dirty="0"/>
              <a:t> in the Sweets Table is still a key column but we call this type of key a Foreign Key.</a:t>
            </a:r>
          </a:p>
          <a:p>
            <a:endParaRPr lang="en-US" dirty="0"/>
          </a:p>
          <a:p>
            <a:endParaRPr lang="en-US" dirty="0"/>
          </a:p>
        </p:txBody>
      </p:sp>
      <p:pic>
        <p:nvPicPr>
          <p:cNvPr id="4" name="Picture 3">
            <a:extLst>
              <a:ext uri="{FF2B5EF4-FFF2-40B4-BE49-F238E27FC236}">
                <a16:creationId xmlns="" xmlns:a16="http://schemas.microsoft.com/office/drawing/2014/main" id="{2422B1F4-741E-42B7-A61D-3C2A099CDE4C}"/>
              </a:ext>
            </a:extLst>
          </p:cNvPr>
          <p:cNvPicPr>
            <a:picLocks noChangeAspect="1"/>
          </p:cNvPicPr>
          <p:nvPr/>
        </p:nvPicPr>
        <p:blipFill>
          <a:blip r:embed="rId3"/>
          <a:stretch>
            <a:fillRect/>
          </a:stretch>
        </p:blipFill>
        <p:spPr>
          <a:xfrm>
            <a:off x="0" y="1563330"/>
            <a:ext cx="7034982" cy="477722"/>
          </a:xfrm>
          <a:prstGeom prst="rect">
            <a:avLst/>
          </a:prstGeom>
        </p:spPr>
      </p:pic>
    </p:spTree>
    <p:extLst>
      <p:ext uri="{BB962C8B-B14F-4D97-AF65-F5344CB8AC3E}">
        <p14:creationId xmlns="" xmlns:p14="http://schemas.microsoft.com/office/powerpoint/2010/main" val="1430529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424A2F-4239-47AD-986F-DB1B2667A0E8}"/>
              </a:ext>
            </a:extLst>
          </p:cNvPr>
          <p:cNvSpPr>
            <a:spLocks noGrp="1"/>
          </p:cNvSpPr>
          <p:nvPr>
            <p:ph type="title"/>
          </p:nvPr>
        </p:nvSpPr>
        <p:spPr/>
        <p:txBody>
          <a:bodyPr>
            <a:normAutofit fontScale="90000"/>
          </a:bodyPr>
          <a:lstStyle/>
          <a:p>
            <a:r>
              <a:rPr lang="en-US" b="1" dirty="0"/>
              <a:t>Representation or Implementation Data Model-</a:t>
            </a:r>
            <a:r>
              <a:rPr lang="en-US" dirty="0"/>
              <a:t>Relational Database model</a:t>
            </a:r>
          </a:p>
        </p:txBody>
      </p:sp>
      <p:pic>
        <p:nvPicPr>
          <p:cNvPr id="3" name="Picture 2">
            <a:extLst>
              <a:ext uri="{FF2B5EF4-FFF2-40B4-BE49-F238E27FC236}">
                <a16:creationId xmlns="" xmlns:a16="http://schemas.microsoft.com/office/drawing/2014/main" id="{214F7C87-6168-4FDF-BD6D-67BEE25B760D}"/>
              </a:ext>
            </a:extLst>
          </p:cNvPr>
          <p:cNvPicPr>
            <a:picLocks noChangeAspect="1"/>
          </p:cNvPicPr>
          <p:nvPr/>
        </p:nvPicPr>
        <p:blipFill>
          <a:blip r:embed="rId2"/>
          <a:stretch>
            <a:fillRect/>
          </a:stretch>
        </p:blipFill>
        <p:spPr>
          <a:xfrm>
            <a:off x="825360" y="1792936"/>
            <a:ext cx="10161639" cy="4743450"/>
          </a:xfrm>
          <a:prstGeom prst="rect">
            <a:avLst/>
          </a:prstGeom>
        </p:spPr>
      </p:pic>
    </p:spTree>
    <p:extLst>
      <p:ext uri="{BB962C8B-B14F-4D97-AF65-F5344CB8AC3E}">
        <p14:creationId xmlns="" xmlns:p14="http://schemas.microsoft.com/office/powerpoint/2010/main" val="2188361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424A2F-4239-47AD-986F-DB1B2667A0E8}"/>
              </a:ext>
            </a:extLst>
          </p:cNvPr>
          <p:cNvSpPr>
            <a:spLocks noGrp="1"/>
          </p:cNvSpPr>
          <p:nvPr>
            <p:ph type="title"/>
          </p:nvPr>
        </p:nvSpPr>
        <p:spPr/>
        <p:txBody>
          <a:bodyPr>
            <a:normAutofit fontScale="90000"/>
          </a:bodyPr>
          <a:lstStyle/>
          <a:p>
            <a:r>
              <a:rPr lang="en-US" b="1" dirty="0"/>
              <a:t>Representation or Implementation Data Model-</a:t>
            </a:r>
            <a:r>
              <a:rPr lang="en-US" dirty="0"/>
              <a:t>Relational Database model</a:t>
            </a:r>
          </a:p>
        </p:txBody>
      </p:sp>
      <p:pic>
        <p:nvPicPr>
          <p:cNvPr id="4" name="Picture 3">
            <a:extLst>
              <a:ext uri="{FF2B5EF4-FFF2-40B4-BE49-F238E27FC236}">
                <a16:creationId xmlns="" xmlns:a16="http://schemas.microsoft.com/office/drawing/2014/main" id="{88881E5A-0803-408C-B6C7-DEF2A0C6C790}"/>
              </a:ext>
            </a:extLst>
          </p:cNvPr>
          <p:cNvPicPr>
            <a:picLocks noChangeAspect="1"/>
          </p:cNvPicPr>
          <p:nvPr/>
        </p:nvPicPr>
        <p:blipFill>
          <a:blip r:embed="rId2"/>
          <a:stretch>
            <a:fillRect/>
          </a:stretch>
        </p:blipFill>
        <p:spPr>
          <a:xfrm>
            <a:off x="1445342" y="1792936"/>
            <a:ext cx="9070258" cy="5065064"/>
          </a:xfrm>
          <a:prstGeom prst="rect">
            <a:avLst/>
          </a:prstGeom>
        </p:spPr>
      </p:pic>
    </p:spTree>
    <p:extLst>
      <p:ext uri="{BB962C8B-B14F-4D97-AF65-F5344CB8AC3E}">
        <p14:creationId xmlns="" xmlns:p14="http://schemas.microsoft.com/office/powerpoint/2010/main" val="623895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B80162-48C6-4FB4-9D27-3C0E2441B807}"/>
              </a:ext>
            </a:extLst>
          </p:cNvPr>
          <p:cNvSpPr>
            <a:spLocks noGrp="1"/>
          </p:cNvSpPr>
          <p:nvPr>
            <p:ph type="title"/>
          </p:nvPr>
        </p:nvSpPr>
        <p:spPr/>
        <p:txBody>
          <a:bodyPr>
            <a:normAutofit fontScale="90000"/>
          </a:bodyPr>
          <a:lstStyle/>
          <a:p>
            <a:r>
              <a:rPr lang="en-US" b="1" dirty="0"/>
              <a:t>Representation or Implementation Data </a:t>
            </a:r>
            <a:r>
              <a:rPr lang="en-US" b="1" dirty="0" err="1"/>
              <a:t>Model</a:t>
            </a:r>
            <a:r>
              <a:rPr lang="en-US" dirty="0" err="1"/>
              <a:t>Relational</a:t>
            </a:r>
            <a:r>
              <a:rPr lang="en-US" dirty="0"/>
              <a:t> Database model</a:t>
            </a:r>
          </a:p>
        </p:txBody>
      </p:sp>
      <p:pic>
        <p:nvPicPr>
          <p:cNvPr id="4" name="Picture 3">
            <a:extLst>
              <a:ext uri="{FF2B5EF4-FFF2-40B4-BE49-F238E27FC236}">
                <a16:creationId xmlns="" xmlns:a16="http://schemas.microsoft.com/office/drawing/2014/main" id="{3ADBFAB5-50D9-4E9C-AEDA-C43DE8CD930D}"/>
              </a:ext>
            </a:extLst>
          </p:cNvPr>
          <p:cNvPicPr>
            <a:picLocks noChangeAspect="1"/>
          </p:cNvPicPr>
          <p:nvPr/>
        </p:nvPicPr>
        <p:blipFill>
          <a:blip r:embed="rId2"/>
          <a:stretch>
            <a:fillRect/>
          </a:stretch>
        </p:blipFill>
        <p:spPr>
          <a:xfrm>
            <a:off x="1560102" y="1792935"/>
            <a:ext cx="8409808" cy="5122107"/>
          </a:xfrm>
          <a:prstGeom prst="rect">
            <a:avLst/>
          </a:prstGeom>
        </p:spPr>
      </p:pic>
    </p:spTree>
    <p:extLst>
      <p:ext uri="{BB962C8B-B14F-4D97-AF65-F5344CB8AC3E}">
        <p14:creationId xmlns="" xmlns:p14="http://schemas.microsoft.com/office/powerpoint/2010/main" val="2580388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14EF202-88B4-4DD8-8D61-AEB99CCC8A17}"/>
              </a:ext>
            </a:extLst>
          </p:cNvPr>
          <p:cNvPicPr>
            <a:picLocks noChangeAspect="1"/>
          </p:cNvPicPr>
          <p:nvPr/>
        </p:nvPicPr>
        <p:blipFill>
          <a:blip r:embed="rId2"/>
          <a:stretch>
            <a:fillRect/>
          </a:stretch>
        </p:blipFill>
        <p:spPr>
          <a:xfrm>
            <a:off x="0" y="549647"/>
            <a:ext cx="12192000" cy="6116624"/>
          </a:xfrm>
          <a:prstGeom prst="rect">
            <a:avLst/>
          </a:prstGeom>
        </p:spPr>
      </p:pic>
    </p:spTree>
    <p:extLst>
      <p:ext uri="{BB962C8B-B14F-4D97-AF65-F5344CB8AC3E}">
        <p14:creationId xmlns="" xmlns:p14="http://schemas.microsoft.com/office/powerpoint/2010/main" val="3886233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DA7D883-8D46-455B-AA8C-FAFC7BAE6EF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 xmlns:p14="http://schemas.microsoft.com/office/powerpoint/2010/main" val="3967910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49E9A0-233D-464F-9407-A3393067446B}"/>
              </a:ext>
            </a:extLst>
          </p:cNvPr>
          <p:cNvSpPr>
            <a:spLocks noGrp="1"/>
          </p:cNvSpPr>
          <p:nvPr>
            <p:ph type="title"/>
          </p:nvPr>
        </p:nvSpPr>
        <p:spPr/>
        <p:txBody>
          <a:bodyPr/>
          <a:lstStyle/>
          <a:p>
            <a:r>
              <a:rPr lang="en-US" dirty="0"/>
              <a:t>High-level or conceptual database model</a:t>
            </a:r>
          </a:p>
        </p:txBody>
      </p:sp>
      <p:sp>
        <p:nvSpPr>
          <p:cNvPr id="3" name="Content Placeholder 2">
            <a:extLst>
              <a:ext uri="{FF2B5EF4-FFF2-40B4-BE49-F238E27FC236}">
                <a16:creationId xmlns="" xmlns:a16="http://schemas.microsoft.com/office/drawing/2014/main" id="{36897D1F-B091-4D2E-9A95-CEC9CDE73B5E}"/>
              </a:ext>
            </a:extLst>
          </p:cNvPr>
          <p:cNvSpPr>
            <a:spLocks noGrp="1"/>
          </p:cNvSpPr>
          <p:nvPr>
            <p:ph sz="quarter" idx="1"/>
          </p:nvPr>
        </p:nvSpPr>
        <p:spPr/>
        <p:txBody>
          <a:bodyPr>
            <a:normAutofit/>
          </a:bodyPr>
          <a:lstStyle/>
          <a:p>
            <a:r>
              <a:rPr lang="en-US" sz="3200" dirty="0"/>
              <a:t>The conceptual data model is a description of the data requirements of the user.</a:t>
            </a:r>
          </a:p>
          <a:p>
            <a:r>
              <a:rPr lang="en-US" sz="3200" dirty="0"/>
              <a:t>It ensures that all the functional and data requirements of the users are specified, conceptually. </a:t>
            </a:r>
          </a:p>
          <a:p>
            <a:r>
              <a:rPr lang="en-US" sz="3200" dirty="0"/>
              <a:t>The conceptual model is defined </a:t>
            </a:r>
            <a:r>
              <a:rPr lang="en-US" sz="3200" dirty="0" err="1"/>
              <a:t>usin</a:t>
            </a:r>
            <a:r>
              <a:rPr lang="en-US" sz="3200" dirty="0"/>
              <a:t> terms like (1) Entity, (2) Attribute, and (3) Relationship. </a:t>
            </a:r>
          </a:p>
          <a:p>
            <a:r>
              <a:rPr lang="en-US" sz="3200" dirty="0"/>
              <a:t>The Entity-Relationship model (E-R model) is an example of conceptual data model.</a:t>
            </a:r>
          </a:p>
        </p:txBody>
      </p:sp>
    </p:spTree>
    <p:extLst>
      <p:ext uri="{BB962C8B-B14F-4D97-AF65-F5344CB8AC3E}">
        <p14:creationId xmlns="" xmlns:p14="http://schemas.microsoft.com/office/powerpoint/2010/main" val="1581907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CFD80C-14D8-4347-88DB-D1ED9950B37A}"/>
              </a:ext>
            </a:extLst>
          </p:cNvPr>
          <p:cNvSpPr>
            <a:spLocks noGrp="1"/>
          </p:cNvSpPr>
          <p:nvPr>
            <p:ph type="title"/>
          </p:nvPr>
        </p:nvSpPr>
        <p:spPr/>
        <p:txBody>
          <a:bodyPr/>
          <a:lstStyle/>
          <a:p>
            <a:r>
              <a:rPr lang="en-US" dirty="0"/>
              <a:t>What is a database?</a:t>
            </a:r>
          </a:p>
        </p:txBody>
      </p:sp>
      <p:sp>
        <p:nvSpPr>
          <p:cNvPr id="3" name="Content Placeholder 2">
            <a:extLst>
              <a:ext uri="{FF2B5EF4-FFF2-40B4-BE49-F238E27FC236}">
                <a16:creationId xmlns="" xmlns:a16="http://schemas.microsoft.com/office/drawing/2014/main" id="{CE7469BD-C4D0-4FFF-B216-FFC807481C26}"/>
              </a:ext>
            </a:extLst>
          </p:cNvPr>
          <p:cNvSpPr>
            <a:spLocks noGrp="1"/>
          </p:cNvSpPr>
          <p:nvPr>
            <p:ph sz="quarter" idx="1"/>
          </p:nvPr>
        </p:nvSpPr>
        <p:spPr/>
        <p:txBody>
          <a:bodyPr>
            <a:normAutofit/>
          </a:bodyPr>
          <a:lstStyle/>
          <a:p>
            <a:r>
              <a:rPr lang="en-US" sz="2800" dirty="0"/>
              <a:t>Where do google store it’s </a:t>
            </a:r>
            <a:r>
              <a:rPr lang="en-US" sz="2800" dirty="0" smtClean="0"/>
              <a:t>pages?</a:t>
            </a:r>
            <a:endParaRPr lang="en-US" sz="2800" dirty="0"/>
          </a:p>
          <a:p>
            <a:r>
              <a:rPr lang="en-US" sz="2800" dirty="0"/>
              <a:t>Where are the contacts in your mobile phone stored? </a:t>
            </a:r>
          </a:p>
        </p:txBody>
      </p:sp>
      <p:pic>
        <p:nvPicPr>
          <p:cNvPr id="4" name="Picture 3">
            <a:extLst>
              <a:ext uri="{FF2B5EF4-FFF2-40B4-BE49-F238E27FC236}">
                <a16:creationId xmlns="" xmlns:a16="http://schemas.microsoft.com/office/drawing/2014/main" id="{7FEB6822-AACD-4BAD-A577-C4BD8B24D219}"/>
              </a:ext>
            </a:extLst>
          </p:cNvPr>
          <p:cNvPicPr>
            <a:picLocks noChangeAspect="1"/>
          </p:cNvPicPr>
          <p:nvPr/>
        </p:nvPicPr>
        <p:blipFill>
          <a:blip r:embed="rId2"/>
          <a:stretch>
            <a:fillRect/>
          </a:stretch>
        </p:blipFill>
        <p:spPr>
          <a:xfrm>
            <a:off x="1802476" y="2497807"/>
            <a:ext cx="8062452" cy="3085090"/>
          </a:xfrm>
          <a:prstGeom prst="rect">
            <a:avLst/>
          </a:prstGeom>
        </p:spPr>
      </p:pic>
    </p:spTree>
    <p:extLst>
      <p:ext uri="{BB962C8B-B14F-4D97-AF65-F5344CB8AC3E}">
        <p14:creationId xmlns="" xmlns:p14="http://schemas.microsoft.com/office/powerpoint/2010/main" val="2314422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49E9A0-233D-464F-9407-A3393067446B}"/>
              </a:ext>
            </a:extLst>
          </p:cNvPr>
          <p:cNvSpPr>
            <a:spLocks noGrp="1"/>
          </p:cNvSpPr>
          <p:nvPr>
            <p:ph type="title"/>
          </p:nvPr>
        </p:nvSpPr>
        <p:spPr/>
        <p:txBody>
          <a:bodyPr/>
          <a:lstStyle/>
          <a:p>
            <a:r>
              <a:rPr lang="en-US" dirty="0"/>
              <a:t>High-level or conceptual database model- entity</a:t>
            </a:r>
          </a:p>
        </p:txBody>
      </p:sp>
      <p:sp>
        <p:nvSpPr>
          <p:cNvPr id="3" name="Content Placeholder 2">
            <a:extLst>
              <a:ext uri="{FF2B5EF4-FFF2-40B4-BE49-F238E27FC236}">
                <a16:creationId xmlns="" xmlns:a16="http://schemas.microsoft.com/office/drawing/2014/main" id="{36897D1F-B091-4D2E-9A95-CEC9CDE73B5E}"/>
              </a:ext>
            </a:extLst>
          </p:cNvPr>
          <p:cNvSpPr>
            <a:spLocks noGrp="1"/>
          </p:cNvSpPr>
          <p:nvPr>
            <p:ph sz="quarter" idx="1"/>
          </p:nvPr>
        </p:nvSpPr>
        <p:spPr/>
        <p:txBody>
          <a:bodyPr>
            <a:normAutofit/>
          </a:bodyPr>
          <a:lstStyle/>
          <a:p>
            <a:r>
              <a:rPr lang="en-US" sz="3200" dirty="0"/>
              <a:t>ENTITY: It is a real-world object that exists physically or conceptually, such as </a:t>
            </a:r>
            <a:r>
              <a:rPr lang="en-US" sz="3200" b="1" dirty="0"/>
              <a:t>person</a:t>
            </a:r>
            <a:r>
              <a:rPr lang="en-US" sz="3200" dirty="0"/>
              <a:t>, places, things, or events which have relevance to the database. Some specific examples of entities that exist physically are Employee, Student, Lecturer. Some specific examples of entities that exist conceptually are Event, job title, etc.. </a:t>
            </a:r>
          </a:p>
        </p:txBody>
      </p:sp>
    </p:spTree>
    <p:extLst>
      <p:ext uri="{BB962C8B-B14F-4D97-AF65-F5344CB8AC3E}">
        <p14:creationId xmlns="" xmlns:p14="http://schemas.microsoft.com/office/powerpoint/2010/main" val="4244750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52B74C-EEDC-4B2F-B86B-78FD9AA7F2F2}"/>
              </a:ext>
            </a:extLst>
          </p:cNvPr>
          <p:cNvSpPr>
            <a:spLocks noGrp="1"/>
          </p:cNvSpPr>
          <p:nvPr>
            <p:ph type="title"/>
          </p:nvPr>
        </p:nvSpPr>
        <p:spPr/>
        <p:txBody>
          <a:bodyPr/>
          <a:lstStyle/>
          <a:p>
            <a:r>
              <a:rPr lang="en-US" dirty="0"/>
              <a:t>High-level or conceptual database model- entity</a:t>
            </a:r>
          </a:p>
        </p:txBody>
      </p:sp>
      <p:pic>
        <p:nvPicPr>
          <p:cNvPr id="4" name="Picture 3">
            <a:extLst>
              <a:ext uri="{FF2B5EF4-FFF2-40B4-BE49-F238E27FC236}">
                <a16:creationId xmlns="" xmlns:a16="http://schemas.microsoft.com/office/drawing/2014/main" id="{55A5CC0B-2F25-42ED-B2E6-A60B557C8B24}"/>
              </a:ext>
            </a:extLst>
          </p:cNvPr>
          <p:cNvPicPr>
            <a:picLocks noChangeAspect="1"/>
          </p:cNvPicPr>
          <p:nvPr/>
        </p:nvPicPr>
        <p:blipFill>
          <a:blip r:embed="rId2"/>
          <a:stretch>
            <a:fillRect/>
          </a:stretch>
        </p:blipFill>
        <p:spPr>
          <a:xfrm>
            <a:off x="1202919" y="2182761"/>
            <a:ext cx="9784080" cy="4277033"/>
          </a:xfrm>
          <a:prstGeom prst="rect">
            <a:avLst/>
          </a:prstGeom>
        </p:spPr>
      </p:pic>
    </p:spTree>
    <p:extLst>
      <p:ext uri="{BB962C8B-B14F-4D97-AF65-F5344CB8AC3E}">
        <p14:creationId xmlns="" xmlns:p14="http://schemas.microsoft.com/office/powerpoint/2010/main" val="3792847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49E9A0-233D-464F-9407-A3393067446B}"/>
              </a:ext>
            </a:extLst>
          </p:cNvPr>
          <p:cNvSpPr>
            <a:spLocks noGrp="1"/>
          </p:cNvSpPr>
          <p:nvPr>
            <p:ph type="title"/>
          </p:nvPr>
        </p:nvSpPr>
        <p:spPr/>
        <p:txBody>
          <a:bodyPr/>
          <a:lstStyle/>
          <a:p>
            <a:r>
              <a:rPr lang="en-US" dirty="0"/>
              <a:t>High-level or conceptual database model-entity</a:t>
            </a:r>
          </a:p>
        </p:txBody>
      </p:sp>
      <p:pic>
        <p:nvPicPr>
          <p:cNvPr id="4" name="Picture 2">
            <a:extLst>
              <a:ext uri="{FF2B5EF4-FFF2-40B4-BE49-F238E27FC236}">
                <a16:creationId xmlns="" xmlns:a16="http://schemas.microsoft.com/office/drawing/2014/main" id="{55D61395-252C-4447-B388-5C553F7E34C3}"/>
              </a:ext>
            </a:extLst>
          </p:cNvPr>
          <p:cNvPicPr>
            <a:picLocks noGrp="1" noChangeAspect="1" noChangeArrowheads="1"/>
          </p:cNvPicPr>
          <p:nvPr>
            <p:ph sz="quarter" idx="1"/>
          </p:nvPr>
        </p:nvPicPr>
        <p:blipFill>
          <a:blip r:embed="rId2">
            <a:extLst>
              <a:ext uri="{28A0092B-C50C-407E-A947-70E740481C1C}">
                <a14:useLocalDpi xmlns="" xmlns:a14="http://schemas.microsoft.com/office/drawing/2010/main" val="0"/>
              </a:ext>
            </a:extLst>
          </a:blip>
          <a:stretch>
            <a:fillRect/>
          </a:stretch>
        </p:blipFill>
        <p:spPr bwMode="auto">
          <a:xfrm>
            <a:off x="3600450" y="2100262"/>
            <a:ext cx="5600700" cy="3267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85817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B591BD-AE2A-4E4B-B175-BB722C9787D5}"/>
              </a:ext>
            </a:extLst>
          </p:cNvPr>
          <p:cNvSpPr>
            <a:spLocks noGrp="1"/>
          </p:cNvSpPr>
          <p:nvPr>
            <p:ph type="title"/>
          </p:nvPr>
        </p:nvSpPr>
        <p:spPr/>
        <p:txBody>
          <a:bodyPr/>
          <a:lstStyle/>
          <a:p>
            <a:r>
              <a:rPr lang="en-US" dirty="0"/>
              <a:t>High-level or conceptual database model- attribute</a:t>
            </a:r>
          </a:p>
        </p:txBody>
      </p:sp>
      <p:sp>
        <p:nvSpPr>
          <p:cNvPr id="3" name="Content Placeholder 2">
            <a:extLst>
              <a:ext uri="{FF2B5EF4-FFF2-40B4-BE49-F238E27FC236}">
                <a16:creationId xmlns="" xmlns:a16="http://schemas.microsoft.com/office/drawing/2014/main" id="{E77CCFCF-11F2-44E5-B401-70E888D5A843}"/>
              </a:ext>
            </a:extLst>
          </p:cNvPr>
          <p:cNvSpPr>
            <a:spLocks noGrp="1"/>
          </p:cNvSpPr>
          <p:nvPr>
            <p:ph sz="quarter" idx="1"/>
          </p:nvPr>
        </p:nvSpPr>
        <p:spPr/>
        <p:txBody>
          <a:bodyPr>
            <a:normAutofit/>
          </a:bodyPr>
          <a:lstStyle/>
          <a:p>
            <a:r>
              <a:rPr lang="en-US" sz="2800" dirty="0"/>
              <a:t>An </a:t>
            </a:r>
            <a:r>
              <a:rPr lang="en-US" sz="2800" i="1" dirty="0"/>
              <a:t>attribute </a:t>
            </a:r>
            <a:r>
              <a:rPr lang="en-US" sz="2800" dirty="0"/>
              <a:t>describes some property or characteristics of the entity. </a:t>
            </a:r>
          </a:p>
          <a:p>
            <a:r>
              <a:rPr lang="en-US" sz="2800" dirty="0"/>
              <a:t>For e.g. </a:t>
            </a:r>
            <a:r>
              <a:rPr lang="en-US" sz="2800" i="1" dirty="0"/>
              <a:t>student name, student address</a:t>
            </a:r>
            <a:r>
              <a:rPr lang="en-US" sz="2800" dirty="0"/>
              <a:t>, and </a:t>
            </a:r>
            <a:r>
              <a:rPr lang="en-US" sz="2800" i="1" dirty="0"/>
              <a:t>student age </a:t>
            </a:r>
            <a:r>
              <a:rPr lang="en-US" sz="2800" dirty="0"/>
              <a:t>are attributes of the entity </a:t>
            </a:r>
            <a:r>
              <a:rPr lang="en-US" sz="2800" i="1" dirty="0" err="1"/>
              <a:t>student_profile</a:t>
            </a:r>
            <a:r>
              <a:rPr lang="en-US" sz="2800" dirty="0"/>
              <a:t>.</a:t>
            </a:r>
          </a:p>
        </p:txBody>
      </p:sp>
    </p:spTree>
    <p:extLst>
      <p:ext uri="{BB962C8B-B14F-4D97-AF65-F5344CB8AC3E}">
        <p14:creationId xmlns="" xmlns:p14="http://schemas.microsoft.com/office/powerpoint/2010/main" val="2743714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8E5629-37B0-4289-B478-9B1CBF049813}"/>
              </a:ext>
            </a:extLst>
          </p:cNvPr>
          <p:cNvSpPr>
            <a:spLocks noGrp="1"/>
          </p:cNvSpPr>
          <p:nvPr>
            <p:ph type="title"/>
          </p:nvPr>
        </p:nvSpPr>
        <p:spPr/>
        <p:txBody>
          <a:bodyPr/>
          <a:lstStyle/>
          <a:p>
            <a:r>
              <a:rPr lang="en-US" dirty="0"/>
              <a:t>ENTITY</a:t>
            </a:r>
          </a:p>
        </p:txBody>
      </p:sp>
      <p:pic>
        <p:nvPicPr>
          <p:cNvPr id="4" name="Picture 3">
            <a:extLst>
              <a:ext uri="{FF2B5EF4-FFF2-40B4-BE49-F238E27FC236}">
                <a16:creationId xmlns="" xmlns:a16="http://schemas.microsoft.com/office/drawing/2014/main" id="{89F914E7-A659-41C2-BD52-456AE1300551}"/>
              </a:ext>
            </a:extLst>
          </p:cNvPr>
          <p:cNvPicPr>
            <a:picLocks noChangeAspect="1"/>
          </p:cNvPicPr>
          <p:nvPr/>
        </p:nvPicPr>
        <p:blipFill>
          <a:blip r:embed="rId2"/>
          <a:stretch>
            <a:fillRect/>
          </a:stretch>
        </p:blipFill>
        <p:spPr>
          <a:xfrm>
            <a:off x="1622971" y="2241754"/>
            <a:ext cx="8943975" cy="3244645"/>
          </a:xfrm>
          <a:prstGeom prst="rect">
            <a:avLst/>
          </a:prstGeom>
        </p:spPr>
      </p:pic>
    </p:spTree>
    <p:extLst>
      <p:ext uri="{BB962C8B-B14F-4D97-AF65-F5344CB8AC3E}">
        <p14:creationId xmlns="" xmlns:p14="http://schemas.microsoft.com/office/powerpoint/2010/main" val="1515356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4153B7-2E70-4C9A-B91B-B5DDCD19C9AC}"/>
              </a:ext>
            </a:extLst>
          </p:cNvPr>
          <p:cNvSpPr>
            <a:spLocks noGrp="1"/>
          </p:cNvSpPr>
          <p:nvPr>
            <p:ph type="title"/>
          </p:nvPr>
        </p:nvSpPr>
        <p:spPr/>
        <p:txBody>
          <a:bodyPr/>
          <a:lstStyle/>
          <a:p>
            <a:r>
              <a:rPr lang="en-US"/>
              <a:t>Entities</a:t>
            </a:r>
            <a:endParaRPr lang="en-US" dirty="0"/>
          </a:p>
        </p:txBody>
      </p:sp>
      <p:pic>
        <p:nvPicPr>
          <p:cNvPr id="4" name="Content Placeholder 3">
            <a:extLst>
              <a:ext uri="{FF2B5EF4-FFF2-40B4-BE49-F238E27FC236}">
                <a16:creationId xmlns="" xmlns:a16="http://schemas.microsoft.com/office/drawing/2014/main" id="{F9C5DE4C-4F18-4EED-B82C-73DCCA0906F0}"/>
              </a:ext>
            </a:extLst>
          </p:cNvPr>
          <p:cNvPicPr>
            <a:picLocks noGrp="1" noChangeAspect="1"/>
          </p:cNvPicPr>
          <p:nvPr>
            <p:ph sz="quarter" idx="1"/>
          </p:nvPr>
        </p:nvPicPr>
        <p:blipFill>
          <a:blip r:embed="rId2"/>
          <a:stretch>
            <a:fillRect/>
          </a:stretch>
        </p:blipFill>
        <p:spPr>
          <a:xfrm>
            <a:off x="1018074" y="2160792"/>
            <a:ext cx="8915400" cy="1990725"/>
          </a:xfrm>
          <a:prstGeom prst="rect">
            <a:avLst/>
          </a:prstGeom>
        </p:spPr>
      </p:pic>
      <p:pic>
        <p:nvPicPr>
          <p:cNvPr id="5" name="Picture 4">
            <a:extLst>
              <a:ext uri="{FF2B5EF4-FFF2-40B4-BE49-F238E27FC236}">
                <a16:creationId xmlns="" xmlns:a16="http://schemas.microsoft.com/office/drawing/2014/main" id="{C50EE534-DEB6-4EC2-93F8-BBD5AD3F2FDC}"/>
              </a:ext>
            </a:extLst>
          </p:cNvPr>
          <p:cNvPicPr>
            <a:picLocks noChangeAspect="1"/>
          </p:cNvPicPr>
          <p:nvPr/>
        </p:nvPicPr>
        <p:blipFill>
          <a:blip r:embed="rId3"/>
          <a:stretch>
            <a:fillRect/>
          </a:stretch>
        </p:blipFill>
        <p:spPr>
          <a:xfrm>
            <a:off x="1018074" y="4519373"/>
            <a:ext cx="10420350" cy="1933575"/>
          </a:xfrm>
          <a:prstGeom prst="rect">
            <a:avLst/>
          </a:prstGeom>
        </p:spPr>
      </p:pic>
    </p:spTree>
    <p:extLst>
      <p:ext uri="{BB962C8B-B14F-4D97-AF65-F5344CB8AC3E}">
        <p14:creationId xmlns="" xmlns:p14="http://schemas.microsoft.com/office/powerpoint/2010/main" val="2089782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B591BD-AE2A-4E4B-B175-BB722C9787D5}"/>
              </a:ext>
            </a:extLst>
          </p:cNvPr>
          <p:cNvSpPr>
            <a:spLocks noGrp="1"/>
          </p:cNvSpPr>
          <p:nvPr>
            <p:ph type="title"/>
          </p:nvPr>
        </p:nvSpPr>
        <p:spPr/>
        <p:txBody>
          <a:bodyPr/>
          <a:lstStyle/>
          <a:p>
            <a:r>
              <a:rPr lang="en-US" dirty="0"/>
              <a:t>High-level or conceptual database model- attribute</a:t>
            </a:r>
          </a:p>
        </p:txBody>
      </p:sp>
      <p:pic>
        <p:nvPicPr>
          <p:cNvPr id="4" name="Picture 3">
            <a:extLst>
              <a:ext uri="{FF2B5EF4-FFF2-40B4-BE49-F238E27FC236}">
                <a16:creationId xmlns="" xmlns:a16="http://schemas.microsoft.com/office/drawing/2014/main" id="{F359FDD4-4FD4-4F6D-81E9-CDF90E2FFE4F}"/>
              </a:ext>
            </a:extLst>
          </p:cNvPr>
          <p:cNvPicPr>
            <a:picLocks noChangeAspect="1"/>
          </p:cNvPicPr>
          <p:nvPr/>
        </p:nvPicPr>
        <p:blipFill>
          <a:blip r:embed="rId2"/>
          <a:stretch>
            <a:fillRect/>
          </a:stretch>
        </p:blipFill>
        <p:spPr>
          <a:xfrm>
            <a:off x="1" y="1910069"/>
            <a:ext cx="5722374" cy="4947931"/>
          </a:xfrm>
          <a:prstGeom prst="rect">
            <a:avLst/>
          </a:prstGeom>
        </p:spPr>
      </p:pic>
      <p:pic>
        <p:nvPicPr>
          <p:cNvPr id="5" name="Picture 4">
            <a:extLst>
              <a:ext uri="{FF2B5EF4-FFF2-40B4-BE49-F238E27FC236}">
                <a16:creationId xmlns="" xmlns:a16="http://schemas.microsoft.com/office/drawing/2014/main" id="{EB1835DD-2840-4FF4-A127-AA7D13B5E533}"/>
              </a:ext>
            </a:extLst>
          </p:cNvPr>
          <p:cNvPicPr>
            <a:picLocks noChangeAspect="1"/>
          </p:cNvPicPr>
          <p:nvPr/>
        </p:nvPicPr>
        <p:blipFill>
          <a:blip r:embed="rId3"/>
          <a:stretch>
            <a:fillRect/>
          </a:stretch>
        </p:blipFill>
        <p:spPr>
          <a:xfrm>
            <a:off x="6032090" y="1910068"/>
            <a:ext cx="6159909" cy="4947932"/>
          </a:xfrm>
          <a:prstGeom prst="rect">
            <a:avLst/>
          </a:prstGeom>
        </p:spPr>
      </p:pic>
    </p:spTree>
    <p:extLst>
      <p:ext uri="{BB962C8B-B14F-4D97-AF65-F5344CB8AC3E}">
        <p14:creationId xmlns="" xmlns:p14="http://schemas.microsoft.com/office/powerpoint/2010/main" val="1714127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A3D8BC-8CC9-4895-AC8B-CDC7BC9E1904}"/>
              </a:ext>
            </a:extLst>
          </p:cNvPr>
          <p:cNvSpPr>
            <a:spLocks noGrp="1"/>
          </p:cNvSpPr>
          <p:nvPr>
            <p:ph type="title"/>
          </p:nvPr>
        </p:nvSpPr>
        <p:spPr/>
        <p:txBody>
          <a:bodyPr/>
          <a:lstStyle/>
          <a:p>
            <a:r>
              <a:rPr lang="en-US" dirty="0"/>
              <a:t>High-level or conceptual database model- relationship</a:t>
            </a:r>
          </a:p>
        </p:txBody>
      </p:sp>
      <p:sp>
        <p:nvSpPr>
          <p:cNvPr id="3" name="Content Placeholder 2">
            <a:extLst>
              <a:ext uri="{FF2B5EF4-FFF2-40B4-BE49-F238E27FC236}">
                <a16:creationId xmlns="" xmlns:a16="http://schemas.microsoft.com/office/drawing/2014/main" id="{AC23AA7D-4297-46AE-8183-216E0BFA7D0A}"/>
              </a:ext>
            </a:extLst>
          </p:cNvPr>
          <p:cNvSpPr>
            <a:spLocks noGrp="1"/>
          </p:cNvSpPr>
          <p:nvPr>
            <p:ph sz="quarter" idx="1"/>
          </p:nvPr>
        </p:nvSpPr>
        <p:spPr/>
        <p:txBody>
          <a:bodyPr/>
          <a:lstStyle/>
          <a:p>
            <a:r>
              <a:rPr lang="en-US" sz="3200" dirty="0"/>
              <a:t>An association or link between two entities is represented using a </a:t>
            </a:r>
            <a:r>
              <a:rPr lang="en-US" sz="3200" i="1" dirty="0"/>
              <a:t>relationship</a:t>
            </a:r>
            <a:r>
              <a:rPr lang="en-US" sz="3200" dirty="0"/>
              <a:t>.</a:t>
            </a:r>
          </a:p>
          <a:p>
            <a:r>
              <a:rPr lang="en-US" sz="3200" i="1" dirty="0"/>
              <a:t>Cardinality: </a:t>
            </a:r>
            <a:r>
              <a:rPr lang="en-US" sz="3200" dirty="0"/>
              <a:t>The </a:t>
            </a:r>
            <a:r>
              <a:rPr lang="en-US" sz="3200" b="1" i="1" dirty="0"/>
              <a:t>cardinality</a:t>
            </a:r>
            <a:r>
              <a:rPr lang="en-US" sz="3200" dirty="0"/>
              <a:t> of a relationship is the number of instances of entity B that can be associated with entity A. The cardinality ratio of a relationship set is any one of the four kinds—(1) One-to-One, (2) One-to-Many, (3) Many-to-One, and (4) Many-to-Many.</a:t>
            </a:r>
          </a:p>
        </p:txBody>
      </p:sp>
    </p:spTree>
    <p:extLst>
      <p:ext uri="{BB962C8B-B14F-4D97-AF65-F5344CB8AC3E}">
        <p14:creationId xmlns="" xmlns:p14="http://schemas.microsoft.com/office/powerpoint/2010/main" val="3885602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FC436C-56BB-4F48-B5BE-BDA9A436D3B3}"/>
              </a:ext>
            </a:extLst>
          </p:cNvPr>
          <p:cNvSpPr>
            <a:spLocks noGrp="1"/>
          </p:cNvSpPr>
          <p:nvPr>
            <p:ph type="title"/>
          </p:nvPr>
        </p:nvSpPr>
        <p:spPr/>
        <p:txBody>
          <a:bodyPr/>
          <a:lstStyle/>
          <a:p>
            <a:r>
              <a:rPr lang="en-US" dirty="0"/>
              <a:t>High-level or conceptual database model- relationship</a:t>
            </a:r>
          </a:p>
        </p:txBody>
      </p:sp>
      <p:sp>
        <p:nvSpPr>
          <p:cNvPr id="3" name="Content Placeholder 2">
            <a:extLst>
              <a:ext uri="{FF2B5EF4-FFF2-40B4-BE49-F238E27FC236}">
                <a16:creationId xmlns="" xmlns:a16="http://schemas.microsoft.com/office/drawing/2014/main" id="{E0239C9E-E672-44A8-872B-EAEE3D952AE2}"/>
              </a:ext>
            </a:extLst>
          </p:cNvPr>
          <p:cNvSpPr>
            <a:spLocks noGrp="1"/>
          </p:cNvSpPr>
          <p:nvPr>
            <p:ph sz="quarter" idx="1"/>
          </p:nvPr>
        </p:nvSpPr>
        <p:spPr/>
        <p:txBody>
          <a:bodyPr>
            <a:normAutofit lnSpcReduction="10000"/>
          </a:bodyPr>
          <a:lstStyle/>
          <a:p>
            <a:r>
              <a:rPr lang="en-US" sz="2400" dirty="0"/>
              <a:t>In two entity sets A and B, the different cardinality ratio imply the</a:t>
            </a:r>
          </a:p>
          <a:p>
            <a:r>
              <a:rPr lang="en-US" sz="2400" dirty="0"/>
              <a:t>following:</a:t>
            </a:r>
          </a:p>
          <a:p>
            <a:r>
              <a:rPr lang="en-US" sz="2400" dirty="0"/>
              <a:t>One-to-One: An entity in A is associated with at most one entity in B and vice versa.</a:t>
            </a:r>
          </a:p>
          <a:p>
            <a:r>
              <a:rPr lang="en-US" sz="2400" dirty="0"/>
              <a:t>One-to-Many: An entity in A is associated with any number of entities in B, but an entity in B is associated with at most one entity in A.</a:t>
            </a:r>
          </a:p>
          <a:p>
            <a:r>
              <a:rPr lang="en-US" sz="2400" dirty="0"/>
              <a:t>Many-to-One: An entity in A is associated with at most one entity in B, but an entity in B is associated with any number of entities in A.</a:t>
            </a:r>
          </a:p>
          <a:p>
            <a:r>
              <a:rPr lang="en-US" sz="2400" dirty="0"/>
              <a:t>Many-to-Many: An entity in A is associated with any number of entities in B and vice versa.</a:t>
            </a:r>
          </a:p>
        </p:txBody>
      </p:sp>
    </p:spTree>
    <p:extLst>
      <p:ext uri="{BB962C8B-B14F-4D97-AF65-F5344CB8AC3E}">
        <p14:creationId xmlns="" xmlns:p14="http://schemas.microsoft.com/office/powerpoint/2010/main" val="34290731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DB5762-D324-44F9-878C-4E3FFC5B91EA}"/>
              </a:ext>
            </a:extLst>
          </p:cNvPr>
          <p:cNvSpPr>
            <a:spLocks noGrp="1"/>
          </p:cNvSpPr>
          <p:nvPr>
            <p:ph type="title"/>
          </p:nvPr>
        </p:nvSpPr>
        <p:spPr/>
        <p:txBody>
          <a:bodyPr/>
          <a:lstStyle/>
          <a:p>
            <a:r>
              <a:rPr lang="en-US" dirty="0"/>
              <a:t>relationship</a:t>
            </a:r>
          </a:p>
        </p:txBody>
      </p:sp>
      <p:pic>
        <p:nvPicPr>
          <p:cNvPr id="75" name="Picture 74">
            <a:extLst>
              <a:ext uri="{FF2B5EF4-FFF2-40B4-BE49-F238E27FC236}">
                <a16:creationId xmlns="" xmlns:a16="http://schemas.microsoft.com/office/drawing/2014/main" id="{274B4FAD-CDEE-4288-9095-1F8EA3C5FCB1}"/>
              </a:ext>
            </a:extLst>
          </p:cNvPr>
          <p:cNvPicPr>
            <a:picLocks noChangeAspect="1"/>
          </p:cNvPicPr>
          <p:nvPr/>
        </p:nvPicPr>
        <p:blipFill>
          <a:blip r:embed="rId2"/>
          <a:stretch>
            <a:fillRect/>
          </a:stretch>
        </p:blipFill>
        <p:spPr>
          <a:xfrm>
            <a:off x="1504335" y="1989495"/>
            <a:ext cx="8406581" cy="4691523"/>
          </a:xfrm>
          <a:prstGeom prst="rect">
            <a:avLst/>
          </a:prstGeom>
        </p:spPr>
      </p:pic>
    </p:spTree>
    <p:extLst>
      <p:ext uri="{BB962C8B-B14F-4D97-AF65-F5344CB8AC3E}">
        <p14:creationId xmlns="" xmlns:p14="http://schemas.microsoft.com/office/powerpoint/2010/main" val="3259399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7CC5E9-2EF8-4AA4-88E6-529D53641B0F}"/>
              </a:ext>
            </a:extLst>
          </p:cNvPr>
          <p:cNvSpPr>
            <a:spLocks noGrp="1"/>
          </p:cNvSpPr>
          <p:nvPr>
            <p:ph type="title"/>
          </p:nvPr>
        </p:nvSpPr>
        <p:spPr/>
        <p:txBody>
          <a:bodyPr/>
          <a:lstStyle/>
          <a:p>
            <a:r>
              <a:rPr lang="en-US" dirty="0"/>
              <a:t>What is a database?</a:t>
            </a:r>
          </a:p>
        </p:txBody>
      </p:sp>
      <p:sp>
        <p:nvSpPr>
          <p:cNvPr id="3" name="Content Placeholder 2">
            <a:extLst>
              <a:ext uri="{FF2B5EF4-FFF2-40B4-BE49-F238E27FC236}">
                <a16:creationId xmlns="" xmlns:a16="http://schemas.microsoft.com/office/drawing/2014/main" id="{72A7A9D0-0A5F-4470-B01D-492EAA41BE7E}"/>
              </a:ext>
            </a:extLst>
          </p:cNvPr>
          <p:cNvSpPr>
            <a:spLocks noGrp="1"/>
          </p:cNvSpPr>
          <p:nvPr>
            <p:ph sz="quarter" idx="1"/>
          </p:nvPr>
        </p:nvSpPr>
        <p:spPr/>
        <p:txBody>
          <a:bodyPr>
            <a:normAutofit/>
          </a:bodyPr>
          <a:lstStyle/>
          <a:p>
            <a:pPr marL="0" indent="0">
              <a:buNone/>
            </a:pPr>
            <a:r>
              <a:rPr lang="en-US" sz="3200" dirty="0"/>
              <a:t>Databases do most of the work and the information systems that we use every day.</a:t>
            </a:r>
          </a:p>
          <a:p>
            <a:pPr marL="0" indent="0">
              <a:buNone/>
            </a:pPr>
            <a:r>
              <a:rPr lang="en-US" sz="3200" dirty="0"/>
              <a:t>So what is a database? Is it just a random collection of stuff all squeezed in together.</a:t>
            </a:r>
          </a:p>
          <a:p>
            <a:pPr marL="0" indent="0">
              <a:buNone/>
            </a:pPr>
            <a:r>
              <a:rPr lang="en-US" sz="3200" dirty="0"/>
              <a:t>No, databases are organized. Databases have a structure and all the data we store in them fits into this structure.</a:t>
            </a:r>
          </a:p>
          <a:p>
            <a:pPr marL="0" indent="0">
              <a:buNone/>
            </a:pPr>
            <a:endParaRPr lang="en-US" dirty="0"/>
          </a:p>
          <a:p>
            <a:endParaRPr lang="en-US" dirty="0"/>
          </a:p>
        </p:txBody>
      </p:sp>
    </p:spTree>
    <p:extLst>
      <p:ext uri="{BB962C8B-B14F-4D97-AF65-F5344CB8AC3E}">
        <p14:creationId xmlns="" xmlns:p14="http://schemas.microsoft.com/office/powerpoint/2010/main" val="3063258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3E5A7B-C7F5-4347-8290-73EE17D2DF83}"/>
              </a:ext>
            </a:extLst>
          </p:cNvPr>
          <p:cNvSpPr>
            <a:spLocks noGrp="1"/>
          </p:cNvSpPr>
          <p:nvPr>
            <p:ph type="title"/>
          </p:nvPr>
        </p:nvSpPr>
        <p:spPr/>
        <p:txBody>
          <a:bodyPr/>
          <a:lstStyle/>
          <a:p>
            <a:r>
              <a:rPr lang="en-US" dirty="0"/>
              <a:t>ONE-TO-ONE</a:t>
            </a:r>
          </a:p>
        </p:txBody>
      </p:sp>
      <p:graphicFrame>
        <p:nvGraphicFramePr>
          <p:cNvPr id="4" name="Content Placeholder 3">
            <a:extLst>
              <a:ext uri="{FF2B5EF4-FFF2-40B4-BE49-F238E27FC236}">
                <a16:creationId xmlns="" xmlns:a16="http://schemas.microsoft.com/office/drawing/2014/main" id="{97BDD6FB-DCF5-48A0-8FBC-3C77D9650ACE}"/>
              </a:ext>
            </a:extLst>
          </p:cNvPr>
          <p:cNvGraphicFramePr>
            <a:graphicFrameLocks noGrp="1"/>
          </p:cNvGraphicFramePr>
          <p:nvPr>
            <p:ph sz="quarter" idx="1"/>
            <p:extLst>
              <p:ext uri="{D42A27DB-BD31-4B8C-83A1-F6EECF244321}">
                <p14:modId xmlns="" xmlns:p14="http://schemas.microsoft.com/office/powerpoint/2010/main" val="3904972414"/>
              </p:ext>
            </p:extLst>
          </p:nvPr>
        </p:nvGraphicFramePr>
        <p:xfrm>
          <a:off x="528773" y="2358956"/>
          <a:ext cx="5680298" cy="4499042"/>
        </p:xfrm>
        <a:graphic>
          <a:graphicData uri="http://schemas.openxmlformats.org/drawingml/2006/table">
            <a:tbl>
              <a:tblPr firstRow="1" bandRow="1">
                <a:tableStyleId>{5C22544A-7EE6-4342-B048-85BDC9FD1C3A}</a:tableStyleId>
              </a:tblPr>
              <a:tblGrid>
                <a:gridCol w="2085363">
                  <a:extLst>
                    <a:ext uri="{9D8B030D-6E8A-4147-A177-3AD203B41FA5}">
                      <a16:colId xmlns="" xmlns:a16="http://schemas.microsoft.com/office/drawing/2014/main" val="3034716582"/>
                    </a:ext>
                  </a:extLst>
                </a:gridCol>
                <a:gridCol w="2085363">
                  <a:extLst>
                    <a:ext uri="{9D8B030D-6E8A-4147-A177-3AD203B41FA5}">
                      <a16:colId xmlns="" xmlns:a16="http://schemas.microsoft.com/office/drawing/2014/main" val="1987206456"/>
                    </a:ext>
                  </a:extLst>
                </a:gridCol>
                <a:gridCol w="1509572">
                  <a:extLst>
                    <a:ext uri="{9D8B030D-6E8A-4147-A177-3AD203B41FA5}">
                      <a16:colId xmlns="" xmlns:a16="http://schemas.microsoft.com/office/drawing/2014/main" val="292472941"/>
                    </a:ext>
                  </a:extLst>
                </a:gridCol>
              </a:tblGrid>
              <a:tr h="1192203">
                <a:tc>
                  <a:txBody>
                    <a:bodyPr/>
                    <a:lstStyle/>
                    <a:p>
                      <a:r>
                        <a:rPr lang="en-US" sz="2400" dirty="0"/>
                        <a:t>PERSON ID</a:t>
                      </a:r>
                    </a:p>
                  </a:txBody>
                  <a:tcPr/>
                </a:tc>
                <a:tc>
                  <a:txBody>
                    <a:bodyPr/>
                    <a:lstStyle/>
                    <a:p>
                      <a:r>
                        <a:rPr lang="en-US" sz="2400" dirty="0"/>
                        <a:t>NAME</a:t>
                      </a:r>
                    </a:p>
                  </a:txBody>
                  <a:tcPr/>
                </a:tc>
                <a:tc>
                  <a:txBody>
                    <a:bodyPr/>
                    <a:lstStyle/>
                    <a:p>
                      <a:r>
                        <a:rPr lang="en-US" sz="2400" dirty="0"/>
                        <a:t>EMAIL ADDRESS</a:t>
                      </a:r>
                    </a:p>
                  </a:txBody>
                  <a:tcPr/>
                </a:tc>
                <a:extLst>
                  <a:ext uri="{0D108BD9-81ED-4DB2-BD59-A6C34878D82A}">
                    <a16:rowId xmlns="" xmlns:a16="http://schemas.microsoft.com/office/drawing/2014/main" val="2464523534"/>
                  </a:ext>
                </a:extLst>
              </a:tr>
              <a:tr h="1057318">
                <a:tc>
                  <a:txBody>
                    <a:bodyPr/>
                    <a:lstStyle/>
                    <a:p>
                      <a:r>
                        <a:rPr lang="en-US" sz="2400" dirty="0"/>
                        <a:t>1</a:t>
                      </a:r>
                    </a:p>
                  </a:txBody>
                  <a:tcPr/>
                </a:tc>
                <a:tc>
                  <a:txBody>
                    <a:bodyPr/>
                    <a:lstStyle/>
                    <a:p>
                      <a:r>
                        <a:rPr lang="en-US" sz="2400" dirty="0"/>
                        <a:t>ALI</a:t>
                      </a:r>
                    </a:p>
                  </a:txBody>
                  <a:tcPr/>
                </a:tc>
                <a:tc>
                  <a:txBody>
                    <a:bodyPr/>
                    <a:lstStyle/>
                    <a:p>
                      <a:r>
                        <a:rPr lang="en-US" sz="2400" dirty="0"/>
                        <a:t>ali.we@yahoo.com</a:t>
                      </a:r>
                    </a:p>
                  </a:txBody>
                  <a:tcPr/>
                </a:tc>
                <a:extLst>
                  <a:ext uri="{0D108BD9-81ED-4DB2-BD59-A6C34878D82A}">
                    <a16:rowId xmlns="" xmlns:a16="http://schemas.microsoft.com/office/drawing/2014/main" val="2710896253"/>
                  </a:ext>
                </a:extLst>
              </a:tr>
              <a:tr h="1057318">
                <a:tc>
                  <a:txBody>
                    <a:bodyPr/>
                    <a:lstStyle/>
                    <a:p>
                      <a:r>
                        <a:rPr lang="en-US" sz="2400" dirty="0"/>
                        <a:t>2</a:t>
                      </a:r>
                    </a:p>
                  </a:txBody>
                  <a:tcPr/>
                </a:tc>
                <a:tc>
                  <a:txBody>
                    <a:bodyPr/>
                    <a:lstStyle/>
                    <a:p>
                      <a:r>
                        <a:rPr lang="en-US" sz="2400" dirty="0" err="1"/>
                        <a:t>Anum</a:t>
                      </a:r>
                      <a:endParaRPr lang="en-US" sz="2400" dirty="0"/>
                    </a:p>
                  </a:txBody>
                  <a:tcPr/>
                </a:tc>
                <a:tc>
                  <a:txBody>
                    <a:bodyPr/>
                    <a:lstStyle/>
                    <a:p>
                      <a:r>
                        <a:rPr lang="en-US" sz="2400" dirty="0"/>
                        <a:t>anum12@gmai.com</a:t>
                      </a:r>
                    </a:p>
                  </a:txBody>
                  <a:tcPr/>
                </a:tc>
                <a:extLst>
                  <a:ext uri="{0D108BD9-81ED-4DB2-BD59-A6C34878D82A}">
                    <a16:rowId xmlns="" xmlns:a16="http://schemas.microsoft.com/office/drawing/2014/main" val="1535467011"/>
                  </a:ext>
                </a:extLst>
              </a:tr>
              <a:tr h="1192203">
                <a:tc>
                  <a:txBody>
                    <a:bodyPr/>
                    <a:lstStyle/>
                    <a:p>
                      <a:r>
                        <a:rPr lang="en-US" sz="2400" dirty="0"/>
                        <a:t>3</a:t>
                      </a:r>
                    </a:p>
                  </a:txBody>
                  <a:tcPr/>
                </a:tc>
                <a:tc>
                  <a:txBody>
                    <a:bodyPr/>
                    <a:lstStyle/>
                    <a:p>
                      <a:r>
                        <a:rPr lang="en-US" sz="2400" dirty="0"/>
                        <a:t>Saad</a:t>
                      </a:r>
                    </a:p>
                  </a:txBody>
                  <a:tcPr/>
                </a:tc>
                <a:tc>
                  <a:txBody>
                    <a:bodyPr/>
                    <a:lstStyle/>
                    <a:p>
                      <a:r>
                        <a:rPr lang="en-US" sz="2400" dirty="0"/>
                        <a:t>s.khan@hotmail.com</a:t>
                      </a:r>
                    </a:p>
                  </a:txBody>
                  <a:tcPr/>
                </a:tc>
                <a:extLst>
                  <a:ext uri="{0D108BD9-81ED-4DB2-BD59-A6C34878D82A}">
                    <a16:rowId xmlns="" xmlns:a16="http://schemas.microsoft.com/office/drawing/2014/main" val="1679532811"/>
                  </a:ext>
                </a:extLst>
              </a:tr>
            </a:tbl>
          </a:graphicData>
        </a:graphic>
      </p:graphicFrame>
      <p:sp>
        <p:nvSpPr>
          <p:cNvPr id="5" name="Rectangle 4">
            <a:extLst>
              <a:ext uri="{FF2B5EF4-FFF2-40B4-BE49-F238E27FC236}">
                <a16:creationId xmlns="" xmlns:a16="http://schemas.microsoft.com/office/drawing/2014/main" id="{AA52C32D-A88C-4A18-ADA5-8AA2652EE927}"/>
              </a:ext>
            </a:extLst>
          </p:cNvPr>
          <p:cNvSpPr/>
          <p:nvPr/>
        </p:nvSpPr>
        <p:spPr>
          <a:xfrm>
            <a:off x="1202919" y="1792936"/>
            <a:ext cx="3244645" cy="566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PERSON</a:t>
            </a:r>
          </a:p>
        </p:txBody>
      </p:sp>
      <p:graphicFrame>
        <p:nvGraphicFramePr>
          <p:cNvPr id="6" name="Table 5">
            <a:extLst>
              <a:ext uri="{FF2B5EF4-FFF2-40B4-BE49-F238E27FC236}">
                <a16:creationId xmlns="" xmlns:a16="http://schemas.microsoft.com/office/drawing/2014/main" id="{7E9DB00A-2FAB-4C61-91BF-81F29AA748E1}"/>
              </a:ext>
            </a:extLst>
          </p:cNvPr>
          <p:cNvGraphicFramePr>
            <a:graphicFrameLocks noGrp="1"/>
          </p:cNvGraphicFramePr>
          <p:nvPr>
            <p:extLst>
              <p:ext uri="{D42A27DB-BD31-4B8C-83A1-F6EECF244321}">
                <p14:modId xmlns="" xmlns:p14="http://schemas.microsoft.com/office/powerpoint/2010/main" val="883880201"/>
              </p:ext>
            </p:extLst>
          </p:nvPr>
        </p:nvGraphicFramePr>
        <p:xfrm>
          <a:off x="6736736" y="3235479"/>
          <a:ext cx="5179962" cy="3291840"/>
        </p:xfrm>
        <a:graphic>
          <a:graphicData uri="http://schemas.openxmlformats.org/drawingml/2006/table">
            <a:tbl>
              <a:tblPr firstRow="1" bandRow="1">
                <a:tableStyleId>{5C22544A-7EE6-4342-B048-85BDC9FD1C3A}</a:tableStyleId>
              </a:tblPr>
              <a:tblGrid>
                <a:gridCol w="1726654">
                  <a:extLst>
                    <a:ext uri="{9D8B030D-6E8A-4147-A177-3AD203B41FA5}">
                      <a16:colId xmlns="" xmlns:a16="http://schemas.microsoft.com/office/drawing/2014/main" val="1616241481"/>
                    </a:ext>
                  </a:extLst>
                </a:gridCol>
                <a:gridCol w="2052210">
                  <a:extLst>
                    <a:ext uri="{9D8B030D-6E8A-4147-A177-3AD203B41FA5}">
                      <a16:colId xmlns="" xmlns:a16="http://schemas.microsoft.com/office/drawing/2014/main" val="2967700942"/>
                    </a:ext>
                  </a:extLst>
                </a:gridCol>
                <a:gridCol w="1401098">
                  <a:extLst>
                    <a:ext uri="{9D8B030D-6E8A-4147-A177-3AD203B41FA5}">
                      <a16:colId xmlns="" xmlns:a16="http://schemas.microsoft.com/office/drawing/2014/main" val="2422801451"/>
                    </a:ext>
                  </a:extLst>
                </a:gridCol>
              </a:tblGrid>
              <a:tr h="822960">
                <a:tc>
                  <a:txBody>
                    <a:bodyPr/>
                    <a:lstStyle/>
                    <a:p>
                      <a:r>
                        <a:rPr lang="en-US" sz="2400" dirty="0"/>
                        <a:t>PASSPORT ID</a:t>
                      </a:r>
                      <a:endParaRPr lang="en-US" dirty="0"/>
                    </a:p>
                  </a:txBody>
                  <a:tcPr/>
                </a:tc>
                <a:tc>
                  <a:txBody>
                    <a:bodyPr/>
                    <a:lstStyle/>
                    <a:p>
                      <a:r>
                        <a:rPr lang="en-US" sz="2400" dirty="0"/>
                        <a:t>PASSPORT NUMBER</a:t>
                      </a:r>
                    </a:p>
                  </a:txBody>
                  <a:tcPr/>
                </a:tc>
                <a:tc>
                  <a:txBody>
                    <a:bodyPr/>
                    <a:lstStyle/>
                    <a:p>
                      <a:r>
                        <a:rPr lang="en-US" sz="2400" dirty="0"/>
                        <a:t>PERSON ID</a:t>
                      </a:r>
                      <a:endParaRPr lang="en-US" dirty="0"/>
                    </a:p>
                  </a:txBody>
                  <a:tcPr/>
                </a:tc>
                <a:extLst>
                  <a:ext uri="{0D108BD9-81ED-4DB2-BD59-A6C34878D82A}">
                    <a16:rowId xmlns="" xmlns:a16="http://schemas.microsoft.com/office/drawing/2014/main" val="922958318"/>
                  </a:ext>
                </a:extLst>
              </a:tr>
              <a:tr h="822960">
                <a:tc>
                  <a:txBody>
                    <a:bodyPr/>
                    <a:lstStyle/>
                    <a:p>
                      <a:r>
                        <a:rPr lang="en-US" sz="2400" dirty="0"/>
                        <a:t>100</a:t>
                      </a:r>
                    </a:p>
                  </a:txBody>
                  <a:tcPr/>
                </a:tc>
                <a:tc>
                  <a:txBody>
                    <a:bodyPr/>
                    <a:lstStyle/>
                    <a:p>
                      <a:r>
                        <a:rPr lang="en-US" sz="2400" dirty="0"/>
                        <a:t>WER</a:t>
                      </a:r>
                      <a:r>
                        <a:rPr lang="en-US" sz="3600" dirty="0"/>
                        <a:t>12</a:t>
                      </a:r>
                      <a:r>
                        <a:rPr lang="en-US" sz="2400" dirty="0"/>
                        <a:t>TYG</a:t>
                      </a:r>
                      <a:endParaRPr lang="en-US" dirty="0"/>
                    </a:p>
                  </a:txBody>
                  <a:tcPr/>
                </a:tc>
                <a:tc>
                  <a:txBody>
                    <a:bodyPr/>
                    <a:lstStyle/>
                    <a:p>
                      <a:r>
                        <a:rPr lang="en-US" sz="2800" dirty="0"/>
                        <a:t>1</a:t>
                      </a:r>
                    </a:p>
                  </a:txBody>
                  <a:tcPr/>
                </a:tc>
                <a:extLst>
                  <a:ext uri="{0D108BD9-81ED-4DB2-BD59-A6C34878D82A}">
                    <a16:rowId xmlns="" xmlns:a16="http://schemas.microsoft.com/office/drawing/2014/main" val="3248873208"/>
                  </a:ext>
                </a:extLst>
              </a:tr>
              <a:tr h="822960">
                <a:tc>
                  <a:txBody>
                    <a:bodyPr/>
                    <a:lstStyle/>
                    <a:p>
                      <a:r>
                        <a:rPr lang="en-US" sz="2400" dirty="0"/>
                        <a:t>101</a:t>
                      </a:r>
                    </a:p>
                  </a:txBody>
                  <a:tcPr/>
                </a:tc>
                <a:tc>
                  <a:txBody>
                    <a:bodyPr/>
                    <a:lstStyle/>
                    <a:p>
                      <a:r>
                        <a:rPr lang="en-US" sz="2800" dirty="0"/>
                        <a:t>AB</a:t>
                      </a:r>
                      <a:r>
                        <a:rPr lang="en-US" sz="4000" dirty="0"/>
                        <a:t>5</a:t>
                      </a:r>
                      <a:r>
                        <a:rPr lang="en-US" sz="3600" dirty="0"/>
                        <a:t>6</a:t>
                      </a:r>
                      <a:r>
                        <a:rPr lang="en-US" sz="2800" dirty="0"/>
                        <a:t>DJU7</a:t>
                      </a:r>
                      <a:endParaRPr lang="en-US" dirty="0"/>
                    </a:p>
                  </a:txBody>
                  <a:tcPr/>
                </a:tc>
                <a:tc>
                  <a:txBody>
                    <a:bodyPr/>
                    <a:lstStyle/>
                    <a:p>
                      <a:r>
                        <a:rPr lang="en-US" sz="2800" dirty="0"/>
                        <a:t>2</a:t>
                      </a:r>
                    </a:p>
                  </a:txBody>
                  <a:tcPr/>
                </a:tc>
                <a:extLst>
                  <a:ext uri="{0D108BD9-81ED-4DB2-BD59-A6C34878D82A}">
                    <a16:rowId xmlns="" xmlns:a16="http://schemas.microsoft.com/office/drawing/2014/main" val="2989034018"/>
                  </a:ext>
                </a:extLst>
              </a:tr>
              <a:tr h="822960">
                <a:tc>
                  <a:txBody>
                    <a:bodyPr/>
                    <a:lstStyle/>
                    <a:p>
                      <a:r>
                        <a:rPr lang="en-US" sz="2400" dirty="0"/>
                        <a:t>102</a:t>
                      </a:r>
                    </a:p>
                  </a:txBody>
                  <a:tcPr/>
                </a:tc>
                <a:tc>
                  <a:txBody>
                    <a:bodyPr/>
                    <a:lstStyle/>
                    <a:p>
                      <a:r>
                        <a:rPr lang="en-US" sz="2800" dirty="0"/>
                        <a:t>T</a:t>
                      </a:r>
                      <a:r>
                        <a:rPr lang="en-US" sz="4000" dirty="0"/>
                        <a:t>2</a:t>
                      </a:r>
                      <a:r>
                        <a:rPr lang="en-US" sz="2800" dirty="0"/>
                        <a:t>ASD</a:t>
                      </a:r>
                      <a:r>
                        <a:rPr lang="en-US" sz="3600" dirty="0"/>
                        <a:t>455</a:t>
                      </a:r>
                      <a:endParaRPr lang="en-US" sz="2800" dirty="0"/>
                    </a:p>
                  </a:txBody>
                  <a:tcPr/>
                </a:tc>
                <a:tc>
                  <a:txBody>
                    <a:bodyPr/>
                    <a:lstStyle/>
                    <a:p>
                      <a:r>
                        <a:rPr lang="en-US" sz="2800" dirty="0"/>
                        <a:t>3</a:t>
                      </a:r>
                      <a:endParaRPr lang="en-US" dirty="0"/>
                    </a:p>
                  </a:txBody>
                  <a:tcPr/>
                </a:tc>
                <a:extLst>
                  <a:ext uri="{0D108BD9-81ED-4DB2-BD59-A6C34878D82A}">
                    <a16:rowId xmlns="" xmlns:a16="http://schemas.microsoft.com/office/drawing/2014/main" val="3150370396"/>
                  </a:ext>
                </a:extLst>
              </a:tr>
            </a:tbl>
          </a:graphicData>
        </a:graphic>
      </p:graphicFrame>
      <p:sp>
        <p:nvSpPr>
          <p:cNvPr id="7" name="Rectangle 6">
            <a:extLst>
              <a:ext uri="{FF2B5EF4-FFF2-40B4-BE49-F238E27FC236}">
                <a16:creationId xmlns="" xmlns:a16="http://schemas.microsoft.com/office/drawing/2014/main" id="{BF19CE7A-A664-499E-A43F-74D452AD36CA}"/>
              </a:ext>
            </a:extLst>
          </p:cNvPr>
          <p:cNvSpPr/>
          <p:nvPr/>
        </p:nvSpPr>
        <p:spPr>
          <a:xfrm>
            <a:off x="7704394" y="2227006"/>
            <a:ext cx="3244645" cy="846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PASSPORT DETAILS</a:t>
            </a:r>
          </a:p>
        </p:txBody>
      </p:sp>
      <p:cxnSp>
        <p:nvCxnSpPr>
          <p:cNvPr id="9" name="Straight Arrow Connector 8">
            <a:extLst>
              <a:ext uri="{FF2B5EF4-FFF2-40B4-BE49-F238E27FC236}">
                <a16:creationId xmlns="" xmlns:a16="http://schemas.microsoft.com/office/drawing/2014/main" id="{B0696666-2827-4B43-BCE1-BC823A8628BF}"/>
              </a:ext>
            </a:extLst>
          </p:cNvPr>
          <p:cNvCxnSpPr/>
          <p:nvPr/>
        </p:nvCxnSpPr>
        <p:spPr>
          <a:xfrm>
            <a:off x="6209071" y="4114800"/>
            <a:ext cx="527665" cy="471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245353BA-85C8-4CF8-B693-DA0BF087F1DB}"/>
              </a:ext>
            </a:extLst>
          </p:cNvPr>
          <p:cNvCxnSpPr/>
          <p:nvPr/>
        </p:nvCxnSpPr>
        <p:spPr>
          <a:xfrm>
            <a:off x="6209071" y="5206181"/>
            <a:ext cx="5276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AAC1D8F1-75E2-4471-AE9D-D522A9E447E6}"/>
              </a:ext>
            </a:extLst>
          </p:cNvPr>
          <p:cNvCxnSpPr/>
          <p:nvPr/>
        </p:nvCxnSpPr>
        <p:spPr>
          <a:xfrm flipV="1">
            <a:off x="6209071" y="6002594"/>
            <a:ext cx="527665" cy="176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41640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68FD15-C523-4485-857F-1F728956A4E9}"/>
              </a:ext>
            </a:extLst>
          </p:cNvPr>
          <p:cNvSpPr>
            <a:spLocks noGrp="1"/>
          </p:cNvSpPr>
          <p:nvPr>
            <p:ph type="title"/>
          </p:nvPr>
        </p:nvSpPr>
        <p:spPr/>
        <p:txBody>
          <a:bodyPr/>
          <a:lstStyle/>
          <a:p>
            <a:r>
              <a:rPr lang="en-US" dirty="0"/>
              <a:t>ONE-TO-ONE</a:t>
            </a:r>
          </a:p>
        </p:txBody>
      </p:sp>
      <p:pic>
        <p:nvPicPr>
          <p:cNvPr id="4" name="Picture 3">
            <a:extLst>
              <a:ext uri="{FF2B5EF4-FFF2-40B4-BE49-F238E27FC236}">
                <a16:creationId xmlns="" xmlns:a16="http://schemas.microsoft.com/office/drawing/2014/main" id="{477649BB-DB8E-4BE0-A91E-AF5F0FB94EFC}"/>
              </a:ext>
            </a:extLst>
          </p:cNvPr>
          <p:cNvPicPr>
            <a:picLocks noChangeAspect="1"/>
          </p:cNvPicPr>
          <p:nvPr/>
        </p:nvPicPr>
        <p:blipFill>
          <a:blip r:embed="rId2"/>
          <a:stretch>
            <a:fillRect/>
          </a:stretch>
        </p:blipFill>
        <p:spPr>
          <a:xfrm>
            <a:off x="3746090" y="2011680"/>
            <a:ext cx="4704736" cy="4160074"/>
          </a:xfrm>
          <a:prstGeom prst="rect">
            <a:avLst/>
          </a:prstGeom>
        </p:spPr>
      </p:pic>
    </p:spTree>
    <p:extLst>
      <p:ext uri="{BB962C8B-B14F-4D97-AF65-F5344CB8AC3E}">
        <p14:creationId xmlns="" xmlns:p14="http://schemas.microsoft.com/office/powerpoint/2010/main" val="681954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98A7DC-88BE-4220-9760-12877D73545B}"/>
              </a:ext>
            </a:extLst>
          </p:cNvPr>
          <p:cNvSpPr>
            <a:spLocks noGrp="1"/>
          </p:cNvSpPr>
          <p:nvPr>
            <p:ph type="title"/>
          </p:nvPr>
        </p:nvSpPr>
        <p:spPr/>
        <p:txBody>
          <a:bodyPr/>
          <a:lstStyle/>
          <a:p>
            <a:r>
              <a:rPr lang="en-US" dirty="0"/>
              <a:t>ONE-TO-MANY or many-to-one </a:t>
            </a:r>
          </a:p>
        </p:txBody>
      </p:sp>
      <p:graphicFrame>
        <p:nvGraphicFramePr>
          <p:cNvPr id="4" name="Content Placeholder 3">
            <a:extLst>
              <a:ext uri="{FF2B5EF4-FFF2-40B4-BE49-F238E27FC236}">
                <a16:creationId xmlns="" xmlns:a16="http://schemas.microsoft.com/office/drawing/2014/main" id="{71882E0B-6192-4C61-AF7B-A7D9A0E5E6E5}"/>
              </a:ext>
            </a:extLst>
          </p:cNvPr>
          <p:cNvGraphicFramePr>
            <a:graphicFrameLocks noGrp="1"/>
          </p:cNvGraphicFramePr>
          <p:nvPr>
            <p:ph sz="quarter" idx="1"/>
            <p:extLst>
              <p:ext uri="{D42A27DB-BD31-4B8C-83A1-F6EECF244321}">
                <p14:modId xmlns="" xmlns:p14="http://schemas.microsoft.com/office/powerpoint/2010/main" val="3371925886"/>
              </p:ext>
            </p:extLst>
          </p:nvPr>
        </p:nvGraphicFramePr>
        <p:xfrm>
          <a:off x="480654" y="2810565"/>
          <a:ext cx="4120842" cy="3261360"/>
        </p:xfrm>
        <a:graphic>
          <a:graphicData uri="http://schemas.openxmlformats.org/drawingml/2006/table">
            <a:tbl>
              <a:tblPr firstRow="1" bandRow="1">
                <a:tableStyleId>{5C22544A-7EE6-4342-B048-85BDC9FD1C3A}</a:tableStyleId>
              </a:tblPr>
              <a:tblGrid>
                <a:gridCol w="1373614">
                  <a:extLst>
                    <a:ext uri="{9D8B030D-6E8A-4147-A177-3AD203B41FA5}">
                      <a16:colId xmlns="" xmlns:a16="http://schemas.microsoft.com/office/drawing/2014/main" val="3803180303"/>
                    </a:ext>
                  </a:extLst>
                </a:gridCol>
                <a:gridCol w="1373614">
                  <a:extLst>
                    <a:ext uri="{9D8B030D-6E8A-4147-A177-3AD203B41FA5}">
                      <a16:colId xmlns="" xmlns:a16="http://schemas.microsoft.com/office/drawing/2014/main" val="2239698982"/>
                    </a:ext>
                  </a:extLst>
                </a:gridCol>
                <a:gridCol w="1373614">
                  <a:extLst>
                    <a:ext uri="{9D8B030D-6E8A-4147-A177-3AD203B41FA5}">
                      <a16:colId xmlns="" xmlns:a16="http://schemas.microsoft.com/office/drawing/2014/main" val="3005067904"/>
                    </a:ext>
                  </a:extLst>
                </a:gridCol>
              </a:tblGrid>
              <a:tr h="370840">
                <a:tc>
                  <a:txBody>
                    <a:bodyPr/>
                    <a:lstStyle/>
                    <a:p>
                      <a:r>
                        <a:rPr lang="en-US" sz="2800" dirty="0"/>
                        <a:t>BOOK ID</a:t>
                      </a:r>
                    </a:p>
                  </a:txBody>
                  <a:tcPr/>
                </a:tc>
                <a:tc>
                  <a:txBody>
                    <a:bodyPr/>
                    <a:lstStyle/>
                    <a:p>
                      <a:r>
                        <a:rPr lang="en-US" sz="2800" dirty="0"/>
                        <a:t>BOOK TITLE</a:t>
                      </a:r>
                    </a:p>
                  </a:txBody>
                  <a:tcPr/>
                </a:tc>
                <a:tc>
                  <a:txBody>
                    <a:bodyPr/>
                    <a:lstStyle/>
                    <a:p>
                      <a:r>
                        <a:rPr lang="en-US" sz="2800" dirty="0"/>
                        <a:t>ISBN</a:t>
                      </a:r>
                    </a:p>
                  </a:txBody>
                  <a:tcPr/>
                </a:tc>
                <a:extLst>
                  <a:ext uri="{0D108BD9-81ED-4DB2-BD59-A6C34878D82A}">
                    <a16:rowId xmlns="" xmlns:a16="http://schemas.microsoft.com/office/drawing/2014/main" val="282674586"/>
                  </a:ext>
                </a:extLst>
              </a:tr>
              <a:tr h="370840">
                <a:tc>
                  <a:txBody>
                    <a:bodyPr/>
                    <a:lstStyle/>
                    <a:p>
                      <a:r>
                        <a:rPr lang="en-US" sz="2800" dirty="0"/>
                        <a:t>1</a:t>
                      </a:r>
                    </a:p>
                  </a:txBody>
                  <a:tcPr/>
                </a:tc>
                <a:tc>
                  <a:txBody>
                    <a:bodyPr/>
                    <a:lstStyle/>
                    <a:p>
                      <a:r>
                        <a:rPr lang="en-US" sz="2800" dirty="0"/>
                        <a:t>LET IT SNOW</a:t>
                      </a:r>
                    </a:p>
                  </a:txBody>
                  <a:tcPr/>
                </a:tc>
                <a:tc>
                  <a:txBody>
                    <a:bodyPr/>
                    <a:lstStyle/>
                    <a:p>
                      <a:r>
                        <a:rPr lang="en-US" sz="2800" dirty="0"/>
                        <a:t>ISBN302345</a:t>
                      </a:r>
                    </a:p>
                  </a:txBody>
                  <a:tcPr/>
                </a:tc>
                <a:extLst>
                  <a:ext uri="{0D108BD9-81ED-4DB2-BD59-A6C34878D82A}">
                    <a16:rowId xmlns="" xmlns:a16="http://schemas.microsoft.com/office/drawing/2014/main" val="62409731"/>
                  </a:ext>
                </a:extLst>
              </a:tr>
              <a:tr h="370840">
                <a:tc>
                  <a:txBody>
                    <a:bodyPr/>
                    <a:lstStyle/>
                    <a:p>
                      <a:r>
                        <a:rPr lang="en-US" sz="2800" dirty="0"/>
                        <a:t>2</a:t>
                      </a:r>
                    </a:p>
                  </a:txBody>
                  <a:tcPr/>
                </a:tc>
                <a:tc>
                  <a:txBody>
                    <a:bodyPr/>
                    <a:lstStyle/>
                    <a:p>
                      <a:r>
                        <a:rPr lang="en-US" sz="2800" dirty="0"/>
                        <a:t>THREE CUPS OF TEA</a:t>
                      </a:r>
                    </a:p>
                  </a:txBody>
                  <a:tcPr/>
                </a:tc>
                <a:tc>
                  <a:txBody>
                    <a:bodyPr/>
                    <a:lstStyle/>
                    <a:p>
                      <a:r>
                        <a:rPr lang="en-US" sz="2800" dirty="0"/>
                        <a:t>ISBN562439</a:t>
                      </a:r>
                    </a:p>
                  </a:txBody>
                  <a:tcPr/>
                </a:tc>
                <a:extLst>
                  <a:ext uri="{0D108BD9-81ED-4DB2-BD59-A6C34878D82A}">
                    <a16:rowId xmlns="" xmlns:a16="http://schemas.microsoft.com/office/drawing/2014/main" val="1487323517"/>
                  </a:ext>
                </a:extLst>
              </a:tr>
            </a:tbl>
          </a:graphicData>
        </a:graphic>
      </p:graphicFrame>
      <p:sp>
        <p:nvSpPr>
          <p:cNvPr id="5" name="Rectangle 4">
            <a:extLst>
              <a:ext uri="{FF2B5EF4-FFF2-40B4-BE49-F238E27FC236}">
                <a16:creationId xmlns="" xmlns:a16="http://schemas.microsoft.com/office/drawing/2014/main" id="{A7BCA4B9-81F4-4EF5-8EF9-E418617050C7}"/>
              </a:ext>
            </a:extLst>
          </p:cNvPr>
          <p:cNvSpPr/>
          <p:nvPr/>
        </p:nvSpPr>
        <p:spPr>
          <a:xfrm>
            <a:off x="1357980" y="1974495"/>
            <a:ext cx="2366191" cy="654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BOOK</a:t>
            </a:r>
            <a:endParaRPr lang="en-US" b="1" dirty="0"/>
          </a:p>
        </p:txBody>
      </p:sp>
      <p:graphicFrame>
        <p:nvGraphicFramePr>
          <p:cNvPr id="6" name="Table 5">
            <a:extLst>
              <a:ext uri="{FF2B5EF4-FFF2-40B4-BE49-F238E27FC236}">
                <a16:creationId xmlns="" xmlns:a16="http://schemas.microsoft.com/office/drawing/2014/main" id="{18F6DBCE-68C0-4F1C-BAD8-85BD90A23E38}"/>
              </a:ext>
            </a:extLst>
          </p:cNvPr>
          <p:cNvGraphicFramePr>
            <a:graphicFrameLocks noGrp="1"/>
          </p:cNvGraphicFramePr>
          <p:nvPr>
            <p:extLst>
              <p:ext uri="{D42A27DB-BD31-4B8C-83A1-F6EECF244321}">
                <p14:modId xmlns="" xmlns:p14="http://schemas.microsoft.com/office/powerpoint/2010/main" val="3748428586"/>
              </p:ext>
            </p:extLst>
          </p:nvPr>
        </p:nvGraphicFramePr>
        <p:xfrm>
          <a:off x="6566169" y="2810566"/>
          <a:ext cx="4420830" cy="4114800"/>
        </p:xfrm>
        <a:graphic>
          <a:graphicData uri="http://schemas.openxmlformats.org/drawingml/2006/table">
            <a:tbl>
              <a:tblPr firstRow="1" bandRow="1">
                <a:tableStyleId>{5C22544A-7EE6-4342-B048-85BDC9FD1C3A}</a:tableStyleId>
              </a:tblPr>
              <a:tblGrid>
                <a:gridCol w="1473610">
                  <a:extLst>
                    <a:ext uri="{9D8B030D-6E8A-4147-A177-3AD203B41FA5}">
                      <a16:colId xmlns="" xmlns:a16="http://schemas.microsoft.com/office/drawing/2014/main" val="3303241679"/>
                    </a:ext>
                  </a:extLst>
                </a:gridCol>
                <a:gridCol w="1473610">
                  <a:extLst>
                    <a:ext uri="{9D8B030D-6E8A-4147-A177-3AD203B41FA5}">
                      <a16:colId xmlns="" xmlns:a16="http://schemas.microsoft.com/office/drawing/2014/main" val="1568036945"/>
                    </a:ext>
                  </a:extLst>
                </a:gridCol>
                <a:gridCol w="1473610">
                  <a:extLst>
                    <a:ext uri="{9D8B030D-6E8A-4147-A177-3AD203B41FA5}">
                      <a16:colId xmlns="" xmlns:a16="http://schemas.microsoft.com/office/drawing/2014/main" val="101214206"/>
                    </a:ext>
                  </a:extLst>
                </a:gridCol>
              </a:tblGrid>
              <a:tr h="370840">
                <a:tc>
                  <a:txBody>
                    <a:bodyPr/>
                    <a:lstStyle/>
                    <a:p>
                      <a:r>
                        <a:rPr lang="en-US" sz="2400" dirty="0"/>
                        <a:t>AUTHOR ID</a:t>
                      </a:r>
                    </a:p>
                  </a:txBody>
                  <a:tcPr/>
                </a:tc>
                <a:tc>
                  <a:txBody>
                    <a:bodyPr/>
                    <a:lstStyle/>
                    <a:p>
                      <a:r>
                        <a:rPr lang="en-US" sz="2400" dirty="0"/>
                        <a:t>FULL NAME</a:t>
                      </a:r>
                    </a:p>
                  </a:txBody>
                  <a:tcPr/>
                </a:tc>
                <a:tc>
                  <a:txBody>
                    <a:bodyPr/>
                    <a:lstStyle/>
                    <a:p>
                      <a:r>
                        <a:rPr lang="en-US" sz="2400" dirty="0"/>
                        <a:t>BOOK ID</a:t>
                      </a:r>
                    </a:p>
                  </a:txBody>
                  <a:tcPr/>
                </a:tc>
                <a:extLst>
                  <a:ext uri="{0D108BD9-81ED-4DB2-BD59-A6C34878D82A}">
                    <a16:rowId xmlns="" xmlns:a16="http://schemas.microsoft.com/office/drawing/2014/main" val="1664009431"/>
                  </a:ext>
                </a:extLst>
              </a:tr>
              <a:tr h="370840">
                <a:tc>
                  <a:txBody>
                    <a:bodyPr/>
                    <a:lstStyle/>
                    <a:p>
                      <a:r>
                        <a:rPr lang="en-US" sz="2400" dirty="0"/>
                        <a:t>101</a:t>
                      </a:r>
                    </a:p>
                  </a:txBody>
                  <a:tcPr/>
                </a:tc>
                <a:tc>
                  <a:txBody>
                    <a:bodyPr/>
                    <a:lstStyle/>
                    <a:p>
                      <a:r>
                        <a:rPr lang="en-US" sz="2400" dirty="0"/>
                        <a:t>JOHN SMITH</a:t>
                      </a:r>
                    </a:p>
                  </a:txBody>
                  <a:tcPr/>
                </a:tc>
                <a:tc>
                  <a:txBody>
                    <a:bodyPr/>
                    <a:lstStyle/>
                    <a:p>
                      <a:r>
                        <a:rPr lang="en-US" sz="2400" dirty="0"/>
                        <a:t>1</a:t>
                      </a:r>
                    </a:p>
                  </a:txBody>
                  <a:tcPr/>
                </a:tc>
                <a:extLst>
                  <a:ext uri="{0D108BD9-81ED-4DB2-BD59-A6C34878D82A}">
                    <a16:rowId xmlns="" xmlns:a16="http://schemas.microsoft.com/office/drawing/2014/main" val="1329371977"/>
                  </a:ext>
                </a:extLst>
              </a:tr>
              <a:tr h="370840">
                <a:tc>
                  <a:txBody>
                    <a:bodyPr/>
                    <a:lstStyle/>
                    <a:p>
                      <a:r>
                        <a:rPr lang="en-US" sz="2400" dirty="0"/>
                        <a:t>102</a:t>
                      </a:r>
                    </a:p>
                  </a:txBody>
                  <a:tcPr/>
                </a:tc>
                <a:tc>
                  <a:txBody>
                    <a:bodyPr/>
                    <a:lstStyle/>
                    <a:p>
                      <a:r>
                        <a:rPr lang="en-US" sz="2400" dirty="0"/>
                        <a:t>RANA SOHAIL</a:t>
                      </a:r>
                    </a:p>
                  </a:txBody>
                  <a:tcPr/>
                </a:tc>
                <a:tc>
                  <a:txBody>
                    <a:bodyPr/>
                    <a:lstStyle/>
                    <a:p>
                      <a:r>
                        <a:rPr lang="en-US" sz="2400" dirty="0"/>
                        <a:t>1</a:t>
                      </a:r>
                    </a:p>
                  </a:txBody>
                  <a:tcPr/>
                </a:tc>
                <a:extLst>
                  <a:ext uri="{0D108BD9-81ED-4DB2-BD59-A6C34878D82A}">
                    <a16:rowId xmlns="" xmlns:a16="http://schemas.microsoft.com/office/drawing/2014/main" val="1869589389"/>
                  </a:ext>
                </a:extLst>
              </a:tr>
              <a:tr h="370840">
                <a:tc>
                  <a:txBody>
                    <a:bodyPr/>
                    <a:lstStyle/>
                    <a:p>
                      <a:r>
                        <a:rPr lang="en-US" sz="2400" dirty="0"/>
                        <a:t>103</a:t>
                      </a:r>
                    </a:p>
                  </a:txBody>
                  <a:tcPr/>
                </a:tc>
                <a:tc>
                  <a:txBody>
                    <a:bodyPr/>
                    <a:lstStyle/>
                    <a:p>
                      <a:r>
                        <a:rPr lang="en-US" sz="2400" dirty="0"/>
                        <a:t>JOEL MARK</a:t>
                      </a:r>
                    </a:p>
                  </a:txBody>
                  <a:tcPr/>
                </a:tc>
                <a:tc>
                  <a:txBody>
                    <a:bodyPr/>
                    <a:lstStyle/>
                    <a:p>
                      <a:r>
                        <a:rPr lang="en-US" sz="2400" dirty="0"/>
                        <a:t>2</a:t>
                      </a:r>
                    </a:p>
                  </a:txBody>
                  <a:tcPr/>
                </a:tc>
                <a:extLst>
                  <a:ext uri="{0D108BD9-81ED-4DB2-BD59-A6C34878D82A}">
                    <a16:rowId xmlns="" xmlns:a16="http://schemas.microsoft.com/office/drawing/2014/main" val="772889533"/>
                  </a:ext>
                </a:extLst>
              </a:tr>
              <a:tr h="370840">
                <a:tc>
                  <a:txBody>
                    <a:bodyPr/>
                    <a:lstStyle/>
                    <a:p>
                      <a:r>
                        <a:rPr lang="en-US" sz="2400" dirty="0"/>
                        <a:t>104</a:t>
                      </a:r>
                    </a:p>
                  </a:txBody>
                  <a:tcPr/>
                </a:tc>
                <a:tc>
                  <a:txBody>
                    <a:bodyPr/>
                    <a:lstStyle/>
                    <a:p>
                      <a:r>
                        <a:rPr lang="en-US" sz="2400" dirty="0"/>
                        <a:t>PATRIC JO</a:t>
                      </a:r>
                    </a:p>
                  </a:txBody>
                  <a:tcPr/>
                </a:tc>
                <a:tc>
                  <a:txBody>
                    <a:bodyPr/>
                    <a:lstStyle/>
                    <a:p>
                      <a:r>
                        <a:rPr lang="en-US" sz="2400" dirty="0"/>
                        <a:t>2</a:t>
                      </a:r>
                    </a:p>
                  </a:txBody>
                  <a:tcPr/>
                </a:tc>
                <a:extLst>
                  <a:ext uri="{0D108BD9-81ED-4DB2-BD59-A6C34878D82A}">
                    <a16:rowId xmlns="" xmlns:a16="http://schemas.microsoft.com/office/drawing/2014/main" val="3940753880"/>
                  </a:ext>
                </a:extLst>
              </a:tr>
            </a:tbl>
          </a:graphicData>
        </a:graphic>
      </p:graphicFrame>
      <p:sp>
        <p:nvSpPr>
          <p:cNvPr id="7" name="Rectangle 6">
            <a:extLst>
              <a:ext uri="{FF2B5EF4-FFF2-40B4-BE49-F238E27FC236}">
                <a16:creationId xmlns="" xmlns:a16="http://schemas.microsoft.com/office/drawing/2014/main" id="{4DAF8D7E-89E7-425E-9B94-0A997265A77A}"/>
              </a:ext>
            </a:extLst>
          </p:cNvPr>
          <p:cNvSpPr/>
          <p:nvPr/>
        </p:nvSpPr>
        <p:spPr>
          <a:xfrm>
            <a:off x="7241458" y="1974495"/>
            <a:ext cx="2816942" cy="654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AUTHOR</a:t>
            </a:r>
            <a:endParaRPr lang="en-US" b="1" dirty="0"/>
          </a:p>
        </p:txBody>
      </p:sp>
    </p:spTree>
    <p:extLst>
      <p:ext uri="{BB962C8B-B14F-4D97-AF65-F5344CB8AC3E}">
        <p14:creationId xmlns="" xmlns:p14="http://schemas.microsoft.com/office/powerpoint/2010/main" val="19230716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85EBF7-54D1-4D58-9B84-79BE4CD5E44D}"/>
              </a:ext>
            </a:extLst>
          </p:cNvPr>
          <p:cNvSpPr>
            <a:spLocks noGrp="1"/>
          </p:cNvSpPr>
          <p:nvPr>
            <p:ph type="title"/>
          </p:nvPr>
        </p:nvSpPr>
        <p:spPr/>
        <p:txBody>
          <a:bodyPr/>
          <a:lstStyle/>
          <a:p>
            <a:r>
              <a:rPr lang="en-US" dirty="0"/>
              <a:t>One-to-many</a:t>
            </a:r>
          </a:p>
        </p:txBody>
      </p:sp>
      <p:graphicFrame>
        <p:nvGraphicFramePr>
          <p:cNvPr id="4" name="Content Placeholder 3">
            <a:extLst>
              <a:ext uri="{FF2B5EF4-FFF2-40B4-BE49-F238E27FC236}">
                <a16:creationId xmlns="" xmlns:a16="http://schemas.microsoft.com/office/drawing/2014/main" id="{95AEC18A-E57B-4882-8EB7-7D622DA5D92B}"/>
              </a:ext>
            </a:extLst>
          </p:cNvPr>
          <p:cNvGraphicFramePr>
            <a:graphicFrameLocks noGrp="1"/>
          </p:cNvGraphicFramePr>
          <p:nvPr>
            <p:ph sz="quarter" idx="1"/>
            <p:extLst>
              <p:ext uri="{D42A27DB-BD31-4B8C-83A1-F6EECF244321}">
                <p14:modId xmlns="" xmlns:p14="http://schemas.microsoft.com/office/powerpoint/2010/main" val="3096212607"/>
              </p:ext>
            </p:extLst>
          </p:nvPr>
        </p:nvGraphicFramePr>
        <p:xfrm>
          <a:off x="0" y="2979239"/>
          <a:ext cx="4483510" cy="1737360"/>
        </p:xfrm>
        <a:graphic>
          <a:graphicData uri="http://schemas.openxmlformats.org/drawingml/2006/table">
            <a:tbl>
              <a:tblPr firstRow="1" bandRow="1">
                <a:tableStyleId>{5C22544A-7EE6-4342-B048-85BDC9FD1C3A}</a:tableStyleId>
              </a:tblPr>
              <a:tblGrid>
                <a:gridCol w="2672480">
                  <a:extLst>
                    <a:ext uri="{9D8B030D-6E8A-4147-A177-3AD203B41FA5}">
                      <a16:colId xmlns="" xmlns:a16="http://schemas.microsoft.com/office/drawing/2014/main" val="3103436678"/>
                    </a:ext>
                  </a:extLst>
                </a:gridCol>
                <a:gridCol w="1811030">
                  <a:extLst>
                    <a:ext uri="{9D8B030D-6E8A-4147-A177-3AD203B41FA5}">
                      <a16:colId xmlns="" xmlns:a16="http://schemas.microsoft.com/office/drawing/2014/main" val="1111270118"/>
                    </a:ext>
                  </a:extLst>
                </a:gridCol>
              </a:tblGrid>
              <a:tr h="370840">
                <a:tc>
                  <a:txBody>
                    <a:bodyPr/>
                    <a:lstStyle/>
                    <a:p>
                      <a:r>
                        <a:rPr lang="en-US" sz="2400" dirty="0"/>
                        <a:t>CUSTOMER ID</a:t>
                      </a:r>
                    </a:p>
                  </a:txBody>
                  <a:tcPr/>
                </a:tc>
                <a:tc>
                  <a:txBody>
                    <a:bodyPr/>
                    <a:lstStyle/>
                    <a:p>
                      <a:r>
                        <a:rPr lang="en-US" sz="2400" dirty="0"/>
                        <a:t>CUSTOMER NAME</a:t>
                      </a:r>
                    </a:p>
                  </a:txBody>
                  <a:tcPr/>
                </a:tc>
                <a:extLst>
                  <a:ext uri="{0D108BD9-81ED-4DB2-BD59-A6C34878D82A}">
                    <a16:rowId xmlns="" xmlns:a16="http://schemas.microsoft.com/office/drawing/2014/main" val="551468775"/>
                  </a:ext>
                </a:extLst>
              </a:tr>
              <a:tr h="370840">
                <a:tc>
                  <a:txBody>
                    <a:bodyPr/>
                    <a:lstStyle/>
                    <a:p>
                      <a:r>
                        <a:rPr lang="en-US" sz="2400" dirty="0"/>
                        <a:t>101</a:t>
                      </a:r>
                    </a:p>
                  </a:txBody>
                  <a:tcPr/>
                </a:tc>
                <a:tc>
                  <a:txBody>
                    <a:bodyPr/>
                    <a:lstStyle/>
                    <a:p>
                      <a:r>
                        <a:rPr lang="en-US" sz="2400" dirty="0"/>
                        <a:t>JOHN JOE</a:t>
                      </a:r>
                    </a:p>
                  </a:txBody>
                  <a:tcPr/>
                </a:tc>
                <a:extLst>
                  <a:ext uri="{0D108BD9-81ED-4DB2-BD59-A6C34878D82A}">
                    <a16:rowId xmlns="" xmlns:a16="http://schemas.microsoft.com/office/drawing/2014/main" val="3849727625"/>
                  </a:ext>
                </a:extLst>
              </a:tr>
              <a:tr h="370840">
                <a:tc>
                  <a:txBody>
                    <a:bodyPr/>
                    <a:lstStyle/>
                    <a:p>
                      <a:r>
                        <a:rPr lang="en-US" sz="2400" dirty="0"/>
                        <a:t>102</a:t>
                      </a:r>
                    </a:p>
                  </a:txBody>
                  <a:tcPr/>
                </a:tc>
                <a:tc>
                  <a:txBody>
                    <a:bodyPr/>
                    <a:lstStyle/>
                    <a:p>
                      <a:r>
                        <a:rPr lang="en-US" sz="2400" dirty="0"/>
                        <a:t>BILL SPARK</a:t>
                      </a:r>
                    </a:p>
                  </a:txBody>
                  <a:tcPr/>
                </a:tc>
                <a:extLst>
                  <a:ext uri="{0D108BD9-81ED-4DB2-BD59-A6C34878D82A}">
                    <a16:rowId xmlns="" xmlns:a16="http://schemas.microsoft.com/office/drawing/2014/main" val="751862879"/>
                  </a:ext>
                </a:extLst>
              </a:tr>
            </a:tbl>
          </a:graphicData>
        </a:graphic>
      </p:graphicFrame>
      <p:sp>
        <p:nvSpPr>
          <p:cNvPr id="5" name="Rectangle 4">
            <a:extLst>
              <a:ext uri="{FF2B5EF4-FFF2-40B4-BE49-F238E27FC236}">
                <a16:creationId xmlns="" xmlns:a16="http://schemas.microsoft.com/office/drawing/2014/main" id="{D902E983-3808-47F9-9F72-DEA8763F6133}"/>
              </a:ext>
            </a:extLst>
          </p:cNvPr>
          <p:cNvSpPr/>
          <p:nvPr/>
        </p:nvSpPr>
        <p:spPr>
          <a:xfrm>
            <a:off x="825910" y="2348131"/>
            <a:ext cx="3200400" cy="580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CUSTOMER</a:t>
            </a:r>
            <a:endParaRPr lang="en-US" b="1" dirty="0"/>
          </a:p>
        </p:txBody>
      </p:sp>
      <p:graphicFrame>
        <p:nvGraphicFramePr>
          <p:cNvPr id="6" name="Table 5">
            <a:extLst>
              <a:ext uri="{FF2B5EF4-FFF2-40B4-BE49-F238E27FC236}">
                <a16:creationId xmlns="" xmlns:a16="http://schemas.microsoft.com/office/drawing/2014/main" id="{54E5A89E-2176-4502-9638-003E8CF0E9E0}"/>
              </a:ext>
            </a:extLst>
          </p:cNvPr>
          <p:cNvGraphicFramePr>
            <a:graphicFrameLocks noGrp="1"/>
          </p:cNvGraphicFramePr>
          <p:nvPr>
            <p:extLst>
              <p:ext uri="{D42A27DB-BD31-4B8C-83A1-F6EECF244321}">
                <p14:modId xmlns="" xmlns:p14="http://schemas.microsoft.com/office/powerpoint/2010/main" val="1850027902"/>
              </p:ext>
            </p:extLst>
          </p:nvPr>
        </p:nvGraphicFramePr>
        <p:xfrm>
          <a:off x="5245509" y="2979239"/>
          <a:ext cx="6946491" cy="1928831"/>
        </p:xfrm>
        <a:graphic>
          <a:graphicData uri="http://schemas.openxmlformats.org/drawingml/2006/table">
            <a:tbl>
              <a:tblPr firstRow="1" bandRow="1">
                <a:tableStyleId>{5C22544A-7EE6-4342-B048-85BDC9FD1C3A}</a:tableStyleId>
              </a:tblPr>
              <a:tblGrid>
                <a:gridCol w="1386349">
                  <a:extLst>
                    <a:ext uri="{9D8B030D-6E8A-4147-A177-3AD203B41FA5}">
                      <a16:colId xmlns="" xmlns:a16="http://schemas.microsoft.com/office/drawing/2014/main" val="3748305720"/>
                    </a:ext>
                  </a:extLst>
                </a:gridCol>
                <a:gridCol w="1582174">
                  <a:extLst>
                    <a:ext uri="{9D8B030D-6E8A-4147-A177-3AD203B41FA5}">
                      <a16:colId xmlns="" xmlns:a16="http://schemas.microsoft.com/office/drawing/2014/main" val="3527805788"/>
                    </a:ext>
                  </a:extLst>
                </a:gridCol>
                <a:gridCol w="1988984">
                  <a:extLst>
                    <a:ext uri="{9D8B030D-6E8A-4147-A177-3AD203B41FA5}">
                      <a16:colId xmlns="" xmlns:a16="http://schemas.microsoft.com/office/drawing/2014/main" val="3488443625"/>
                    </a:ext>
                  </a:extLst>
                </a:gridCol>
                <a:gridCol w="1988984">
                  <a:extLst>
                    <a:ext uri="{9D8B030D-6E8A-4147-A177-3AD203B41FA5}">
                      <a16:colId xmlns="" xmlns:a16="http://schemas.microsoft.com/office/drawing/2014/main" val="2182359194"/>
                    </a:ext>
                  </a:extLst>
                </a:gridCol>
              </a:tblGrid>
              <a:tr h="723311">
                <a:tc>
                  <a:txBody>
                    <a:bodyPr/>
                    <a:lstStyle/>
                    <a:p>
                      <a:r>
                        <a:rPr lang="en-US" sz="2000" dirty="0"/>
                        <a:t>ORDERS ID</a:t>
                      </a:r>
                    </a:p>
                  </a:txBody>
                  <a:tcPr/>
                </a:tc>
                <a:tc>
                  <a:txBody>
                    <a:bodyPr/>
                    <a:lstStyle/>
                    <a:p>
                      <a:r>
                        <a:rPr lang="en-US" sz="2000" dirty="0"/>
                        <a:t>CUSTOMER ID</a:t>
                      </a:r>
                    </a:p>
                  </a:txBody>
                  <a:tcPr/>
                </a:tc>
                <a:tc>
                  <a:txBody>
                    <a:bodyPr/>
                    <a:lstStyle/>
                    <a:p>
                      <a:r>
                        <a:rPr lang="en-US" sz="2000" dirty="0"/>
                        <a:t>ORDERS DATE</a:t>
                      </a:r>
                    </a:p>
                  </a:txBody>
                  <a:tcPr/>
                </a:tc>
                <a:tc>
                  <a:txBody>
                    <a:bodyPr/>
                    <a:lstStyle/>
                    <a:p>
                      <a:r>
                        <a:rPr lang="en-US" sz="2000" dirty="0"/>
                        <a:t>AMOUNT</a:t>
                      </a:r>
                    </a:p>
                  </a:txBody>
                  <a:tcPr/>
                </a:tc>
                <a:extLst>
                  <a:ext uri="{0D108BD9-81ED-4DB2-BD59-A6C34878D82A}">
                    <a16:rowId xmlns="" xmlns:a16="http://schemas.microsoft.com/office/drawing/2014/main" val="1977844145"/>
                  </a:ext>
                </a:extLst>
              </a:tr>
              <a:tr h="401840">
                <a:tc>
                  <a:txBody>
                    <a:bodyPr/>
                    <a:lstStyle/>
                    <a:p>
                      <a:r>
                        <a:rPr lang="en-US" sz="2000" dirty="0"/>
                        <a:t>555</a:t>
                      </a:r>
                    </a:p>
                  </a:txBody>
                  <a:tcPr/>
                </a:tc>
                <a:tc>
                  <a:txBody>
                    <a:bodyPr/>
                    <a:lstStyle/>
                    <a:p>
                      <a:r>
                        <a:rPr lang="en-US" sz="2000" dirty="0"/>
                        <a:t>101</a:t>
                      </a:r>
                    </a:p>
                  </a:txBody>
                  <a:tcPr/>
                </a:tc>
                <a:tc>
                  <a:txBody>
                    <a:bodyPr/>
                    <a:lstStyle/>
                    <a:p>
                      <a:r>
                        <a:rPr lang="en-US" sz="2000" dirty="0"/>
                        <a:t>12/11/2017</a:t>
                      </a:r>
                    </a:p>
                  </a:txBody>
                  <a:tcPr/>
                </a:tc>
                <a:tc>
                  <a:txBody>
                    <a:bodyPr/>
                    <a:lstStyle/>
                    <a:p>
                      <a:r>
                        <a:rPr lang="en-US" sz="2000" dirty="0"/>
                        <a:t>RS. 5000</a:t>
                      </a:r>
                    </a:p>
                  </a:txBody>
                  <a:tcPr/>
                </a:tc>
                <a:extLst>
                  <a:ext uri="{0D108BD9-81ED-4DB2-BD59-A6C34878D82A}">
                    <a16:rowId xmlns="" xmlns:a16="http://schemas.microsoft.com/office/drawing/2014/main" val="1119768401"/>
                  </a:ext>
                </a:extLst>
              </a:tr>
              <a:tr h="401840">
                <a:tc>
                  <a:txBody>
                    <a:bodyPr/>
                    <a:lstStyle/>
                    <a:p>
                      <a:r>
                        <a:rPr lang="en-US" sz="2000" dirty="0"/>
                        <a:t>556</a:t>
                      </a:r>
                    </a:p>
                  </a:txBody>
                  <a:tcPr/>
                </a:tc>
                <a:tc>
                  <a:txBody>
                    <a:bodyPr/>
                    <a:lstStyle/>
                    <a:p>
                      <a:r>
                        <a:rPr lang="en-US" sz="2000" dirty="0"/>
                        <a:t>102</a:t>
                      </a:r>
                    </a:p>
                  </a:txBody>
                  <a:tcPr/>
                </a:tc>
                <a:tc>
                  <a:txBody>
                    <a:bodyPr/>
                    <a:lstStyle/>
                    <a:p>
                      <a:r>
                        <a:rPr lang="en-US" sz="2000" dirty="0"/>
                        <a:t>13/11/2017</a:t>
                      </a:r>
                    </a:p>
                  </a:txBody>
                  <a:tcPr/>
                </a:tc>
                <a:tc>
                  <a:txBody>
                    <a:bodyPr/>
                    <a:lstStyle/>
                    <a:p>
                      <a:r>
                        <a:rPr lang="en-US" sz="2000" dirty="0"/>
                        <a:t>RS. 2500</a:t>
                      </a:r>
                    </a:p>
                  </a:txBody>
                  <a:tcPr/>
                </a:tc>
                <a:extLst>
                  <a:ext uri="{0D108BD9-81ED-4DB2-BD59-A6C34878D82A}">
                    <a16:rowId xmlns="" xmlns:a16="http://schemas.microsoft.com/office/drawing/2014/main" val="3328175994"/>
                  </a:ext>
                </a:extLst>
              </a:tr>
              <a:tr h="401840">
                <a:tc>
                  <a:txBody>
                    <a:bodyPr/>
                    <a:lstStyle/>
                    <a:p>
                      <a:r>
                        <a:rPr lang="en-US" sz="2000" dirty="0"/>
                        <a:t>557</a:t>
                      </a:r>
                    </a:p>
                  </a:txBody>
                  <a:tcPr/>
                </a:tc>
                <a:tc>
                  <a:txBody>
                    <a:bodyPr/>
                    <a:lstStyle/>
                    <a:p>
                      <a:r>
                        <a:rPr lang="en-US" sz="2000" dirty="0"/>
                        <a:t>101</a:t>
                      </a:r>
                    </a:p>
                  </a:txBody>
                  <a:tcPr/>
                </a:tc>
                <a:tc>
                  <a:txBody>
                    <a:bodyPr/>
                    <a:lstStyle/>
                    <a:p>
                      <a:r>
                        <a:rPr lang="en-US" sz="2000" dirty="0"/>
                        <a:t>14/11/2017</a:t>
                      </a:r>
                    </a:p>
                  </a:txBody>
                  <a:tcPr/>
                </a:tc>
                <a:tc>
                  <a:txBody>
                    <a:bodyPr/>
                    <a:lstStyle/>
                    <a:p>
                      <a:r>
                        <a:rPr lang="en-US" sz="2000" dirty="0"/>
                        <a:t>RS. 1500</a:t>
                      </a:r>
                    </a:p>
                  </a:txBody>
                  <a:tcPr/>
                </a:tc>
                <a:extLst>
                  <a:ext uri="{0D108BD9-81ED-4DB2-BD59-A6C34878D82A}">
                    <a16:rowId xmlns="" xmlns:a16="http://schemas.microsoft.com/office/drawing/2014/main" val="1492579551"/>
                  </a:ext>
                </a:extLst>
              </a:tr>
            </a:tbl>
          </a:graphicData>
        </a:graphic>
      </p:graphicFrame>
      <p:sp>
        <p:nvSpPr>
          <p:cNvPr id="7" name="Rectangle 6">
            <a:extLst>
              <a:ext uri="{FF2B5EF4-FFF2-40B4-BE49-F238E27FC236}">
                <a16:creationId xmlns="" xmlns:a16="http://schemas.microsoft.com/office/drawing/2014/main" id="{36952034-5BAD-4E9C-A904-F8AB11F75FDA}"/>
              </a:ext>
            </a:extLst>
          </p:cNvPr>
          <p:cNvSpPr/>
          <p:nvPr/>
        </p:nvSpPr>
        <p:spPr>
          <a:xfrm>
            <a:off x="6953864" y="2348131"/>
            <a:ext cx="3185652" cy="469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ORDERS</a:t>
            </a:r>
            <a:endParaRPr lang="en-US" b="1" dirty="0"/>
          </a:p>
        </p:txBody>
      </p:sp>
    </p:spTree>
    <p:extLst>
      <p:ext uri="{BB962C8B-B14F-4D97-AF65-F5344CB8AC3E}">
        <p14:creationId xmlns="" xmlns:p14="http://schemas.microsoft.com/office/powerpoint/2010/main" val="9011430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E84216-9AB0-49F3-9EBF-1106BFF3C46E}"/>
              </a:ext>
            </a:extLst>
          </p:cNvPr>
          <p:cNvSpPr>
            <a:spLocks noGrp="1"/>
          </p:cNvSpPr>
          <p:nvPr>
            <p:ph type="title"/>
          </p:nvPr>
        </p:nvSpPr>
        <p:spPr/>
        <p:txBody>
          <a:bodyPr/>
          <a:lstStyle/>
          <a:p>
            <a:r>
              <a:rPr lang="en-US" dirty="0"/>
              <a:t>MANY-TO-MANY</a:t>
            </a:r>
          </a:p>
        </p:txBody>
      </p:sp>
      <p:graphicFrame>
        <p:nvGraphicFramePr>
          <p:cNvPr id="4" name="Table 3">
            <a:extLst>
              <a:ext uri="{FF2B5EF4-FFF2-40B4-BE49-F238E27FC236}">
                <a16:creationId xmlns="" xmlns:a16="http://schemas.microsoft.com/office/drawing/2014/main" id="{0BB3D977-0DDE-410C-A9F1-BCEC258722AC}"/>
              </a:ext>
            </a:extLst>
          </p:cNvPr>
          <p:cNvGraphicFramePr>
            <a:graphicFrameLocks noGrp="1"/>
          </p:cNvGraphicFramePr>
          <p:nvPr>
            <p:extLst>
              <p:ext uri="{D42A27DB-BD31-4B8C-83A1-F6EECF244321}">
                <p14:modId xmlns="" xmlns:p14="http://schemas.microsoft.com/office/powerpoint/2010/main" val="587825833"/>
              </p:ext>
            </p:extLst>
          </p:nvPr>
        </p:nvGraphicFramePr>
        <p:xfrm>
          <a:off x="127819" y="3170968"/>
          <a:ext cx="6491964" cy="2094911"/>
        </p:xfrm>
        <a:graphic>
          <a:graphicData uri="http://schemas.openxmlformats.org/drawingml/2006/table">
            <a:tbl>
              <a:tblPr firstRow="1" bandRow="1">
                <a:tableStyleId>{5C22544A-7EE6-4342-B048-85BDC9FD1C3A}</a:tableStyleId>
              </a:tblPr>
              <a:tblGrid>
                <a:gridCol w="1502093">
                  <a:extLst>
                    <a:ext uri="{9D8B030D-6E8A-4147-A177-3AD203B41FA5}">
                      <a16:colId xmlns="" xmlns:a16="http://schemas.microsoft.com/office/drawing/2014/main" val="3748305720"/>
                    </a:ext>
                  </a:extLst>
                </a:gridCol>
                <a:gridCol w="1582174">
                  <a:extLst>
                    <a:ext uri="{9D8B030D-6E8A-4147-A177-3AD203B41FA5}">
                      <a16:colId xmlns="" xmlns:a16="http://schemas.microsoft.com/office/drawing/2014/main" val="3527805788"/>
                    </a:ext>
                  </a:extLst>
                </a:gridCol>
                <a:gridCol w="1988984">
                  <a:extLst>
                    <a:ext uri="{9D8B030D-6E8A-4147-A177-3AD203B41FA5}">
                      <a16:colId xmlns="" xmlns:a16="http://schemas.microsoft.com/office/drawing/2014/main" val="3488443625"/>
                    </a:ext>
                  </a:extLst>
                </a:gridCol>
                <a:gridCol w="1418713">
                  <a:extLst>
                    <a:ext uri="{9D8B030D-6E8A-4147-A177-3AD203B41FA5}">
                      <a16:colId xmlns="" xmlns:a16="http://schemas.microsoft.com/office/drawing/2014/main" val="2182359194"/>
                    </a:ext>
                  </a:extLst>
                </a:gridCol>
              </a:tblGrid>
              <a:tr h="723311">
                <a:tc>
                  <a:txBody>
                    <a:bodyPr/>
                    <a:lstStyle/>
                    <a:p>
                      <a:r>
                        <a:rPr lang="en-US" sz="2000" dirty="0"/>
                        <a:t>ORDERS ID</a:t>
                      </a:r>
                    </a:p>
                  </a:txBody>
                  <a:tcPr/>
                </a:tc>
                <a:tc>
                  <a:txBody>
                    <a:bodyPr/>
                    <a:lstStyle/>
                    <a:p>
                      <a:r>
                        <a:rPr lang="en-US" sz="2000" dirty="0"/>
                        <a:t>CUSTOMER ID</a:t>
                      </a:r>
                    </a:p>
                  </a:txBody>
                  <a:tcPr/>
                </a:tc>
                <a:tc>
                  <a:txBody>
                    <a:bodyPr/>
                    <a:lstStyle/>
                    <a:p>
                      <a:r>
                        <a:rPr lang="en-US" sz="2000" dirty="0"/>
                        <a:t>ORDERS DATE</a:t>
                      </a:r>
                    </a:p>
                  </a:txBody>
                  <a:tcPr/>
                </a:tc>
                <a:tc>
                  <a:txBody>
                    <a:bodyPr/>
                    <a:lstStyle/>
                    <a:p>
                      <a:r>
                        <a:rPr lang="en-US" sz="2000" dirty="0"/>
                        <a:t>AMOUNT</a:t>
                      </a:r>
                    </a:p>
                  </a:txBody>
                  <a:tcPr/>
                </a:tc>
                <a:extLst>
                  <a:ext uri="{0D108BD9-81ED-4DB2-BD59-A6C34878D82A}">
                    <a16:rowId xmlns="" xmlns:a16="http://schemas.microsoft.com/office/drawing/2014/main" val="1977844145"/>
                  </a:ext>
                </a:extLst>
              </a:tr>
              <a:tr h="401840">
                <a:tc>
                  <a:txBody>
                    <a:bodyPr/>
                    <a:lstStyle/>
                    <a:p>
                      <a:r>
                        <a:rPr lang="en-US" sz="2400" dirty="0"/>
                        <a:t>555</a:t>
                      </a:r>
                    </a:p>
                  </a:txBody>
                  <a:tcPr/>
                </a:tc>
                <a:tc>
                  <a:txBody>
                    <a:bodyPr/>
                    <a:lstStyle/>
                    <a:p>
                      <a:r>
                        <a:rPr lang="en-US" sz="2400" dirty="0"/>
                        <a:t>101</a:t>
                      </a:r>
                    </a:p>
                  </a:txBody>
                  <a:tcPr/>
                </a:tc>
                <a:tc>
                  <a:txBody>
                    <a:bodyPr/>
                    <a:lstStyle/>
                    <a:p>
                      <a:r>
                        <a:rPr lang="en-US" sz="2400" dirty="0"/>
                        <a:t>12/11/2017</a:t>
                      </a:r>
                    </a:p>
                  </a:txBody>
                  <a:tcPr/>
                </a:tc>
                <a:tc>
                  <a:txBody>
                    <a:bodyPr/>
                    <a:lstStyle/>
                    <a:p>
                      <a:r>
                        <a:rPr lang="en-US" sz="2400" dirty="0"/>
                        <a:t>RS. 5000</a:t>
                      </a:r>
                    </a:p>
                  </a:txBody>
                  <a:tcPr/>
                </a:tc>
                <a:extLst>
                  <a:ext uri="{0D108BD9-81ED-4DB2-BD59-A6C34878D82A}">
                    <a16:rowId xmlns="" xmlns:a16="http://schemas.microsoft.com/office/drawing/2014/main" val="1119768401"/>
                  </a:ext>
                </a:extLst>
              </a:tr>
              <a:tr h="401840">
                <a:tc>
                  <a:txBody>
                    <a:bodyPr/>
                    <a:lstStyle/>
                    <a:p>
                      <a:r>
                        <a:rPr lang="en-US" sz="2400" dirty="0"/>
                        <a:t>556</a:t>
                      </a:r>
                    </a:p>
                  </a:txBody>
                  <a:tcPr/>
                </a:tc>
                <a:tc>
                  <a:txBody>
                    <a:bodyPr/>
                    <a:lstStyle/>
                    <a:p>
                      <a:r>
                        <a:rPr lang="en-US" sz="2400" dirty="0"/>
                        <a:t>102</a:t>
                      </a:r>
                    </a:p>
                  </a:txBody>
                  <a:tcPr/>
                </a:tc>
                <a:tc>
                  <a:txBody>
                    <a:bodyPr/>
                    <a:lstStyle/>
                    <a:p>
                      <a:r>
                        <a:rPr lang="en-US" sz="2400" dirty="0"/>
                        <a:t>13/11/2017</a:t>
                      </a:r>
                    </a:p>
                  </a:txBody>
                  <a:tcPr/>
                </a:tc>
                <a:tc>
                  <a:txBody>
                    <a:bodyPr/>
                    <a:lstStyle/>
                    <a:p>
                      <a:r>
                        <a:rPr lang="en-US" sz="2400" dirty="0"/>
                        <a:t>RS. 2500</a:t>
                      </a:r>
                    </a:p>
                  </a:txBody>
                  <a:tcPr/>
                </a:tc>
                <a:extLst>
                  <a:ext uri="{0D108BD9-81ED-4DB2-BD59-A6C34878D82A}">
                    <a16:rowId xmlns="" xmlns:a16="http://schemas.microsoft.com/office/drawing/2014/main" val="3328175994"/>
                  </a:ext>
                </a:extLst>
              </a:tr>
              <a:tr h="401840">
                <a:tc>
                  <a:txBody>
                    <a:bodyPr/>
                    <a:lstStyle/>
                    <a:p>
                      <a:r>
                        <a:rPr lang="en-US" sz="2400" dirty="0"/>
                        <a:t>557</a:t>
                      </a:r>
                    </a:p>
                  </a:txBody>
                  <a:tcPr/>
                </a:tc>
                <a:tc>
                  <a:txBody>
                    <a:bodyPr/>
                    <a:lstStyle/>
                    <a:p>
                      <a:r>
                        <a:rPr lang="en-US" sz="2400" dirty="0"/>
                        <a:t>101</a:t>
                      </a:r>
                    </a:p>
                  </a:txBody>
                  <a:tcPr/>
                </a:tc>
                <a:tc>
                  <a:txBody>
                    <a:bodyPr/>
                    <a:lstStyle/>
                    <a:p>
                      <a:r>
                        <a:rPr lang="en-US" sz="2400" dirty="0"/>
                        <a:t>14/11/2017</a:t>
                      </a:r>
                    </a:p>
                  </a:txBody>
                  <a:tcPr/>
                </a:tc>
                <a:tc>
                  <a:txBody>
                    <a:bodyPr/>
                    <a:lstStyle/>
                    <a:p>
                      <a:r>
                        <a:rPr lang="en-US" sz="2400" dirty="0"/>
                        <a:t>RS. 1500</a:t>
                      </a:r>
                    </a:p>
                  </a:txBody>
                  <a:tcPr/>
                </a:tc>
                <a:extLst>
                  <a:ext uri="{0D108BD9-81ED-4DB2-BD59-A6C34878D82A}">
                    <a16:rowId xmlns="" xmlns:a16="http://schemas.microsoft.com/office/drawing/2014/main" val="1492579551"/>
                  </a:ext>
                </a:extLst>
              </a:tr>
            </a:tbl>
          </a:graphicData>
        </a:graphic>
      </p:graphicFrame>
      <p:sp>
        <p:nvSpPr>
          <p:cNvPr id="5" name="Rectangle 4">
            <a:extLst>
              <a:ext uri="{FF2B5EF4-FFF2-40B4-BE49-F238E27FC236}">
                <a16:creationId xmlns="" xmlns:a16="http://schemas.microsoft.com/office/drawing/2014/main" id="{1776E4D3-C957-429C-BCCF-31E510D4EAB4}"/>
              </a:ext>
            </a:extLst>
          </p:cNvPr>
          <p:cNvSpPr/>
          <p:nvPr/>
        </p:nvSpPr>
        <p:spPr>
          <a:xfrm>
            <a:off x="1836174" y="2539860"/>
            <a:ext cx="3185652" cy="469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ORDERS</a:t>
            </a:r>
            <a:endParaRPr lang="en-US" b="1" dirty="0"/>
          </a:p>
        </p:txBody>
      </p:sp>
      <p:graphicFrame>
        <p:nvGraphicFramePr>
          <p:cNvPr id="6" name="Table 5">
            <a:extLst>
              <a:ext uri="{FF2B5EF4-FFF2-40B4-BE49-F238E27FC236}">
                <a16:creationId xmlns="" xmlns:a16="http://schemas.microsoft.com/office/drawing/2014/main" id="{0469343C-FF77-41F3-9F1F-018CC4D3B8FD}"/>
              </a:ext>
            </a:extLst>
          </p:cNvPr>
          <p:cNvGraphicFramePr>
            <a:graphicFrameLocks noGrp="1"/>
          </p:cNvGraphicFramePr>
          <p:nvPr>
            <p:extLst>
              <p:ext uri="{D42A27DB-BD31-4B8C-83A1-F6EECF244321}">
                <p14:modId xmlns="" xmlns:p14="http://schemas.microsoft.com/office/powerpoint/2010/main" val="2221589828"/>
              </p:ext>
            </p:extLst>
          </p:nvPr>
        </p:nvGraphicFramePr>
        <p:xfrm>
          <a:off x="7167716" y="3170967"/>
          <a:ext cx="5024284" cy="2411040"/>
        </p:xfrm>
        <a:graphic>
          <a:graphicData uri="http://schemas.openxmlformats.org/drawingml/2006/table">
            <a:tbl>
              <a:tblPr firstRow="1" bandRow="1">
                <a:tableStyleId>{5C22544A-7EE6-4342-B048-85BDC9FD1C3A}</a:tableStyleId>
              </a:tblPr>
              <a:tblGrid>
                <a:gridCol w="2512142">
                  <a:extLst>
                    <a:ext uri="{9D8B030D-6E8A-4147-A177-3AD203B41FA5}">
                      <a16:colId xmlns="" xmlns:a16="http://schemas.microsoft.com/office/drawing/2014/main" val="1013456383"/>
                    </a:ext>
                  </a:extLst>
                </a:gridCol>
                <a:gridCol w="2512142">
                  <a:extLst>
                    <a:ext uri="{9D8B030D-6E8A-4147-A177-3AD203B41FA5}">
                      <a16:colId xmlns="" xmlns:a16="http://schemas.microsoft.com/office/drawing/2014/main" val="1997938508"/>
                    </a:ext>
                  </a:extLst>
                </a:gridCol>
              </a:tblGrid>
              <a:tr h="482208">
                <a:tc>
                  <a:txBody>
                    <a:bodyPr/>
                    <a:lstStyle/>
                    <a:p>
                      <a:r>
                        <a:rPr lang="en-US" sz="2000" dirty="0"/>
                        <a:t>ORDERS ID</a:t>
                      </a:r>
                    </a:p>
                  </a:txBody>
                  <a:tcPr/>
                </a:tc>
                <a:tc>
                  <a:txBody>
                    <a:bodyPr/>
                    <a:lstStyle/>
                    <a:p>
                      <a:r>
                        <a:rPr lang="en-US" sz="2000" dirty="0"/>
                        <a:t>ITEMS ID</a:t>
                      </a:r>
                    </a:p>
                  </a:txBody>
                  <a:tcPr/>
                </a:tc>
                <a:extLst>
                  <a:ext uri="{0D108BD9-81ED-4DB2-BD59-A6C34878D82A}">
                    <a16:rowId xmlns="" xmlns:a16="http://schemas.microsoft.com/office/drawing/2014/main" val="2090740425"/>
                  </a:ext>
                </a:extLst>
              </a:tr>
              <a:tr h="482208">
                <a:tc>
                  <a:txBody>
                    <a:bodyPr/>
                    <a:lstStyle/>
                    <a:p>
                      <a:r>
                        <a:rPr lang="en-US" sz="2400" dirty="0"/>
                        <a:t>555</a:t>
                      </a:r>
                    </a:p>
                  </a:txBody>
                  <a:tcPr/>
                </a:tc>
                <a:tc>
                  <a:txBody>
                    <a:bodyPr/>
                    <a:lstStyle/>
                    <a:p>
                      <a:r>
                        <a:rPr lang="en-US" sz="2400" dirty="0"/>
                        <a:t>201</a:t>
                      </a:r>
                    </a:p>
                  </a:txBody>
                  <a:tcPr/>
                </a:tc>
                <a:extLst>
                  <a:ext uri="{0D108BD9-81ED-4DB2-BD59-A6C34878D82A}">
                    <a16:rowId xmlns="" xmlns:a16="http://schemas.microsoft.com/office/drawing/2014/main" val="462625255"/>
                  </a:ext>
                </a:extLst>
              </a:tr>
              <a:tr h="482208">
                <a:tc>
                  <a:txBody>
                    <a:bodyPr/>
                    <a:lstStyle/>
                    <a:p>
                      <a:r>
                        <a:rPr lang="en-US" sz="2400" dirty="0"/>
                        <a:t>555</a:t>
                      </a:r>
                    </a:p>
                  </a:txBody>
                  <a:tcPr/>
                </a:tc>
                <a:tc>
                  <a:txBody>
                    <a:bodyPr/>
                    <a:lstStyle/>
                    <a:p>
                      <a:r>
                        <a:rPr lang="en-US" sz="2400" dirty="0"/>
                        <a:t>202</a:t>
                      </a:r>
                    </a:p>
                  </a:txBody>
                  <a:tcPr/>
                </a:tc>
                <a:extLst>
                  <a:ext uri="{0D108BD9-81ED-4DB2-BD59-A6C34878D82A}">
                    <a16:rowId xmlns="" xmlns:a16="http://schemas.microsoft.com/office/drawing/2014/main" val="1494833925"/>
                  </a:ext>
                </a:extLst>
              </a:tr>
              <a:tr h="482208">
                <a:tc>
                  <a:txBody>
                    <a:bodyPr/>
                    <a:lstStyle/>
                    <a:p>
                      <a:r>
                        <a:rPr lang="en-US" sz="2400" dirty="0"/>
                        <a:t>556</a:t>
                      </a:r>
                    </a:p>
                  </a:txBody>
                  <a:tcPr/>
                </a:tc>
                <a:tc>
                  <a:txBody>
                    <a:bodyPr/>
                    <a:lstStyle/>
                    <a:p>
                      <a:r>
                        <a:rPr lang="en-US" sz="2400" dirty="0"/>
                        <a:t>202</a:t>
                      </a:r>
                    </a:p>
                  </a:txBody>
                  <a:tcPr/>
                </a:tc>
                <a:extLst>
                  <a:ext uri="{0D108BD9-81ED-4DB2-BD59-A6C34878D82A}">
                    <a16:rowId xmlns="" xmlns:a16="http://schemas.microsoft.com/office/drawing/2014/main" val="1522394923"/>
                  </a:ext>
                </a:extLst>
              </a:tr>
              <a:tr h="482208">
                <a:tc>
                  <a:txBody>
                    <a:bodyPr/>
                    <a:lstStyle/>
                    <a:p>
                      <a:r>
                        <a:rPr lang="en-US" sz="2400" dirty="0"/>
                        <a:t>556</a:t>
                      </a:r>
                    </a:p>
                  </a:txBody>
                  <a:tcPr/>
                </a:tc>
                <a:tc>
                  <a:txBody>
                    <a:bodyPr/>
                    <a:lstStyle/>
                    <a:p>
                      <a:r>
                        <a:rPr lang="en-US" sz="2400" dirty="0"/>
                        <a:t>203</a:t>
                      </a:r>
                    </a:p>
                  </a:txBody>
                  <a:tcPr/>
                </a:tc>
                <a:extLst>
                  <a:ext uri="{0D108BD9-81ED-4DB2-BD59-A6C34878D82A}">
                    <a16:rowId xmlns="" xmlns:a16="http://schemas.microsoft.com/office/drawing/2014/main" val="3747935874"/>
                  </a:ext>
                </a:extLst>
              </a:tr>
            </a:tbl>
          </a:graphicData>
        </a:graphic>
      </p:graphicFrame>
      <p:sp>
        <p:nvSpPr>
          <p:cNvPr id="7" name="Rectangle 6">
            <a:extLst>
              <a:ext uri="{FF2B5EF4-FFF2-40B4-BE49-F238E27FC236}">
                <a16:creationId xmlns="" xmlns:a16="http://schemas.microsoft.com/office/drawing/2014/main" id="{AAD93776-D984-461D-9B66-4E7C042B4FA5}"/>
              </a:ext>
            </a:extLst>
          </p:cNvPr>
          <p:cNvSpPr/>
          <p:nvPr/>
        </p:nvSpPr>
        <p:spPr>
          <a:xfrm>
            <a:off x="8008374" y="2539860"/>
            <a:ext cx="2978625" cy="469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ITEMS</a:t>
            </a:r>
            <a:endParaRPr lang="en-US" b="1" dirty="0"/>
          </a:p>
        </p:txBody>
      </p:sp>
    </p:spTree>
    <p:extLst>
      <p:ext uri="{BB962C8B-B14F-4D97-AF65-F5344CB8AC3E}">
        <p14:creationId xmlns="" xmlns:p14="http://schemas.microsoft.com/office/powerpoint/2010/main" val="2842183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7DD0AD-2599-4F7C-97BF-DF3121F881B2}"/>
              </a:ext>
            </a:extLst>
          </p:cNvPr>
          <p:cNvSpPr>
            <a:spLocks noGrp="1"/>
          </p:cNvSpPr>
          <p:nvPr>
            <p:ph type="title"/>
          </p:nvPr>
        </p:nvSpPr>
        <p:spPr/>
        <p:txBody>
          <a:bodyPr/>
          <a:lstStyle/>
          <a:p>
            <a:r>
              <a:rPr lang="en-US" dirty="0"/>
              <a:t>High-level or conceptual database model- ENTITY RELATIONSHIP MODEL</a:t>
            </a:r>
          </a:p>
        </p:txBody>
      </p:sp>
      <p:sp>
        <p:nvSpPr>
          <p:cNvPr id="3" name="Content Placeholder 2">
            <a:extLst>
              <a:ext uri="{FF2B5EF4-FFF2-40B4-BE49-F238E27FC236}">
                <a16:creationId xmlns="" xmlns:a16="http://schemas.microsoft.com/office/drawing/2014/main" id="{BFAE0167-2D9F-4E02-B177-3C4F0D018007}"/>
              </a:ext>
            </a:extLst>
          </p:cNvPr>
          <p:cNvSpPr>
            <a:spLocks noGrp="1"/>
          </p:cNvSpPr>
          <p:nvPr>
            <p:ph sz="quarter" idx="1"/>
          </p:nvPr>
        </p:nvSpPr>
        <p:spPr/>
        <p:txBody>
          <a:bodyPr>
            <a:normAutofit/>
          </a:bodyPr>
          <a:lstStyle/>
          <a:p>
            <a:r>
              <a:rPr lang="en-US" sz="3200" dirty="0"/>
              <a:t>ER Model is best used for the conceptual design of a database.</a:t>
            </a:r>
          </a:p>
          <a:p>
            <a:r>
              <a:rPr lang="en-US" sz="3200" dirty="0"/>
              <a:t>ER Model is based on −</a:t>
            </a:r>
          </a:p>
          <a:p>
            <a:r>
              <a:rPr lang="en-US" sz="3200" b="1" dirty="0"/>
              <a:t>Entities</a:t>
            </a:r>
            <a:r>
              <a:rPr lang="en-US" sz="3200" dirty="0"/>
              <a:t> and their </a:t>
            </a:r>
            <a:r>
              <a:rPr lang="en-US" sz="3200" i="1" dirty="0"/>
              <a:t>attributes.</a:t>
            </a:r>
            <a:endParaRPr lang="en-US" sz="3200" dirty="0"/>
          </a:p>
          <a:p>
            <a:r>
              <a:rPr lang="en-US" sz="3200" b="1" dirty="0"/>
              <a:t>Relationships</a:t>
            </a:r>
            <a:r>
              <a:rPr lang="en-US" sz="3200" dirty="0"/>
              <a:t> among entities.</a:t>
            </a:r>
          </a:p>
        </p:txBody>
      </p:sp>
      <p:pic>
        <p:nvPicPr>
          <p:cNvPr id="4" name="Picture 2">
            <a:extLst>
              <a:ext uri="{FF2B5EF4-FFF2-40B4-BE49-F238E27FC236}">
                <a16:creationId xmlns="" xmlns:a16="http://schemas.microsoft.com/office/drawing/2014/main" id="{A849EA18-7463-4E81-878D-F25A8FF8EF8B}"/>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19263" y="4822723"/>
            <a:ext cx="7613227" cy="1932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724607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CA116B-D208-430E-8807-690F8AE70885}"/>
              </a:ext>
            </a:extLst>
          </p:cNvPr>
          <p:cNvSpPr>
            <a:spLocks noGrp="1"/>
          </p:cNvSpPr>
          <p:nvPr>
            <p:ph type="title"/>
          </p:nvPr>
        </p:nvSpPr>
        <p:spPr/>
        <p:txBody>
          <a:bodyPr/>
          <a:lstStyle/>
          <a:p>
            <a:r>
              <a:rPr lang="en-US" dirty="0"/>
              <a:t>High-level or conceptual database model- ENTITY RELATIONSHIP MODEL</a:t>
            </a:r>
          </a:p>
        </p:txBody>
      </p:sp>
      <p:pic>
        <p:nvPicPr>
          <p:cNvPr id="4" name="Content Placeholder 3">
            <a:extLst>
              <a:ext uri="{FF2B5EF4-FFF2-40B4-BE49-F238E27FC236}">
                <a16:creationId xmlns="" xmlns:a16="http://schemas.microsoft.com/office/drawing/2014/main" id="{F4EEB284-0F54-4C47-8FE2-6BE07744F04B}"/>
              </a:ext>
            </a:extLst>
          </p:cNvPr>
          <p:cNvPicPr>
            <a:picLocks noGrp="1" noChangeAspect="1" noChangeArrowheads="1"/>
          </p:cNvPicPr>
          <p:nvPr>
            <p:ph sz="quarter" idx="1"/>
          </p:nvPr>
        </p:nvPicPr>
        <p:blipFill>
          <a:blip r:embed="rId2">
            <a:extLst>
              <a:ext uri="{28A0092B-C50C-407E-A947-70E740481C1C}">
                <a14:useLocalDpi xmlns="" xmlns:a14="http://schemas.microsoft.com/office/drawing/2010/main" val="0"/>
              </a:ext>
            </a:extLst>
          </a:blip>
          <a:srcRect/>
          <a:stretch>
            <a:fillRect/>
          </a:stretch>
        </p:blipFill>
        <p:spPr bwMode="auto">
          <a:xfrm>
            <a:off x="1799303" y="2035278"/>
            <a:ext cx="6076335" cy="2827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02170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1A10B9-682E-43C1-BA38-3ACED908CAD0}"/>
              </a:ext>
            </a:extLst>
          </p:cNvPr>
          <p:cNvSpPr>
            <a:spLocks noGrp="1"/>
          </p:cNvSpPr>
          <p:nvPr>
            <p:ph type="title"/>
          </p:nvPr>
        </p:nvSpPr>
        <p:spPr/>
        <p:txBody>
          <a:bodyPr/>
          <a:lstStyle/>
          <a:p>
            <a:r>
              <a:rPr lang="en-US" dirty="0"/>
              <a:t>High-level or conceptual database model- ENTITY RELATIONSHIP MODEL</a:t>
            </a:r>
          </a:p>
        </p:txBody>
      </p:sp>
      <p:pic>
        <p:nvPicPr>
          <p:cNvPr id="4" name="Picture 2">
            <a:extLst>
              <a:ext uri="{FF2B5EF4-FFF2-40B4-BE49-F238E27FC236}">
                <a16:creationId xmlns="" xmlns:a16="http://schemas.microsoft.com/office/drawing/2014/main" id="{27AAB098-834D-4F4B-AE56-E115CD623948}"/>
              </a:ext>
            </a:extLst>
          </p:cNvPr>
          <p:cNvPicPr>
            <a:picLocks noGrp="1" noChangeAspect="1" noChangeArrowheads="1"/>
          </p:cNvPicPr>
          <p:nvPr>
            <p:ph sz="quarter" idx="1"/>
          </p:nvPr>
        </p:nvPicPr>
        <p:blipFill>
          <a:blip r:embed="rId2">
            <a:extLst>
              <a:ext uri="{28A0092B-C50C-407E-A947-70E740481C1C}">
                <a14:useLocalDpi xmlns="" xmlns:a14="http://schemas.microsoft.com/office/drawing/2010/main" val="0"/>
              </a:ext>
            </a:extLst>
          </a:blip>
          <a:stretch>
            <a:fillRect/>
          </a:stretch>
        </p:blipFill>
        <p:spPr bwMode="auto">
          <a:xfrm>
            <a:off x="3724293" y="1447800"/>
            <a:ext cx="5353013"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46681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1FBBE5-F355-4CA6-A78E-5A69BAE73501}"/>
              </a:ext>
            </a:extLst>
          </p:cNvPr>
          <p:cNvSpPr>
            <a:spLocks noGrp="1"/>
          </p:cNvSpPr>
          <p:nvPr>
            <p:ph type="title"/>
          </p:nvPr>
        </p:nvSpPr>
        <p:spPr/>
        <p:txBody>
          <a:bodyPr/>
          <a:lstStyle/>
          <a:p>
            <a:r>
              <a:rPr lang="en-US" dirty="0"/>
              <a:t>High-level or conceptual database model- ENTITY RELATIONSHIP MODEL</a:t>
            </a:r>
          </a:p>
        </p:txBody>
      </p:sp>
      <p:pic>
        <p:nvPicPr>
          <p:cNvPr id="4" name="Picture 2">
            <a:extLst>
              <a:ext uri="{FF2B5EF4-FFF2-40B4-BE49-F238E27FC236}">
                <a16:creationId xmlns="" xmlns:a16="http://schemas.microsoft.com/office/drawing/2014/main" id="{CE62C5A1-8EEC-40F1-9FAF-7652ACA3C526}"/>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84904" y="2011680"/>
            <a:ext cx="10559843" cy="152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 xmlns:a16="http://schemas.microsoft.com/office/drawing/2014/main" id="{B7315CDC-0B65-4A09-B3CE-8C56393DBFB0}"/>
              </a:ext>
            </a:extLst>
          </p:cNvPr>
          <p:cNvPicPr>
            <a:picLocks noChangeAspect="1"/>
          </p:cNvPicPr>
          <p:nvPr/>
        </p:nvPicPr>
        <p:blipFill>
          <a:blip r:embed="rId3"/>
          <a:stretch>
            <a:fillRect/>
          </a:stretch>
        </p:blipFill>
        <p:spPr>
          <a:xfrm>
            <a:off x="884904" y="3754424"/>
            <a:ext cx="10559844" cy="3103576"/>
          </a:xfrm>
          <a:prstGeom prst="rect">
            <a:avLst/>
          </a:prstGeom>
        </p:spPr>
      </p:pic>
    </p:spTree>
    <p:extLst>
      <p:ext uri="{BB962C8B-B14F-4D97-AF65-F5344CB8AC3E}">
        <p14:creationId xmlns="" xmlns:p14="http://schemas.microsoft.com/office/powerpoint/2010/main" val="17413340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463FAD-5C93-4588-B9AD-6617306731BD}"/>
              </a:ext>
            </a:extLst>
          </p:cNvPr>
          <p:cNvSpPr>
            <a:spLocks noGrp="1"/>
          </p:cNvSpPr>
          <p:nvPr>
            <p:ph type="title"/>
          </p:nvPr>
        </p:nvSpPr>
        <p:spPr/>
        <p:txBody>
          <a:bodyPr/>
          <a:lstStyle/>
          <a:p>
            <a:r>
              <a:rPr lang="en-US" dirty="0"/>
              <a:t>High-level or conceptual database model- ENTITY RELATIONSHIP MODEL</a:t>
            </a:r>
          </a:p>
        </p:txBody>
      </p:sp>
      <p:pic>
        <p:nvPicPr>
          <p:cNvPr id="4" name="Picture 2">
            <a:extLst>
              <a:ext uri="{FF2B5EF4-FFF2-40B4-BE49-F238E27FC236}">
                <a16:creationId xmlns="" xmlns:a16="http://schemas.microsoft.com/office/drawing/2014/main" id="{CEAF96ED-C384-4B04-B0A3-78FBC2061E67}"/>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6917" y="1956619"/>
            <a:ext cx="10533408" cy="46949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52131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D63942-50A8-4B53-89C7-D9F2A826A7E7}"/>
              </a:ext>
            </a:extLst>
          </p:cNvPr>
          <p:cNvSpPr>
            <a:spLocks noGrp="1"/>
          </p:cNvSpPr>
          <p:nvPr>
            <p:ph type="title"/>
          </p:nvPr>
        </p:nvSpPr>
        <p:spPr/>
        <p:txBody>
          <a:bodyPr/>
          <a:lstStyle/>
          <a:p>
            <a:r>
              <a:rPr lang="en-US" dirty="0"/>
              <a:t>What is a database?</a:t>
            </a:r>
          </a:p>
        </p:txBody>
      </p:sp>
      <p:pic>
        <p:nvPicPr>
          <p:cNvPr id="4" name="Picture 2">
            <a:extLst>
              <a:ext uri="{FF2B5EF4-FFF2-40B4-BE49-F238E27FC236}">
                <a16:creationId xmlns="" xmlns:a16="http://schemas.microsoft.com/office/drawing/2014/main" id="{FEF79437-E33A-44B9-B54B-AA0CEA6BA96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03671" y="1488136"/>
            <a:ext cx="10160156" cy="4843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470674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1E43EA-E7F0-46C4-84E0-9D0E8AD61E9C}"/>
              </a:ext>
            </a:extLst>
          </p:cNvPr>
          <p:cNvSpPr>
            <a:spLocks noGrp="1"/>
          </p:cNvSpPr>
          <p:nvPr>
            <p:ph type="title"/>
          </p:nvPr>
        </p:nvSpPr>
        <p:spPr/>
        <p:txBody>
          <a:bodyPr/>
          <a:lstStyle/>
          <a:p>
            <a:r>
              <a:rPr lang="en-US" dirty="0"/>
              <a:t>High-level or conceptual database model- ENTITY RELATIONSHIP MODEL</a:t>
            </a:r>
          </a:p>
        </p:txBody>
      </p:sp>
      <p:pic>
        <p:nvPicPr>
          <p:cNvPr id="5" name="Picture 2">
            <a:extLst>
              <a:ext uri="{FF2B5EF4-FFF2-40B4-BE49-F238E27FC236}">
                <a16:creationId xmlns="" xmlns:a16="http://schemas.microsoft.com/office/drawing/2014/main" id="{95278E6C-30C0-4C3F-910A-5FD96B066C23}"/>
              </a:ext>
            </a:extLst>
          </p:cNvPr>
          <p:cNvPicPr>
            <a:picLocks noGrp="1" noChangeAspect="1" noChangeArrowheads="1"/>
          </p:cNvPicPr>
          <p:nvPr>
            <p:ph sz="quarter" idx="1"/>
          </p:nvPr>
        </p:nvPicPr>
        <p:blipFill>
          <a:blip r:embed="rId2">
            <a:extLst>
              <a:ext uri="{28A0092B-C50C-407E-A947-70E740481C1C}">
                <a14:useLocalDpi xmlns="" xmlns:a14="http://schemas.microsoft.com/office/drawing/2010/main" val="0"/>
              </a:ext>
            </a:extLst>
          </a:blip>
          <a:srcRect/>
          <a:stretch>
            <a:fillRect/>
          </a:stretch>
        </p:blipFill>
        <p:spPr bwMode="auto">
          <a:xfrm>
            <a:off x="530942" y="2032974"/>
            <a:ext cx="11046541" cy="4470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263716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20566D-0E8F-468D-B416-2E7489CF54C3}"/>
              </a:ext>
            </a:extLst>
          </p:cNvPr>
          <p:cNvSpPr>
            <a:spLocks noGrp="1"/>
          </p:cNvSpPr>
          <p:nvPr>
            <p:ph type="title"/>
          </p:nvPr>
        </p:nvSpPr>
        <p:spPr/>
        <p:txBody>
          <a:bodyPr/>
          <a:lstStyle/>
          <a:p>
            <a:r>
              <a:rPr lang="en-US" dirty="0"/>
              <a:t>High-level or conceptual database model- ENTITY RELATIONSHIP MODEL</a:t>
            </a:r>
          </a:p>
        </p:txBody>
      </p:sp>
      <p:pic>
        <p:nvPicPr>
          <p:cNvPr id="4" name="Picture 2">
            <a:extLst>
              <a:ext uri="{FF2B5EF4-FFF2-40B4-BE49-F238E27FC236}">
                <a16:creationId xmlns="" xmlns:a16="http://schemas.microsoft.com/office/drawing/2014/main" id="{19569C8F-6013-4785-A466-40922D687920}"/>
              </a:ext>
            </a:extLst>
          </p:cNvPr>
          <p:cNvPicPr>
            <a:picLocks noGrp="1" noChangeAspect="1" noChangeArrowheads="1"/>
          </p:cNvPicPr>
          <p:nvPr>
            <p:ph sz="quarter" idx="1"/>
          </p:nvPr>
        </p:nvPicPr>
        <p:blipFill>
          <a:blip r:embed="rId2">
            <a:extLst>
              <a:ext uri="{28A0092B-C50C-407E-A947-70E740481C1C}">
                <a14:useLocalDpi xmlns="" xmlns:a14="http://schemas.microsoft.com/office/drawing/2010/main" val="0"/>
              </a:ext>
            </a:extLst>
          </a:blip>
          <a:srcRect/>
          <a:stretch>
            <a:fillRect/>
          </a:stretch>
        </p:blipFill>
        <p:spPr bwMode="auto">
          <a:xfrm>
            <a:off x="619431" y="1961535"/>
            <a:ext cx="10736827" cy="44580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303315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EE0A577-EE25-497B-A1E1-660993E82108}"/>
              </a:ext>
            </a:extLst>
          </p:cNvPr>
          <p:cNvPicPr>
            <a:picLocks noChangeAspect="1"/>
          </p:cNvPicPr>
          <p:nvPr/>
        </p:nvPicPr>
        <p:blipFill>
          <a:blip r:embed="rId2"/>
          <a:stretch>
            <a:fillRect/>
          </a:stretch>
        </p:blipFill>
        <p:spPr>
          <a:xfrm>
            <a:off x="281141" y="1814051"/>
            <a:ext cx="11561814" cy="4866551"/>
          </a:xfrm>
          <a:prstGeom prst="rect">
            <a:avLst/>
          </a:prstGeom>
        </p:spPr>
      </p:pic>
      <p:sp>
        <p:nvSpPr>
          <p:cNvPr id="6" name="Title 1">
            <a:extLst>
              <a:ext uri="{FF2B5EF4-FFF2-40B4-BE49-F238E27FC236}">
                <a16:creationId xmlns="" xmlns:a16="http://schemas.microsoft.com/office/drawing/2014/main" id="{36854CE5-7083-47B2-B7A7-E7C3E417F8B1}"/>
              </a:ext>
            </a:extLst>
          </p:cNvPr>
          <p:cNvSpPr>
            <a:spLocks noGrp="1"/>
          </p:cNvSpPr>
          <p:nvPr>
            <p:ph type="title"/>
          </p:nvPr>
        </p:nvSpPr>
        <p:spPr/>
        <p:txBody>
          <a:bodyPr>
            <a:normAutofit fontScale="90000"/>
          </a:bodyPr>
          <a:lstStyle/>
          <a:p>
            <a:r>
              <a:rPr lang="en-US" b="1" dirty="0"/>
              <a:t>Representation or Implementation Data Model-</a:t>
            </a:r>
            <a:r>
              <a:rPr lang="en-US" dirty="0"/>
              <a:t>HEIRARCHICAL DATABASE MODEL</a:t>
            </a:r>
          </a:p>
        </p:txBody>
      </p:sp>
    </p:spTree>
    <p:extLst>
      <p:ext uri="{BB962C8B-B14F-4D97-AF65-F5344CB8AC3E}">
        <p14:creationId xmlns="" xmlns:p14="http://schemas.microsoft.com/office/powerpoint/2010/main" val="34219371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D7E23D-18AB-4240-894D-5F2EB3C4278D}"/>
              </a:ext>
            </a:extLst>
          </p:cNvPr>
          <p:cNvSpPr>
            <a:spLocks noGrp="1"/>
          </p:cNvSpPr>
          <p:nvPr>
            <p:ph type="title"/>
          </p:nvPr>
        </p:nvSpPr>
        <p:spPr/>
        <p:txBody>
          <a:bodyPr>
            <a:normAutofit fontScale="90000"/>
          </a:bodyPr>
          <a:lstStyle/>
          <a:p>
            <a:r>
              <a:rPr lang="en-US" b="1" dirty="0"/>
              <a:t>Representation or Implementation Data Model-</a:t>
            </a:r>
            <a:r>
              <a:rPr lang="en-US" dirty="0"/>
              <a:t>NETWORK DATABASE MODEL</a:t>
            </a:r>
          </a:p>
        </p:txBody>
      </p:sp>
      <p:pic>
        <p:nvPicPr>
          <p:cNvPr id="4" name="Picture 3">
            <a:extLst>
              <a:ext uri="{FF2B5EF4-FFF2-40B4-BE49-F238E27FC236}">
                <a16:creationId xmlns="" xmlns:a16="http://schemas.microsoft.com/office/drawing/2014/main" id="{4596E9E1-B579-4973-8B76-CCCD8F7E11D1}"/>
              </a:ext>
            </a:extLst>
          </p:cNvPr>
          <p:cNvPicPr>
            <a:picLocks noChangeAspect="1"/>
          </p:cNvPicPr>
          <p:nvPr/>
        </p:nvPicPr>
        <p:blipFill>
          <a:blip r:embed="rId2"/>
          <a:stretch>
            <a:fillRect/>
          </a:stretch>
        </p:blipFill>
        <p:spPr>
          <a:xfrm>
            <a:off x="529175" y="2057399"/>
            <a:ext cx="11151548" cy="4608872"/>
          </a:xfrm>
          <a:prstGeom prst="rect">
            <a:avLst/>
          </a:prstGeom>
        </p:spPr>
      </p:pic>
    </p:spTree>
    <p:extLst>
      <p:ext uri="{BB962C8B-B14F-4D97-AF65-F5344CB8AC3E}">
        <p14:creationId xmlns="" xmlns:p14="http://schemas.microsoft.com/office/powerpoint/2010/main" val="38203522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EECA02-E9C1-4D8D-A3BD-DC3565D4875E}"/>
              </a:ext>
            </a:extLst>
          </p:cNvPr>
          <p:cNvSpPr>
            <a:spLocks noGrp="1"/>
          </p:cNvSpPr>
          <p:nvPr>
            <p:ph type="title"/>
          </p:nvPr>
        </p:nvSpPr>
        <p:spPr/>
        <p:txBody>
          <a:bodyPr/>
          <a:lstStyle/>
          <a:p>
            <a:r>
              <a:rPr lang="en-US" dirty="0"/>
              <a:t>DATABASE MANAGEMENT SYSTEM</a:t>
            </a:r>
          </a:p>
        </p:txBody>
      </p:sp>
      <p:sp>
        <p:nvSpPr>
          <p:cNvPr id="3" name="Content Placeholder 2">
            <a:extLst>
              <a:ext uri="{FF2B5EF4-FFF2-40B4-BE49-F238E27FC236}">
                <a16:creationId xmlns="" xmlns:a16="http://schemas.microsoft.com/office/drawing/2014/main" id="{C2887B29-04C0-4E31-9763-7804D9DB14E3}"/>
              </a:ext>
            </a:extLst>
          </p:cNvPr>
          <p:cNvSpPr>
            <a:spLocks noGrp="1"/>
          </p:cNvSpPr>
          <p:nvPr>
            <p:ph sz="quarter" idx="1"/>
          </p:nvPr>
        </p:nvSpPr>
        <p:spPr/>
        <p:txBody>
          <a:bodyPr/>
          <a:lstStyle/>
          <a:p>
            <a:r>
              <a:rPr lang="en-US" sz="3200" dirty="0"/>
              <a:t>Database management systems (DBMSs) are specially designed software applications that interact with the user, other applications, and the database itself to capture and analyze data.</a:t>
            </a:r>
          </a:p>
          <a:p>
            <a:r>
              <a:rPr lang="en-US" sz="3200" dirty="0"/>
              <a:t>Well-known DBMSs include MySQL, MariaDB, PostgreSQL, SQLite, Microsoft SQL Server, Oracle, SAP, </a:t>
            </a:r>
            <a:r>
              <a:rPr lang="en-US" sz="3200" dirty="0" err="1"/>
              <a:t>dBASE</a:t>
            </a:r>
            <a:r>
              <a:rPr lang="en-US" sz="3200" dirty="0"/>
              <a:t>, FoxPro, IBM DB2, LibreOffice Base and FileMaker Pro.</a:t>
            </a:r>
          </a:p>
          <a:p>
            <a:endParaRPr lang="en-US" dirty="0"/>
          </a:p>
        </p:txBody>
      </p:sp>
    </p:spTree>
    <p:extLst>
      <p:ext uri="{BB962C8B-B14F-4D97-AF65-F5344CB8AC3E}">
        <p14:creationId xmlns="" xmlns:p14="http://schemas.microsoft.com/office/powerpoint/2010/main" val="41864512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9C5845-E46F-44A7-ADB9-5D8ED20EACFD}"/>
              </a:ext>
            </a:extLst>
          </p:cNvPr>
          <p:cNvSpPr>
            <a:spLocks noGrp="1"/>
          </p:cNvSpPr>
          <p:nvPr>
            <p:ph type="title"/>
          </p:nvPr>
        </p:nvSpPr>
        <p:spPr/>
        <p:txBody>
          <a:bodyPr/>
          <a:lstStyle/>
          <a:p>
            <a:r>
              <a:rPr lang="en-US" dirty="0"/>
              <a:t>DATABASE MANAGEMENT SYSTEM</a:t>
            </a:r>
          </a:p>
        </p:txBody>
      </p:sp>
      <p:sp>
        <p:nvSpPr>
          <p:cNvPr id="3" name="Content Placeholder 2">
            <a:extLst>
              <a:ext uri="{FF2B5EF4-FFF2-40B4-BE49-F238E27FC236}">
                <a16:creationId xmlns="" xmlns:a16="http://schemas.microsoft.com/office/drawing/2014/main" id="{99A6A13F-ED1F-4CBB-95BB-AFD30DA5B196}"/>
              </a:ext>
            </a:extLst>
          </p:cNvPr>
          <p:cNvSpPr>
            <a:spLocks noGrp="1"/>
          </p:cNvSpPr>
          <p:nvPr>
            <p:ph sz="quarter" idx="1"/>
          </p:nvPr>
        </p:nvSpPr>
        <p:spPr/>
        <p:txBody>
          <a:bodyPr/>
          <a:lstStyle/>
          <a:p>
            <a:r>
              <a:rPr lang="en-US" dirty="0"/>
              <a:t>A typical DBMS has users with different rights and permissions who use it for different purposes. Some users retrieve data and some back it up. The users of a DBMS can be broadly categorized as follows −</a:t>
            </a:r>
          </a:p>
          <a:p>
            <a:endParaRPr lang="en-US" dirty="0"/>
          </a:p>
        </p:txBody>
      </p:sp>
      <p:pic>
        <p:nvPicPr>
          <p:cNvPr id="4" name="Picture 2">
            <a:extLst>
              <a:ext uri="{FF2B5EF4-FFF2-40B4-BE49-F238E27FC236}">
                <a16:creationId xmlns="" xmlns:a16="http://schemas.microsoft.com/office/drawing/2014/main" id="{ADF0581C-AA77-462A-8A8E-9444FA08333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58260" y="3497826"/>
            <a:ext cx="6926746" cy="30504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414853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EEA323-5C6D-4A28-BC71-B88B3E5A2682}"/>
              </a:ext>
            </a:extLst>
          </p:cNvPr>
          <p:cNvSpPr>
            <a:spLocks noGrp="1"/>
          </p:cNvSpPr>
          <p:nvPr>
            <p:ph type="title"/>
          </p:nvPr>
        </p:nvSpPr>
        <p:spPr/>
        <p:txBody>
          <a:bodyPr/>
          <a:lstStyle/>
          <a:p>
            <a:r>
              <a:rPr lang="en-US" dirty="0"/>
              <a:t>DATABASE MANAGEMENT SYSTEM</a:t>
            </a:r>
          </a:p>
        </p:txBody>
      </p:sp>
      <p:sp>
        <p:nvSpPr>
          <p:cNvPr id="3" name="Content Placeholder 2">
            <a:extLst>
              <a:ext uri="{FF2B5EF4-FFF2-40B4-BE49-F238E27FC236}">
                <a16:creationId xmlns="" xmlns:a16="http://schemas.microsoft.com/office/drawing/2014/main" id="{141E63CD-0017-45CD-9427-5C72E1A1AB88}"/>
              </a:ext>
            </a:extLst>
          </p:cNvPr>
          <p:cNvSpPr>
            <a:spLocks noGrp="1"/>
          </p:cNvSpPr>
          <p:nvPr>
            <p:ph sz="quarter" idx="1"/>
          </p:nvPr>
        </p:nvSpPr>
        <p:spPr>
          <a:xfrm>
            <a:off x="1202919" y="2011679"/>
            <a:ext cx="9784080" cy="4743081"/>
          </a:xfrm>
        </p:spPr>
        <p:txBody>
          <a:bodyPr>
            <a:normAutofit fontScale="92500" lnSpcReduction="10000"/>
          </a:bodyPr>
          <a:lstStyle/>
          <a:p>
            <a:r>
              <a:rPr lang="en-US" sz="2400" dirty="0"/>
              <a:t>Administrators - Administrators maintain the DBMS and are  responsible for administrating the database. They are responsible to  look after its usage and by whom it should be used. They create access  profiles for users and apply limitations to maintain isolation and force  security. Administrators also look after DBMS resources like </a:t>
            </a:r>
            <a:r>
              <a:rPr lang="en-US" sz="2400" dirty="0" err="1"/>
              <a:t>systern</a:t>
            </a:r>
            <a:r>
              <a:rPr lang="en-US" sz="2400" dirty="0"/>
              <a:t>  license, required tools, and other software and ha </a:t>
            </a:r>
            <a:r>
              <a:rPr lang="en-US" sz="2400" dirty="0" err="1"/>
              <a:t>rdware</a:t>
            </a:r>
            <a:r>
              <a:rPr lang="en-US" sz="2400" dirty="0"/>
              <a:t> related  maintenance. </a:t>
            </a:r>
          </a:p>
          <a:p>
            <a:r>
              <a:rPr lang="en-US" sz="2400" dirty="0"/>
              <a:t>Designers /Application Programmers— Designers are the group Of people who actually work on the designing part of the database. They keep a close watch on what  data should be kept and in what format. They identify and design the whole set Of entities, relations, constraints, and views. </a:t>
            </a:r>
          </a:p>
          <a:p>
            <a:r>
              <a:rPr lang="en-US" sz="2400" dirty="0"/>
              <a:t>End Users — </a:t>
            </a:r>
            <a:r>
              <a:rPr lang="en-US" sz="2400" i="1" dirty="0"/>
              <a:t>End users </a:t>
            </a:r>
            <a:r>
              <a:rPr lang="en-US" sz="2400" dirty="0"/>
              <a:t>are the people who interact with the database system to get information from the database to carry out their business responsibility. They interact with the system through </a:t>
            </a:r>
            <a:r>
              <a:rPr lang="en-US" sz="2400" i="1" dirty="0"/>
              <a:t>menus or forms</a:t>
            </a:r>
            <a:r>
              <a:rPr lang="en-US" sz="2400" dirty="0"/>
              <a:t>. These users can also interact with the system using query languages which requires some expertise for its use. End users include people like executives, managers, clerical staff, bank teller, and so on.</a:t>
            </a:r>
          </a:p>
        </p:txBody>
      </p:sp>
    </p:spTree>
    <p:extLst>
      <p:ext uri="{BB962C8B-B14F-4D97-AF65-F5344CB8AC3E}">
        <p14:creationId xmlns="" xmlns:p14="http://schemas.microsoft.com/office/powerpoint/2010/main" val="14354494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AF76C2-E5C6-4AAF-AD8A-16EF3CF86127}"/>
              </a:ext>
            </a:extLst>
          </p:cNvPr>
          <p:cNvSpPr>
            <a:spLocks noGrp="1"/>
          </p:cNvSpPr>
          <p:nvPr>
            <p:ph type="title"/>
          </p:nvPr>
        </p:nvSpPr>
        <p:spPr/>
        <p:txBody>
          <a:bodyPr/>
          <a:lstStyle/>
          <a:p>
            <a:r>
              <a:rPr lang="en-US" dirty="0"/>
              <a:t>Entity relationship diagram</a:t>
            </a:r>
          </a:p>
        </p:txBody>
      </p:sp>
      <p:pic>
        <p:nvPicPr>
          <p:cNvPr id="4" name="Picture 2">
            <a:extLst>
              <a:ext uri="{FF2B5EF4-FFF2-40B4-BE49-F238E27FC236}">
                <a16:creationId xmlns="" xmlns:a16="http://schemas.microsoft.com/office/drawing/2014/main" id="{C345CD8E-1192-44EB-AE3C-DD5FCC0B50C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18011" y="1792936"/>
            <a:ext cx="11312435" cy="4638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273423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5E76D01-3418-47BF-9709-D3AC5AF1AA82}"/>
              </a:ext>
            </a:extLst>
          </p:cNvPr>
          <p:cNvPicPr>
            <a:picLocks noChangeAspect="1"/>
          </p:cNvPicPr>
          <p:nvPr/>
        </p:nvPicPr>
        <p:blipFill>
          <a:blip r:embed="rId2"/>
          <a:stretch>
            <a:fillRect/>
          </a:stretch>
        </p:blipFill>
        <p:spPr>
          <a:xfrm>
            <a:off x="334939" y="381000"/>
            <a:ext cx="11581289" cy="6237514"/>
          </a:xfrm>
          <a:prstGeom prst="rect">
            <a:avLst/>
          </a:prstGeom>
        </p:spPr>
      </p:pic>
    </p:spTree>
    <p:extLst>
      <p:ext uri="{BB962C8B-B14F-4D97-AF65-F5344CB8AC3E}">
        <p14:creationId xmlns="" xmlns:p14="http://schemas.microsoft.com/office/powerpoint/2010/main" val="1974046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EEC602-38D5-49EC-BDBC-6E17C7519848}"/>
              </a:ext>
            </a:extLst>
          </p:cNvPr>
          <p:cNvSpPr>
            <a:spLocks noGrp="1"/>
          </p:cNvSpPr>
          <p:nvPr>
            <p:ph type="title"/>
          </p:nvPr>
        </p:nvSpPr>
        <p:spPr/>
        <p:txBody>
          <a:bodyPr/>
          <a:lstStyle/>
          <a:p>
            <a:r>
              <a:rPr lang="en-US" dirty="0"/>
              <a:t>What is a database?</a:t>
            </a:r>
          </a:p>
        </p:txBody>
      </p:sp>
      <p:sp>
        <p:nvSpPr>
          <p:cNvPr id="3" name="Content Placeholder 2">
            <a:extLst>
              <a:ext uri="{FF2B5EF4-FFF2-40B4-BE49-F238E27FC236}">
                <a16:creationId xmlns="" xmlns:a16="http://schemas.microsoft.com/office/drawing/2014/main" id="{91FBD059-40A7-409E-9B7E-832681F0B556}"/>
              </a:ext>
            </a:extLst>
          </p:cNvPr>
          <p:cNvSpPr>
            <a:spLocks noGrp="1"/>
          </p:cNvSpPr>
          <p:nvPr>
            <p:ph sz="quarter" idx="1"/>
          </p:nvPr>
        </p:nvSpPr>
        <p:spPr/>
        <p:txBody>
          <a:bodyPr>
            <a:normAutofit/>
          </a:bodyPr>
          <a:lstStyle/>
          <a:p>
            <a:r>
              <a:rPr lang="en-US" sz="2800" dirty="0"/>
              <a:t>Simple type of databases are called flat-file databases.</a:t>
            </a:r>
          </a:p>
          <a:p>
            <a:r>
              <a:rPr lang="en-US" sz="2800" dirty="0"/>
              <a:t>They store data in columns of fields and rows called records.</a:t>
            </a:r>
          </a:p>
          <a:p>
            <a:r>
              <a:rPr lang="en-US" sz="2800" dirty="0"/>
              <a:t>What is a Record?</a:t>
            </a:r>
          </a:p>
          <a:p>
            <a:pPr lvl="1"/>
            <a:r>
              <a:rPr lang="en-US" b="1" i="1" dirty="0">
                <a:solidFill>
                  <a:srgbClr val="FF0000"/>
                </a:solidFill>
              </a:rPr>
              <a:t>A complete set of information.</a:t>
            </a:r>
          </a:p>
          <a:p>
            <a:r>
              <a:rPr lang="en-US" sz="2800" dirty="0"/>
              <a:t>Records are composed of fields. </a:t>
            </a:r>
          </a:p>
          <a:p>
            <a:r>
              <a:rPr lang="en-US" sz="2800" dirty="0"/>
              <a:t>What is a field?</a:t>
            </a:r>
          </a:p>
          <a:p>
            <a:pPr lvl="1"/>
            <a:r>
              <a:rPr lang="en-US" b="1" i="1" dirty="0">
                <a:solidFill>
                  <a:srgbClr val="FF0000"/>
                </a:solidFill>
              </a:rPr>
              <a:t>A space allocated for a particular item or information.</a:t>
            </a:r>
          </a:p>
          <a:p>
            <a:r>
              <a:rPr lang="en-US" sz="2800" dirty="0"/>
              <a:t>A collection of fields is called a record.</a:t>
            </a:r>
          </a:p>
          <a:p>
            <a:endParaRPr lang="en-US" sz="2800" dirty="0"/>
          </a:p>
        </p:txBody>
      </p:sp>
    </p:spTree>
    <p:extLst>
      <p:ext uri="{BB962C8B-B14F-4D97-AF65-F5344CB8AC3E}">
        <p14:creationId xmlns="" xmlns:p14="http://schemas.microsoft.com/office/powerpoint/2010/main" val="2455716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 xmlns:a16="http://schemas.microsoft.com/office/drawing/2014/main" id="{2DFCC440-F234-41AA-9A69-FCE8F98E5DBE}"/>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800" y="40098"/>
            <a:ext cx="10758948" cy="66999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340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597D61D-B6A0-4F60-A73B-AFE2582FBC5C}"/>
              </a:ext>
            </a:extLst>
          </p:cNvPr>
          <p:cNvPicPr>
            <a:picLocks noChangeAspect="1"/>
          </p:cNvPicPr>
          <p:nvPr/>
        </p:nvPicPr>
        <p:blipFill>
          <a:blip r:embed="rId2"/>
          <a:stretch>
            <a:fillRect/>
          </a:stretch>
        </p:blipFill>
        <p:spPr>
          <a:xfrm>
            <a:off x="472334" y="398207"/>
            <a:ext cx="11090402" cy="6209070"/>
          </a:xfrm>
          <a:prstGeom prst="rect">
            <a:avLst/>
          </a:prstGeom>
        </p:spPr>
      </p:pic>
    </p:spTree>
    <p:extLst>
      <p:ext uri="{BB962C8B-B14F-4D97-AF65-F5344CB8AC3E}">
        <p14:creationId xmlns="" xmlns:p14="http://schemas.microsoft.com/office/powerpoint/2010/main" val="3415083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585</TotalTime>
  <Words>1860</Words>
  <Application>Microsoft Office PowerPoint</Application>
  <PresentationFormat>Custom</PresentationFormat>
  <Paragraphs>233</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Equity</vt:lpstr>
      <vt:lpstr>CSC-110  Computing FUNDAMENTALS FUNDAMENTALS OF DATABASE</vt:lpstr>
      <vt:lpstr>What is a database?</vt:lpstr>
      <vt:lpstr>Slide 3</vt:lpstr>
      <vt:lpstr>What is a database?</vt:lpstr>
      <vt:lpstr>What is a database?</vt:lpstr>
      <vt:lpstr>What is a database?</vt:lpstr>
      <vt:lpstr>What is a database?</vt:lpstr>
      <vt:lpstr>Slide 8</vt:lpstr>
      <vt:lpstr>Slide 9</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   Representation or Implementation Data Model-</vt:lpstr>
      <vt:lpstr>Representation or Implementation Data Model-Relational Database model</vt:lpstr>
      <vt:lpstr>Representation or Implementation Data Model-Relational Database model</vt:lpstr>
      <vt:lpstr>Representation or Implementation Data Model-Relational Database model</vt:lpstr>
      <vt:lpstr>Representation or Implementation Data Model-Relational Database model</vt:lpstr>
      <vt:lpstr>Representation or Implementation Data Model-Relational Database model</vt:lpstr>
      <vt:lpstr>Representation or Implementation Data Model-Relational Database model</vt:lpstr>
      <vt:lpstr>Representation or Implementation Data Model-Relational Database model</vt:lpstr>
      <vt:lpstr>Representation or Implementation Data Model-Relational Database model</vt:lpstr>
      <vt:lpstr>Representation or Implementation Data Model-Relational Database model</vt:lpstr>
      <vt:lpstr>Representation or Implementation Data Model-Relational Database model</vt:lpstr>
      <vt:lpstr>Representation or Implementation Data Model-Relational Database model</vt:lpstr>
      <vt:lpstr>Representation or Implementation Data Model-Relational Database model</vt:lpstr>
      <vt:lpstr>Representation or Implementation Data ModelRelational Database model</vt:lpstr>
      <vt:lpstr>Slide 37</vt:lpstr>
      <vt:lpstr>Slide 38</vt:lpstr>
      <vt:lpstr>High-level or conceptual database model</vt:lpstr>
      <vt:lpstr>High-level or conceptual database model- entity</vt:lpstr>
      <vt:lpstr>High-level or conceptual database model- entity</vt:lpstr>
      <vt:lpstr>High-level or conceptual database model-entity</vt:lpstr>
      <vt:lpstr>High-level or conceptual database model- attribute</vt:lpstr>
      <vt:lpstr>ENTITY</vt:lpstr>
      <vt:lpstr>Entities</vt:lpstr>
      <vt:lpstr>High-level or conceptual database model- attribute</vt:lpstr>
      <vt:lpstr>High-level or conceptual database model- relationship</vt:lpstr>
      <vt:lpstr>High-level or conceptual database model- relationship</vt:lpstr>
      <vt:lpstr>relationship</vt:lpstr>
      <vt:lpstr>ONE-TO-ONE</vt:lpstr>
      <vt:lpstr>ONE-TO-ONE</vt:lpstr>
      <vt:lpstr>ONE-TO-MANY or many-to-one </vt:lpstr>
      <vt:lpstr>One-to-many</vt:lpstr>
      <vt:lpstr>MANY-TO-MANY</vt:lpstr>
      <vt:lpstr>High-level or conceptual database model- ENTITY RELATIONSHIP MODEL</vt:lpstr>
      <vt:lpstr>High-level or conceptual database model- ENTITY RELATIONSHIP MODEL</vt:lpstr>
      <vt:lpstr>High-level or conceptual database model- ENTITY RELATIONSHIP MODEL</vt:lpstr>
      <vt:lpstr>High-level or conceptual database model- ENTITY RELATIONSHIP MODEL</vt:lpstr>
      <vt:lpstr>High-level or conceptual database model- ENTITY RELATIONSHIP MODEL</vt:lpstr>
      <vt:lpstr>High-level or conceptual database model- ENTITY RELATIONSHIP MODEL</vt:lpstr>
      <vt:lpstr>High-level or conceptual database model- ENTITY RELATIONSHIP MODEL</vt:lpstr>
      <vt:lpstr>Representation or Implementation Data Model-HEIRARCHICAL DATABASE MODEL</vt:lpstr>
      <vt:lpstr>Representation or Implementation Data Model-NETWORK DATABASE MODEL</vt:lpstr>
      <vt:lpstr>DATABASE MANAGEMENT SYSTEM</vt:lpstr>
      <vt:lpstr>DATABASE MANAGEMENT SYSTEM</vt:lpstr>
      <vt:lpstr>DATABASE MANAGEMENT SYSTEM</vt:lpstr>
      <vt:lpstr>Entity relationship diagram</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CSC-110  COMPUting FUNDAMENTALS FUNDAMENTALS OF DATABASE</dc:title>
  <dc:creator>Reema Khan</dc:creator>
  <cp:lastModifiedBy>BUKC_PC</cp:lastModifiedBy>
  <cp:revision>76</cp:revision>
  <dcterms:created xsi:type="dcterms:W3CDTF">2017-11-15T13:18:13Z</dcterms:created>
  <dcterms:modified xsi:type="dcterms:W3CDTF">2021-12-13T03:24:01Z</dcterms:modified>
</cp:coreProperties>
</file>