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5695" y="5944933"/>
            <a:ext cx="6530340" cy="913130"/>
          </a:xfrm>
          <a:custGeom>
            <a:avLst/>
            <a:gdLst/>
            <a:ahLst/>
            <a:cxnLst/>
            <a:rect l="l" t="t" r="r" b="b"/>
            <a:pathLst>
              <a:path w="6530340" h="913129">
                <a:moveTo>
                  <a:pt x="114278" y="21357"/>
                </a:moveTo>
                <a:lnTo>
                  <a:pt x="4849024" y="913064"/>
                </a:lnTo>
                <a:lnTo>
                  <a:pt x="6529878" y="913064"/>
                </a:lnTo>
                <a:lnTo>
                  <a:pt x="114278" y="21357"/>
                </a:lnTo>
                <a:close/>
              </a:path>
              <a:path w="6530340" h="913129">
                <a:moveTo>
                  <a:pt x="876" y="0"/>
                </a:moveTo>
                <a:lnTo>
                  <a:pt x="0" y="5473"/>
                </a:lnTo>
                <a:lnTo>
                  <a:pt x="114278" y="21357"/>
                </a:lnTo>
                <a:lnTo>
                  <a:pt x="876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647623" y="5939015"/>
            <a:ext cx="4869180" cy="919480"/>
          </a:xfrm>
          <a:custGeom>
            <a:avLst/>
            <a:gdLst/>
            <a:ahLst/>
            <a:cxnLst/>
            <a:rect l="l" t="t" r="r" b="b"/>
            <a:pathLst>
              <a:path w="4869180" h="919479">
                <a:moveTo>
                  <a:pt x="0" y="0"/>
                </a:moveTo>
                <a:lnTo>
                  <a:pt x="10566" y="6349"/>
                </a:lnTo>
                <a:lnTo>
                  <a:pt x="3825193" y="918983"/>
                </a:lnTo>
                <a:lnTo>
                  <a:pt x="4869172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89674"/>
            <a:ext cx="4529328" cy="10683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784472"/>
            <a:ext cx="4495148" cy="107352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2376" y="571500"/>
            <a:ext cx="6003036" cy="44805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792985"/>
            <a:ext cx="12192000" cy="5065011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3179317" y="3756025"/>
            <a:ext cx="478790" cy="351790"/>
          </a:xfrm>
          <a:custGeom>
            <a:avLst/>
            <a:gdLst/>
            <a:ahLst/>
            <a:cxnLst/>
            <a:rect l="l" t="t" r="r" b="b"/>
            <a:pathLst>
              <a:path w="478789" h="351789">
                <a:moveTo>
                  <a:pt x="239141" y="0"/>
                </a:moveTo>
                <a:lnTo>
                  <a:pt x="0" y="175894"/>
                </a:lnTo>
                <a:lnTo>
                  <a:pt x="239141" y="351789"/>
                </a:lnTo>
                <a:lnTo>
                  <a:pt x="478281" y="175894"/>
                </a:lnTo>
                <a:lnTo>
                  <a:pt x="239141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3151758" y="3728592"/>
            <a:ext cx="533400" cy="407034"/>
          </a:xfrm>
          <a:custGeom>
            <a:avLst/>
            <a:gdLst/>
            <a:ahLst/>
            <a:cxnLst/>
            <a:rect l="l" t="t" r="r" b="b"/>
            <a:pathLst>
              <a:path w="533400" h="407035">
                <a:moveTo>
                  <a:pt x="266699" y="0"/>
                </a:moveTo>
                <a:lnTo>
                  <a:pt x="258238" y="1333"/>
                </a:lnTo>
                <a:lnTo>
                  <a:pt x="250444" y="5333"/>
                </a:lnTo>
                <a:lnTo>
                  <a:pt x="11303" y="181228"/>
                </a:lnTo>
                <a:lnTo>
                  <a:pt x="4191" y="186308"/>
                </a:lnTo>
                <a:lnTo>
                  <a:pt x="0" y="194563"/>
                </a:lnTo>
                <a:lnTo>
                  <a:pt x="0" y="212089"/>
                </a:lnTo>
                <a:lnTo>
                  <a:pt x="4191" y="220344"/>
                </a:lnTo>
                <a:lnTo>
                  <a:pt x="11303" y="225424"/>
                </a:lnTo>
                <a:lnTo>
                  <a:pt x="250444" y="401319"/>
                </a:lnTo>
                <a:lnTo>
                  <a:pt x="258238" y="405320"/>
                </a:lnTo>
                <a:lnTo>
                  <a:pt x="266700" y="406653"/>
                </a:lnTo>
                <a:lnTo>
                  <a:pt x="275161" y="405320"/>
                </a:lnTo>
                <a:lnTo>
                  <a:pt x="282956" y="401319"/>
                </a:lnTo>
                <a:lnTo>
                  <a:pt x="322323" y="372363"/>
                </a:lnTo>
                <a:lnTo>
                  <a:pt x="266700" y="372363"/>
                </a:lnTo>
                <a:lnTo>
                  <a:pt x="36830" y="203326"/>
                </a:lnTo>
                <a:lnTo>
                  <a:pt x="266700" y="34289"/>
                </a:lnTo>
                <a:lnTo>
                  <a:pt x="322323" y="34289"/>
                </a:lnTo>
                <a:lnTo>
                  <a:pt x="282956" y="5333"/>
                </a:lnTo>
                <a:lnTo>
                  <a:pt x="275161" y="1333"/>
                </a:lnTo>
                <a:lnTo>
                  <a:pt x="266699" y="0"/>
                </a:lnTo>
                <a:close/>
              </a:path>
              <a:path w="533400" h="407035">
                <a:moveTo>
                  <a:pt x="322323" y="34289"/>
                </a:moveTo>
                <a:lnTo>
                  <a:pt x="266700" y="34289"/>
                </a:lnTo>
                <a:lnTo>
                  <a:pt x="496569" y="203326"/>
                </a:lnTo>
                <a:lnTo>
                  <a:pt x="266700" y="372363"/>
                </a:lnTo>
                <a:lnTo>
                  <a:pt x="322323" y="372363"/>
                </a:lnTo>
                <a:lnTo>
                  <a:pt x="522096" y="225424"/>
                </a:lnTo>
                <a:lnTo>
                  <a:pt x="529208" y="220344"/>
                </a:lnTo>
                <a:lnTo>
                  <a:pt x="533400" y="212089"/>
                </a:lnTo>
                <a:lnTo>
                  <a:pt x="533400" y="194563"/>
                </a:lnTo>
                <a:lnTo>
                  <a:pt x="529208" y="186308"/>
                </a:lnTo>
                <a:lnTo>
                  <a:pt x="522096" y="181228"/>
                </a:lnTo>
                <a:lnTo>
                  <a:pt x="322323" y="34289"/>
                </a:lnTo>
                <a:close/>
              </a:path>
              <a:path w="533400" h="407035">
                <a:moveTo>
                  <a:pt x="266700" y="48005"/>
                </a:moveTo>
                <a:lnTo>
                  <a:pt x="55372" y="203326"/>
                </a:lnTo>
                <a:lnTo>
                  <a:pt x="266700" y="358647"/>
                </a:lnTo>
                <a:lnTo>
                  <a:pt x="285189" y="345058"/>
                </a:lnTo>
                <a:lnTo>
                  <a:pt x="266700" y="345058"/>
                </a:lnTo>
                <a:lnTo>
                  <a:pt x="73914" y="203326"/>
                </a:lnTo>
                <a:lnTo>
                  <a:pt x="266700" y="61594"/>
                </a:lnTo>
                <a:lnTo>
                  <a:pt x="285189" y="61594"/>
                </a:lnTo>
                <a:lnTo>
                  <a:pt x="266700" y="48005"/>
                </a:lnTo>
                <a:close/>
              </a:path>
              <a:path w="533400" h="407035">
                <a:moveTo>
                  <a:pt x="285189" y="61594"/>
                </a:moveTo>
                <a:lnTo>
                  <a:pt x="266700" y="61594"/>
                </a:lnTo>
                <a:lnTo>
                  <a:pt x="459358" y="203326"/>
                </a:lnTo>
                <a:lnTo>
                  <a:pt x="266700" y="345058"/>
                </a:lnTo>
                <a:lnTo>
                  <a:pt x="285189" y="345058"/>
                </a:lnTo>
                <a:lnTo>
                  <a:pt x="478028" y="203326"/>
                </a:lnTo>
                <a:lnTo>
                  <a:pt x="285189" y="61594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6822820" y="4937760"/>
            <a:ext cx="464184" cy="365760"/>
          </a:xfrm>
          <a:custGeom>
            <a:avLst/>
            <a:gdLst/>
            <a:ahLst/>
            <a:cxnLst/>
            <a:rect l="l" t="t" r="r" b="b"/>
            <a:pathLst>
              <a:path w="464184" h="365760">
                <a:moveTo>
                  <a:pt x="232155" y="0"/>
                </a:moveTo>
                <a:lnTo>
                  <a:pt x="0" y="182879"/>
                </a:lnTo>
                <a:lnTo>
                  <a:pt x="232155" y="365759"/>
                </a:lnTo>
                <a:lnTo>
                  <a:pt x="464184" y="182879"/>
                </a:lnTo>
                <a:lnTo>
                  <a:pt x="232155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6795389" y="4910264"/>
            <a:ext cx="519430" cy="421005"/>
          </a:xfrm>
          <a:custGeom>
            <a:avLst/>
            <a:gdLst/>
            <a:ahLst/>
            <a:cxnLst/>
            <a:rect l="l" t="t" r="r" b="b"/>
            <a:pathLst>
              <a:path w="519429" h="421004">
                <a:moveTo>
                  <a:pt x="259540" y="0"/>
                </a:moveTo>
                <a:lnTo>
                  <a:pt x="250656" y="1476"/>
                </a:lnTo>
                <a:lnTo>
                  <a:pt x="242569" y="5905"/>
                </a:lnTo>
                <a:lnTo>
                  <a:pt x="3809" y="193992"/>
                </a:lnTo>
                <a:lnTo>
                  <a:pt x="0" y="201993"/>
                </a:lnTo>
                <a:lnTo>
                  <a:pt x="0" y="218757"/>
                </a:lnTo>
                <a:lnTo>
                  <a:pt x="3809" y="226758"/>
                </a:lnTo>
                <a:lnTo>
                  <a:pt x="242569" y="414845"/>
                </a:lnTo>
                <a:lnTo>
                  <a:pt x="250656" y="419274"/>
                </a:lnTo>
                <a:lnTo>
                  <a:pt x="259540" y="420751"/>
                </a:lnTo>
                <a:lnTo>
                  <a:pt x="268448" y="419274"/>
                </a:lnTo>
                <a:lnTo>
                  <a:pt x="276605" y="414845"/>
                </a:lnTo>
                <a:lnTo>
                  <a:pt x="312860" y="386270"/>
                </a:lnTo>
                <a:lnTo>
                  <a:pt x="259587" y="386270"/>
                </a:lnTo>
                <a:lnTo>
                  <a:pt x="36321" y="210375"/>
                </a:lnTo>
                <a:lnTo>
                  <a:pt x="259587" y="34480"/>
                </a:lnTo>
                <a:lnTo>
                  <a:pt x="312860" y="34480"/>
                </a:lnTo>
                <a:lnTo>
                  <a:pt x="276605" y="5905"/>
                </a:lnTo>
                <a:lnTo>
                  <a:pt x="268448" y="1476"/>
                </a:lnTo>
                <a:lnTo>
                  <a:pt x="259540" y="0"/>
                </a:lnTo>
                <a:close/>
              </a:path>
              <a:path w="519429" h="421004">
                <a:moveTo>
                  <a:pt x="312860" y="34480"/>
                </a:moveTo>
                <a:lnTo>
                  <a:pt x="259587" y="34480"/>
                </a:lnTo>
                <a:lnTo>
                  <a:pt x="482726" y="210375"/>
                </a:lnTo>
                <a:lnTo>
                  <a:pt x="259587" y="386270"/>
                </a:lnTo>
                <a:lnTo>
                  <a:pt x="312860" y="386270"/>
                </a:lnTo>
                <a:lnTo>
                  <a:pt x="508634" y="231965"/>
                </a:lnTo>
                <a:lnTo>
                  <a:pt x="515365" y="226758"/>
                </a:lnTo>
                <a:lnTo>
                  <a:pt x="519175" y="218757"/>
                </a:lnTo>
                <a:lnTo>
                  <a:pt x="519175" y="201993"/>
                </a:lnTo>
                <a:lnTo>
                  <a:pt x="515365" y="193992"/>
                </a:lnTo>
                <a:lnTo>
                  <a:pt x="508634" y="188785"/>
                </a:lnTo>
                <a:lnTo>
                  <a:pt x="312860" y="34480"/>
                </a:lnTo>
                <a:close/>
              </a:path>
              <a:path w="519429" h="421004">
                <a:moveTo>
                  <a:pt x="259587" y="48450"/>
                </a:moveTo>
                <a:lnTo>
                  <a:pt x="54101" y="210375"/>
                </a:lnTo>
                <a:lnTo>
                  <a:pt x="259587" y="372300"/>
                </a:lnTo>
                <a:lnTo>
                  <a:pt x="277477" y="358203"/>
                </a:lnTo>
                <a:lnTo>
                  <a:pt x="259587" y="358203"/>
                </a:lnTo>
                <a:lnTo>
                  <a:pt x="71881" y="210375"/>
                </a:lnTo>
                <a:lnTo>
                  <a:pt x="259587" y="62547"/>
                </a:lnTo>
                <a:lnTo>
                  <a:pt x="277477" y="62547"/>
                </a:lnTo>
                <a:lnTo>
                  <a:pt x="259587" y="48450"/>
                </a:lnTo>
                <a:close/>
              </a:path>
              <a:path w="519429" h="421004">
                <a:moveTo>
                  <a:pt x="277477" y="62547"/>
                </a:moveTo>
                <a:lnTo>
                  <a:pt x="259587" y="62547"/>
                </a:lnTo>
                <a:lnTo>
                  <a:pt x="447293" y="210375"/>
                </a:lnTo>
                <a:lnTo>
                  <a:pt x="259587" y="358203"/>
                </a:lnTo>
                <a:lnTo>
                  <a:pt x="277477" y="358203"/>
                </a:lnTo>
                <a:lnTo>
                  <a:pt x="465074" y="210375"/>
                </a:lnTo>
                <a:lnTo>
                  <a:pt x="277477" y="62547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563460" y="1766061"/>
            <a:ext cx="1856105" cy="624840"/>
          </a:xfrm>
          <a:custGeom>
            <a:avLst/>
            <a:gdLst/>
            <a:ahLst/>
            <a:cxnLst/>
            <a:rect l="l" t="t" r="r" b="b"/>
            <a:pathLst>
              <a:path w="1856105" h="624839">
                <a:moveTo>
                  <a:pt x="1855571" y="504190"/>
                </a:moveTo>
                <a:lnTo>
                  <a:pt x="1855508" y="121920"/>
                </a:lnTo>
                <a:lnTo>
                  <a:pt x="1845475" y="73660"/>
                </a:lnTo>
                <a:lnTo>
                  <a:pt x="1818678" y="34290"/>
                </a:lnTo>
                <a:lnTo>
                  <a:pt x="1816938" y="33020"/>
                </a:lnTo>
                <a:lnTo>
                  <a:pt x="1810042" y="27940"/>
                </a:lnTo>
                <a:lnTo>
                  <a:pt x="1768259" y="5080"/>
                </a:lnTo>
                <a:lnTo>
                  <a:pt x="1744129" y="0"/>
                </a:lnTo>
                <a:lnTo>
                  <a:pt x="121183" y="0"/>
                </a:lnTo>
                <a:lnTo>
                  <a:pt x="73520" y="10160"/>
                </a:lnTo>
                <a:lnTo>
                  <a:pt x="34861" y="36830"/>
                </a:lnTo>
                <a:lnTo>
                  <a:pt x="9042" y="76200"/>
                </a:lnTo>
                <a:lnTo>
                  <a:pt x="25" y="121920"/>
                </a:lnTo>
                <a:lnTo>
                  <a:pt x="0" y="504190"/>
                </a:lnTo>
                <a:lnTo>
                  <a:pt x="762" y="516890"/>
                </a:lnTo>
                <a:lnTo>
                  <a:pt x="15417" y="562610"/>
                </a:lnTo>
                <a:lnTo>
                  <a:pt x="45504" y="598170"/>
                </a:lnTo>
                <a:lnTo>
                  <a:pt x="87312" y="621030"/>
                </a:lnTo>
                <a:lnTo>
                  <a:pt x="111467" y="624840"/>
                </a:lnTo>
                <a:lnTo>
                  <a:pt x="1746796" y="624840"/>
                </a:lnTo>
                <a:lnTo>
                  <a:pt x="1792643" y="609600"/>
                </a:lnTo>
                <a:lnTo>
                  <a:pt x="1816328" y="593090"/>
                </a:lnTo>
                <a:lnTo>
                  <a:pt x="1820710" y="589280"/>
                </a:lnTo>
                <a:lnTo>
                  <a:pt x="1846491" y="548640"/>
                </a:lnTo>
                <a:lnTo>
                  <a:pt x="1855127" y="514350"/>
                </a:lnTo>
                <a:lnTo>
                  <a:pt x="1855571" y="5041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5695" y="5944933"/>
            <a:ext cx="6530340" cy="913130"/>
          </a:xfrm>
          <a:custGeom>
            <a:avLst/>
            <a:gdLst/>
            <a:ahLst/>
            <a:cxnLst/>
            <a:rect l="l" t="t" r="r" b="b"/>
            <a:pathLst>
              <a:path w="6530340" h="913129">
                <a:moveTo>
                  <a:pt x="114278" y="21357"/>
                </a:moveTo>
                <a:lnTo>
                  <a:pt x="4849024" y="913064"/>
                </a:lnTo>
                <a:lnTo>
                  <a:pt x="6529878" y="913064"/>
                </a:lnTo>
                <a:lnTo>
                  <a:pt x="114278" y="21357"/>
                </a:lnTo>
                <a:close/>
              </a:path>
              <a:path w="6530340" h="913129">
                <a:moveTo>
                  <a:pt x="876" y="0"/>
                </a:moveTo>
                <a:lnTo>
                  <a:pt x="0" y="5473"/>
                </a:lnTo>
                <a:lnTo>
                  <a:pt x="114278" y="21357"/>
                </a:lnTo>
                <a:lnTo>
                  <a:pt x="876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647623" y="5939015"/>
            <a:ext cx="4869180" cy="919480"/>
          </a:xfrm>
          <a:custGeom>
            <a:avLst/>
            <a:gdLst/>
            <a:ahLst/>
            <a:cxnLst/>
            <a:rect l="l" t="t" r="r" b="b"/>
            <a:pathLst>
              <a:path w="4869180" h="919479">
                <a:moveTo>
                  <a:pt x="0" y="0"/>
                </a:moveTo>
                <a:lnTo>
                  <a:pt x="10566" y="6349"/>
                </a:lnTo>
                <a:lnTo>
                  <a:pt x="3825193" y="918983"/>
                </a:lnTo>
                <a:lnTo>
                  <a:pt x="4869172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789674"/>
            <a:ext cx="4529328" cy="10683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784472"/>
            <a:ext cx="4495148" cy="10735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4857" y="1762760"/>
            <a:ext cx="10762284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Relationship Id="rId3" Type="http://schemas.openxmlformats.org/officeDocument/2006/relationships/image" Target="../media/image27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jpg"/><Relationship Id="rId5" Type="http://schemas.openxmlformats.org/officeDocument/2006/relationships/image" Target="../media/image32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Relationship Id="rId3" Type="http://schemas.openxmlformats.org/officeDocument/2006/relationships/image" Target="../media/image34.png"/><Relationship Id="rId4" Type="http://schemas.openxmlformats.org/officeDocument/2006/relationships/image" Target="../media/image35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Relationship Id="rId3" Type="http://schemas.openxmlformats.org/officeDocument/2006/relationships/image" Target="../media/image37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39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Relationship Id="rId3" Type="http://schemas.openxmlformats.org/officeDocument/2006/relationships/image" Target="../media/image42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Relationship Id="rId3" Type="http://schemas.openxmlformats.org/officeDocument/2006/relationships/image" Target="../media/image43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4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5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Relationship Id="rId3" Type="http://schemas.openxmlformats.org/officeDocument/2006/relationships/image" Target="../media/image47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8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Relationship Id="rId3" Type="http://schemas.openxmlformats.org/officeDocument/2006/relationships/image" Target="../media/image52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Relationship Id="rId3" Type="http://schemas.openxmlformats.org/officeDocument/2006/relationships/image" Target="../media/image54.jpg"/><Relationship Id="rId4" Type="http://schemas.openxmlformats.org/officeDocument/2006/relationships/image" Target="../media/image55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png"/><Relationship Id="rId3" Type="http://schemas.openxmlformats.org/officeDocument/2006/relationships/image" Target="../media/image57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jp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53000"/>
            <a:ext cx="12192000" cy="1905000"/>
            <a:chOff x="0" y="4953000"/>
            <a:chExt cx="12192000" cy="1905000"/>
          </a:xfrm>
        </p:grpSpPr>
        <p:sp>
          <p:nvSpPr>
            <p:cNvPr id="3" name="object 3"/>
            <p:cNvSpPr/>
            <p:nvPr/>
          </p:nvSpPr>
          <p:spPr>
            <a:xfrm>
              <a:off x="2250058" y="4953000"/>
              <a:ext cx="9942195" cy="488315"/>
            </a:xfrm>
            <a:custGeom>
              <a:avLst/>
              <a:gdLst/>
              <a:ahLst/>
              <a:cxnLst/>
              <a:rect l="l" t="t" r="r" b="b"/>
              <a:pathLst>
                <a:path w="9942195" h="488314">
                  <a:moveTo>
                    <a:pt x="9941941" y="0"/>
                  </a:moveTo>
                  <a:lnTo>
                    <a:pt x="0" y="289941"/>
                  </a:lnTo>
                  <a:lnTo>
                    <a:pt x="9941941" y="488188"/>
                  </a:lnTo>
                  <a:lnTo>
                    <a:pt x="9941941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8462" y="5237734"/>
              <a:ext cx="12044045" cy="788670"/>
            </a:xfrm>
            <a:custGeom>
              <a:avLst/>
              <a:gdLst/>
              <a:ahLst/>
              <a:cxnLst/>
              <a:rect l="l" t="t" r="r" b="b"/>
              <a:pathLst>
                <a:path w="12044045" h="788670">
                  <a:moveTo>
                    <a:pt x="12043537" y="0"/>
                  </a:moveTo>
                  <a:lnTo>
                    <a:pt x="0" y="0"/>
                  </a:lnTo>
                  <a:lnTo>
                    <a:pt x="12043537" y="788669"/>
                  </a:lnTo>
                  <a:lnTo>
                    <a:pt x="120435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718"/>
              <a:ext cx="12191999" cy="1859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91907"/>
              <a:ext cx="12192000" cy="802086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21608" y="1627632"/>
            <a:ext cx="7456932" cy="17647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455242"/>
            <a:ext cx="10230485" cy="10020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187"/>
              <a:buFont typeface="Microsoft Sans Serif"/>
              <a:buChar char=""/>
              <a:tabLst>
                <a:tab pos="269240" algn="l"/>
              </a:tabLst>
            </a:pPr>
            <a:r>
              <a:rPr dirty="0" sz="3200">
                <a:latin typeface="Lucida Sans Unicode"/>
                <a:cs typeface="Lucida Sans Unicode"/>
              </a:rPr>
              <a:t>A network </a:t>
            </a:r>
            <a:r>
              <a:rPr dirty="0" sz="3200" spc="-5">
                <a:latin typeface="Lucida Sans Unicode"/>
                <a:cs typeface="Lucida Sans Unicode"/>
              </a:rPr>
              <a:t>topology </a:t>
            </a:r>
            <a:r>
              <a:rPr dirty="0" sz="3200">
                <a:latin typeface="Lucida Sans Unicode"/>
                <a:cs typeface="Lucida Sans Unicode"/>
              </a:rPr>
              <a:t>is the </a:t>
            </a:r>
            <a:r>
              <a:rPr dirty="0" sz="3200" spc="-5">
                <a:latin typeface="Lucida Sans Unicode"/>
                <a:cs typeface="Lucida Sans Unicode"/>
              </a:rPr>
              <a:t>arrangement </a:t>
            </a:r>
            <a:r>
              <a:rPr dirty="0" sz="3200">
                <a:latin typeface="Lucida Sans Unicode"/>
                <a:cs typeface="Lucida Sans Unicode"/>
              </a:rPr>
              <a:t>of a </a:t>
            </a:r>
            <a:r>
              <a:rPr dirty="0" sz="3200" spc="5">
                <a:latin typeface="Lucida Sans Unicode"/>
                <a:cs typeface="Lucida Sans Unicode"/>
              </a:rPr>
              <a:t> </a:t>
            </a:r>
            <a:r>
              <a:rPr dirty="0" sz="3200">
                <a:latin typeface="Lucida Sans Unicode"/>
                <a:cs typeface="Lucida Sans Unicode"/>
              </a:rPr>
              <a:t>network,</a:t>
            </a:r>
            <a:r>
              <a:rPr dirty="0" sz="3200" spc="-25">
                <a:latin typeface="Lucida Sans Unicode"/>
                <a:cs typeface="Lucida Sans Unicode"/>
              </a:rPr>
              <a:t> </a:t>
            </a:r>
            <a:r>
              <a:rPr dirty="0" sz="3200" spc="-5">
                <a:latin typeface="Lucida Sans Unicode"/>
                <a:cs typeface="Lucida Sans Unicode"/>
              </a:rPr>
              <a:t>including</a:t>
            </a:r>
            <a:r>
              <a:rPr dirty="0" sz="3200" spc="-15">
                <a:latin typeface="Lucida Sans Unicode"/>
                <a:cs typeface="Lucida Sans Unicode"/>
              </a:rPr>
              <a:t> </a:t>
            </a:r>
            <a:r>
              <a:rPr dirty="0" sz="3200" spc="-5">
                <a:latin typeface="Lucida Sans Unicode"/>
                <a:cs typeface="Lucida Sans Unicode"/>
              </a:rPr>
              <a:t>its </a:t>
            </a:r>
            <a:r>
              <a:rPr dirty="0" sz="3200">
                <a:latin typeface="Lucida Sans Unicode"/>
                <a:cs typeface="Lucida Sans Unicode"/>
              </a:rPr>
              <a:t>nodes</a:t>
            </a:r>
            <a:r>
              <a:rPr dirty="0" sz="3200" spc="5">
                <a:latin typeface="Lucida Sans Unicode"/>
                <a:cs typeface="Lucida Sans Unicode"/>
              </a:rPr>
              <a:t> </a:t>
            </a:r>
            <a:r>
              <a:rPr dirty="0" sz="3200" spc="-5">
                <a:latin typeface="Lucida Sans Unicode"/>
                <a:cs typeface="Lucida Sans Unicode"/>
              </a:rPr>
              <a:t>and</a:t>
            </a:r>
            <a:r>
              <a:rPr dirty="0" sz="3200" spc="-10">
                <a:latin typeface="Lucida Sans Unicode"/>
                <a:cs typeface="Lucida Sans Unicode"/>
              </a:rPr>
              <a:t> </a:t>
            </a:r>
            <a:r>
              <a:rPr dirty="0" sz="3200" spc="-5">
                <a:latin typeface="Lucida Sans Unicode"/>
                <a:cs typeface="Lucida Sans Unicode"/>
              </a:rPr>
              <a:t>connecting</a:t>
            </a:r>
            <a:r>
              <a:rPr dirty="0" sz="3200" spc="-25">
                <a:latin typeface="Lucida Sans Unicode"/>
                <a:cs typeface="Lucida Sans Unicode"/>
              </a:rPr>
              <a:t> </a:t>
            </a:r>
            <a:r>
              <a:rPr dirty="0" sz="3200" spc="-5">
                <a:latin typeface="Lucida Sans Unicode"/>
                <a:cs typeface="Lucida Sans Unicode"/>
              </a:rPr>
              <a:t>lines.</a:t>
            </a:r>
            <a:endParaRPr sz="32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948" y="571500"/>
            <a:ext cx="4503420" cy="54863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5464" y="4114800"/>
            <a:ext cx="8023098" cy="26098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98068" y="1470405"/>
            <a:ext cx="10623550" cy="2322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8605" marR="2095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dirty="0" sz="2400" spc="-5">
                <a:latin typeface="Lucida Sans Unicode"/>
                <a:cs typeface="Lucida Sans Unicode"/>
              </a:rPr>
              <a:t>Bus</a:t>
            </a:r>
            <a:r>
              <a:rPr dirty="0" sz="2400" spc="-2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topology is</a:t>
            </a:r>
            <a:r>
              <a:rPr dirty="0" sz="2400" spc="10">
                <a:latin typeface="Lucida Sans Unicode"/>
                <a:cs typeface="Lucida Sans Unicode"/>
              </a:rPr>
              <a:t> </a:t>
            </a:r>
            <a:r>
              <a:rPr dirty="0" sz="2400">
                <a:latin typeface="Lucida Sans Unicode"/>
                <a:cs typeface="Lucida Sans Unicode"/>
              </a:rPr>
              <a:t>a</a:t>
            </a:r>
            <a:r>
              <a:rPr dirty="0" sz="2400" spc="-5">
                <a:latin typeface="Lucida Sans Unicode"/>
                <a:cs typeface="Lucida Sans Unicode"/>
              </a:rPr>
              <a:t> specific</a:t>
            </a:r>
            <a:r>
              <a:rPr dirty="0" sz="2400" spc="1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kind of</a:t>
            </a:r>
            <a:r>
              <a:rPr dirty="0" sz="2400" spc="1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network</a:t>
            </a:r>
            <a:r>
              <a:rPr dirty="0" sz="2400" spc="1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topology in </a:t>
            </a:r>
            <a:r>
              <a:rPr dirty="0" sz="2400">
                <a:latin typeface="Lucida Sans Unicode"/>
                <a:cs typeface="Lucida Sans Unicode"/>
              </a:rPr>
              <a:t>which</a:t>
            </a:r>
            <a:r>
              <a:rPr dirty="0" sz="2400" spc="1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all</a:t>
            </a:r>
            <a:r>
              <a:rPr dirty="0" sz="2400" spc="5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of</a:t>
            </a:r>
            <a:r>
              <a:rPr dirty="0" sz="2400" spc="1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the </a:t>
            </a:r>
            <a:r>
              <a:rPr dirty="0" sz="2400" spc="-740">
                <a:latin typeface="Lucida Sans Unicode"/>
                <a:cs typeface="Lucida Sans Unicode"/>
              </a:rPr>
              <a:t> </a:t>
            </a:r>
            <a:r>
              <a:rPr dirty="0" sz="2400">
                <a:latin typeface="Lucida Sans Unicode"/>
                <a:cs typeface="Lucida Sans Unicode"/>
              </a:rPr>
              <a:t>various</a:t>
            </a:r>
            <a:r>
              <a:rPr dirty="0" sz="2400" spc="-5">
                <a:latin typeface="Lucida Sans Unicode"/>
                <a:cs typeface="Lucida Sans Unicode"/>
              </a:rPr>
              <a:t> devices </a:t>
            </a:r>
            <a:r>
              <a:rPr dirty="0" sz="2400">
                <a:latin typeface="Lucida Sans Unicode"/>
                <a:cs typeface="Lucida Sans Unicode"/>
              </a:rPr>
              <a:t>in the </a:t>
            </a:r>
            <a:r>
              <a:rPr dirty="0" sz="2400" spc="-5">
                <a:latin typeface="Lucida Sans Unicode"/>
                <a:cs typeface="Lucida Sans Unicode"/>
              </a:rPr>
              <a:t>network</a:t>
            </a:r>
            <a:r>
              <a:rPr dirty="0" sz="2400" spc="1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are </a:t>
            </a:r>
            <a:r>
              <a:rPr dirty="0" sz="2400" spc="-10">
                <a:latin typeface="Lucida Sans Unicode"/>
                <a:cs typeface="Lucida Sans Unicode"/>
              </a:rPr>
              <a:t>connected</a:t>
            </a:r>
            <a:r>
              <a:rPr dirty="0" sz="2400" spc="1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to </a:t>
            </a:r>
            <a:r>
              <a:rPr dirty="0" sz="2400">
                <a:latin typeface="Lucida Sans Unicode"/>
                <a:cs typeface="Lucida Sans Unicode"/>
              </a:rPr>
              <a:t>a single</a:t>
            </a:r>
            <a:r>
              <a:rPr dirty="0" sz="2400" spc="15">
                <a:latin typeface="Lucida Sans Unicode"/>
                <a:cs typeface="Lucida Sans Unicode"/>
              </a:rPr>
              <a:t> </a:t>
            </a:r>
            <a:r>
              <a:rPr dirty="0" sz="2400" spc="-10">
                <a:latin typeface="Lucida Sans Unicode"/>
                <a:cs typeface="Lucida Sans Unicode"/>
              </a:rPr>
              <a:t>cable</a:t>
            </a:r>
            <a:r>
              <a:rPr dirty="0" sz="2400" spc="15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or</a:t>
            </a:r>
            <a:r>
              <a:rPr dirty="0" sz="2400" spc="5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line.</a:t>
            </a:r>
            <a:endParaRPr sz="2400">
              <a:latin typeface="Lucida Sans Unicode"/>
              <a:cs typeface="Lucida Sans Unicode"/>
            </a:endParaRPr>
          </a:p>
          <a:p>
            <a:pPr marL="268605" marR="66421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dirty="0" sz="2400" spc="-5">
                <a:latin typeface="Lucida Sans Unicode"/>
                <a:cs typeface="Lucida Sans Unicode"/>
              </a:rPr>
              <a:t>The</a:t>
            </a:r>
            <a:r>
              <a:rPr dirty="0" sz="2400" spc="-15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advantage</a:t>
            </a:r>
            <a:r>
              <a:rPr dirty="0" sz="2400" spc="5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of</a:t>
            </a:r>
            <a:r>
              <a:rPr dirty="0" sz="2400" spc="5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this</a:t>
            </a:r>
            <a:r>
              <a:rPr dirty="0" sz="2400" spc="5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topology</a:t>
            </a:r>
            <a:r>
              <a:rPr dirty="0" sz="2400" spc="-1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is</a:t>
            </a:r>
            <a:r>
              <a:rPr dirty="0" sz="2400" spc="1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that it</a:t>
            </a:r>
            <a:r>
              <a:rPr dirty="0" sz="240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uses</a:t>
            </a:r>
            <a:r>
              <a:rPr dirty="0" sz="2400" spc="5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the</a:t>
            </a:r>
            <a:r>
              <a:rPr dirty="0" sz="2400" spc="-1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least</a:t>
            </a:r>
            <a:r>
              <a:rPr dirty="0" sz="2400" spc="15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amount of </a:t>
            </a:r>
            <a:r>
              <a:rPr dirty="0" sz="2400" spc="-745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cabling.</a:t>
            </a:r>
            <a:endParaRPr sz="24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dirty="0" sz="2400">
                <a:latin typeface="Lucida Sans Unicode"/>
                <a:cs typeface="Lucida Sans Unicode"/>
              </a:rPr>
              <a:t>A</a:t>
            </a:r>
            <a:r>
              <a:rPr dirty="0" sz="2400" spc="-2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disadvantage</a:t>
            </a:r>
            <a:r>
              <a:rPr dirty="0" sz="2400" spc="5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is</a:t>
            </a:r>
            <a:r>
              <a:rPr dirty="0" sz="2400" spc="5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that</a:t>
            </a:r>
            <a:r>
              <a:rPr dirty="0" sz="2400" spc="5">
                <a:latin typeface="Lucida Sans Unicode"/>
                <a:cs typeface="Lucida Sans Unicode"/>
              </a:rPr>
              <a:t> </a:t>
            </a:r>
            <a:r>
              <a:rPr dirty="0" sz="2400">
                <a:latin typeface="Lucida Sans Unicode"/>
                <a:cs typeface="Lucida Sans Unicode"/>
              </a:rPr>
              <a:t>a</a:t>
            </a:r>
            <a:r>
              <a:rPr dirty="0" sz="2400" spc="-5">
                <a:latin typeface="Lucida Sans Unicode"/>
                <a:cs typeface="Lucida Sans Unicode"/>
              </a:rPr>
              <a:t> broken connection </a:t>
            </a:r>
            <a:r>
              <a:rPr dirty="0" sz="2400" spc="-10">
                <a:latin typeface="Lucida Sans Unicode"/>
                <a:cs typeface="Lucida Sans Unicode"/>
              </a:rPr>
              <a:t>can</a:t>
            </a:r>
            <a:r>
              <a:rPr dirty="0" sz="240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bring</a:t>
            </a:r>
            <a:r>
              <a:rPr dirty="0" sz="2400" spc="5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down all</a:t>
            </a:r>
            <a:r>
              <a:rPr dirty="0" sz="2400" spc="5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or</a:t>
            </a:r>
            <a:r>
              <a:rPr dirty="0" sz="2400" spc="5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part</a:t>
            </a:r>
            <a:endParaRPr sz="2400">
              <a:latin typeface="Lucida Sans Unicode"/>
              <a:cs typeface="Lucida Sans Unicode"/>
            </a:endParaRPr>
          </a:p>
          <a:p>
            <a:pPr marL="268605">
              <a:lnSpc>
                <a:spcPct val="100000"/>
              </a:lnSpc>
            </a:pPr>
            <a:r>
              <a:rPr dirty="0" sz="2400" spc="-5">
                <a:latin typeface="Lucida Sans Unicode"/>
                <a:cs typeface="Lucida Sans Unicode"/>
              </a:rPr>
              <a:t>of</a:t>
            </a:r>
            <a:r>
              <a:rPr dirty="0" sz="2400" spc="-45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the</a:t>
            </a:r>
            <a:r>
              <a:rPr dirty="0" sz="2400" spc="-35">
                <a:latin typeface="Lucida Sans Unicode"/>
                <a:cs typeface="Lucida Sans Unicode"/>
              </a:rPr>
              <a:t> </a:t>
            </a:r>
            <a:r>
              <a:rPr dirty="0" sz="2400">
                <a:latin typeface="Lucida Sans Unicode"/>
                <a:cs typeface="Lucida Sans Unicode"/>
              </a:rPr>
              <a:t>network.</a:t>
            </a:r>
            <a:endParaRPr sz="24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6948" y="571500"/>
            <a:ext cx="5696712" cy="54863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4863" y="3570223"/>
            <a:ext cx="3071241" cy="328777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98068" y="1465529"/>
            <a:ext cx="10302240" cy="2084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dirty="0" sz="2700">
                <a:latin typeface="Lucida Sans Unicode"/>
                <a:cs typeface="Lucida Sans Unicode"/>
              </a:rPr>
              <a:t>A</a:t>
            </a:r>
            <a:r>
              <a:rPr dirty="0" sz="2700" spc="-25">
                <a:latin typeface="Lucida Sans Unicode"/>
                <a:cs typeface="Lucida Sans Unicode"/>
              </a:rPr>
              <a:t> </a:t>
            </a:r>
            <a:r>
              <a:rPr dirty="0" sz="2700" spc="40" b="1">
                <a:latin typeface="Trebuchet MS"/>
                <a:cs typeface="Trebuchet MS"/>
              </a:rPr>
              <a:t>star</a:t>
            </a:r>
            <a:r>
              <a:rPr dirty="0" sz="2700" spc="-20" b="1">
                <a:latin typeface="Trebuchet MS"/>
                <a:cs typeface="Trebuchet MS"/>
              </a:rPr>
              <a:t> </a:t>
            </a:r>
            <a:r>
              <a:rPr dirty="0" sz="2700" spc="95" b="1">
                <a:latin typeface="Trebuchet MS"/>
                <a:cs typeface="Trebuchet MS"/>
              </a:rPr>
              <a:t>topology</a:t>
            </a:r>
            <a:r>
              <a:rPr dirty="0" sz="2700" spc="30" b="1">
                <a:latin typeface="Trebuchet MS"/>
                <a:cs typeface="Trebuchet MS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is</a:t>
            </a:r>
            <a:r>
              <a:rPr dirty="0" sz="2700" spc="-20">
                <a:latin typeface="Lucida Sans Unicode"/>
                <a:cs typeface="Lucida Sans Unicode"/>
              </a:rPr>
              <a:t> </a:t>
            </a:r>
            <a:r>
              <a:rPr dirty="0" sz="2700">
                <a:latin typeface="Lucida Sans Unicode"/>
                <a:cs typeface="Lucida Sans Unicode"/>
              </a:rPr>
              <a:t>a</a:t>
            </a:r>
            <a:r>
              <a:rPr dirty="0" sz="2700" spc="-10">
                <a:latin typeface="Lucida Sans Unicode"/>
                <a:cs typeface="Lucida Sans Unicode"/>
              </a:rPr>
              <a:t> </a:t>
            </a:r>
            <a:r>
              <a:rPr dirty="0" sz="2700" spc="95" b="1">
                <a:latin typeface="Trebuchet MS"/>
                <a:cs typeface="Trebuchet MS"/>
              </a:rPr>
              <a:t>topology</a:t>
            </a:r>
            <a:r>
              <a:rPr dirty="0" sz="2700" spc="5" b="1">
                <a:latin typeface="Trebuchet MS"/>
                <a:cs typeface="Trebuchet MS"/>
              </a:rPr>
              <a:t> </a:t>
            </a:r>
            <a:r>
              <a:rPr dirty="0" sz="2700">
                <a:latin typeface="Lucida Sans Unicode"/>
                <a:cs typeface="Lucida Sans Unicode"/>
              </a:rPr>
              <a:t>for</a:t>
            </a:r>
            <a:r>
              <a:rPr dirty="0" sz="2700" spc="-5">
                <a:latin typeface="Lucida Sans Unicode"/>
                <a:cs typeface="Lucida Sans Unicode"/>
              </a:rPr>
              <a:t> </a:t>
            </a:r>
            <a:r>
              <a:rPr dirty="0" sz="2700">
                <a:latin typeface="Lucida Sans Unicode"/>
                <a:cs typeface="Lucida Sans Unicode"/>
              </a:rPr>
              <a:t>a</a:t>
            </a:r>
            <a:r>
              <a:rPr dirty="0" sz="2700" spc="-3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Local</a:t>
            </a:r>
            <a:r>
              <a:rPr dirty="0" sz="270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Area</a:t>
            </a:r>
            <a:r>
              <a:rPr dirty="0" sz="2700" spc="-3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Network</a:t>
            </a:r>
            <a:r>
              <a:rPr dirty="0" sz="270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(LAN) </a:t>
            </a:r>
            <a:r>
              <a:rPr dirty="0" sz="2700" spc="-84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in </a:t>
            </a:r>
            <a:r>
              <a:rPr dirty="0" sz="2700">
                <a:latin typeface="Lucida Sans Unicode"/>
                <a:cs typeface="Lucida Sans Unicode"/>
              </a:rPr>
              <a:t>which </a:t>
            </a:r>
            <a:r>
              <a:rPr dirty="0" sz="2700" spc="-5">
                <a:latin typeface="Lucida Sans Unicode"/>
                <a:cs typeface="Lucida Sans Unicode"/>
              </a:rPr>
              <a:t>all </a:t>
            </a:r>
            <a:r>
              <a:rPr dirty="0" sz="2700">
                <a:latin typeface="Lucida Sans Unicode"/>
                <a:cs typeface="Lucida Sans Unicode"/>
              </a:rPr>
              <a:t>nodes </a:t>
            </a:r>
            <a:r>
              <a:rPr dirty="0" sz="2700" spc="-5">
                <a:latin typeface="Lucida Sans Unicode"/>
                <a:cs typeface="Lucida Sans Unicode"/>
              </a:rPr>
              <a:t>are individually </a:t>
            </a:r>
            <a:r>
              <a:rPr dirty="0" sz="2700" spc="-10">
                <a:latin typeface="Lucida Sans Unicode"/>
                <a:cs typeface="Lucida Sans Unicode"/>
              </a:rPr>
              <a:t>connected </a:t>
            </a:r>
            <a:r>
              <a:rPr dirty="0" sz="2700" spc="-5">
                <a:latin typeface="Lucida Sans Unicode"/>
                <a:cs typeface="Lucida Sans Unicode"/>
              </a:rPr>
              <a:t>to </a:t>
            </a:r>
            <a:r>
              <a:rPr dirty="0" sz="2700">
                <a:latin typeface="Lucida Sans Unicode"/>
                <a:cs typeface="Lucida Sans Unicode"/>
              </a:rPr>
              <a:t>a </a:t>
            </a:r>
            <a:r>
              <a:rPr dirty="0" sz="2700" spc="-5">
                <a:latin typeface="Lucida Sans Unicode"/>
                <a:cs typeface="Lucida Sans Unicode"/>
              </a:rPr>
              <a:t>central </a:t>
            </a:r>
            <a:r>
              <a:rPr dirty="0" sz="270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connection point, like </a:t>
            </a:r>
            <a:r>
              <a:rPr dirty="0" sz="2700">
                <a:latin typeface="Lucida Sans Unicode"/>
                <a:cs typeface="Lucida Sans Unicode"/>
              </a:rPr>
              <a:t>a hub </a:t>
            </a:r>
            <a:r>
              <a:rPr dirty="0" sz="2700" spc="-5">
                <a:latin typeface="Lucida Sans Unicode"/>
                <a:cs typeface="Lucida Sans Unicode"/>
              </a:rPr>
              <a:t>or </a:t>
            </a:r>
            <a:r>
              <a:rPr dirty="0" sz="2700">
                <a:latin typeface="Lucida Sans Unicode"/>
                <a:cs typeface="Lucida Sans Unicode"/>
              </a:rPr>
              <a:t>a </a:t>
            </a:r>
            <a:r>
              <a:rPr dirty="0" sz="2700" spc="-5">
                <a:latin typeface="Lucida Sans Unicode"/>
                <a:cs typeface="Lucida Sans Unicode"/>
              </a:rPr>
              <a:t>switch. </a:t>
            </a:r>
            <a:r>
              <a:rPr dirty="0" sz="2700">
                <a:latin typeface="Lucida Sans Unicode"/>
                <a:cs typeface="Lucida Sans Unicode"/>
              </a:rPr>
              <a:t>A </a:t>
            </a:r>
            <a:r>
              <a:rPr dirty="0" sz="2700" spc="40" b="1">
                <a:latin typeface="Trebuchet MS"/>
                <a:cs typeface="Trebuchet MS"/>
              </a:rPr>
              <a:t>star </a:t>
            </a:r>
            <a:r>
              <a:rPr dirty="0" sz="2700" spc="-5">
                <a:latin typeface="Lucida Sans Unicode"/>
                <a:cs typeface="Lucida Sans Unicode"/>
              </a:rPr>
              <a:t>takes </a:t>
            </a:r>
            <a:r>
              <a:rPr dirty="0" sz="2700">
                <a:latin typeface="Lucida Sans Unicode"/>
                <a:cs typeface="Lucida Sans Unicode"/>
              </a:rPr>
              <a:t>more </a:t>
            </a:r>
            <a:r>
              <a:rPr dirty="0" sz="2700" spc="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cable than </a:t>
            </a:r>
            <a:r>
              <a:rPr dirty="0" sz="2700" spc="-10">
                <a:latin typeface="Lucida Sans Unicode"/>
                <a:cs typeface="Lucida Sans Unicode"/>
              </a:rPr>
              <a:t>e.g. </a:t>
            </a:r>
            <a:r>
              <a:rPr dirty="0" sz="2700">
                <a:latin typeface="Lucida Sans Unicode"/>
                <a:cs typeface="Lucida Sans Unicode"/>
              </a:rPr>
              <a:t>a </a:t>
            </a:r>
            <a:r>
              <a:rPr dirty="0" sz="2700" spc="-5">
                <a:latin typeface="Lucida Sans Unicode"/>
                <a:cs typeface="Lucida Sans Unicode"/>
              </a:rPr>
              <a:t>bus, but the benefit is that if </a:t>
            </a:r>
            <a:r>
              <a:rPr dirty="0" sz="2700">
                <a:latin typeface="Lucida Sans Unicode"/>
                <a:cs typeface="Lucida Sans Unicode"/>
              </a:rPr>
              <a:t>a </a:t>
            </a:r>
            <a:r>
              <a:rPr dirty="0" sz="2700" spc="-5">
                <a:latin typeface="Lucida Sans Unicode"/>
                <a:cs typeface="Lucida Sans Unicode"/>
              </a:rPr>
              <a:t>cable </a:t>
            </a:r>
            <a:r>
              <a:rPr dirty="0" sz="2700">
                <a:latin typeface="Lucida Sans Unicode"/>
                <a:cs typeface="Lucida Sans Unicode"/>
              </a:rPr>
              <a:t>fails, </a:t>
            </a:r>
            <a:r>
              <a:rPr dirty="0" sz="2700" spc="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only</a:t>
            </a:r>
            <a:r>
              <a:rPr dirty="0" sz="2700" spc="-2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one </a:t>
            </a:r>
            <a:r>
              <a:rPr dirty="0" sz="2700">
                <a:latin typeface="Lucida Sans Unicode"/>
                <a:cs typeface="Lucida Sans Unicode"/>
              </a:rPr>
              <a:t>node</a:t>
            </a:r>
            <a:r>
              <a:rPr dirty="0" sz="2700" spc="-5">
                <a:latin typeface="Lucida Sans Unicode"/>
                <a:cs typeface="Lucida Sans Unicode"/>
              </a:rPr>
              <a:t> </a:t>
            </a:r>
            <a:r>
              <a:rPr dirty="0" sz="2700">
                <a:latin typeface="Lucida Sans Unicode"/>
                <a:cs typeface="Lucida Sans Unicode"/>
              </a:rPr>
              <a:t>will</a:t>
            </a:r>
            <a:r>
              <a:rPr dirty="0" sz="2700" spc="-3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be brought</a:t>
            </a:r>
            <a:r>
              <a:rPr dirty="0" sz="2700" spc="-1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down.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6948" y="571500"/>
            <a:ext cx="5934456" cy="54863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467052"/>
            <a:ext cx="10603865" cy="4883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68605" marR="254000" indent="-25654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dirty="0" sz="2600">
                <a:latin typeface="Lucida Sans Unicode"/>
                <a:cs typeface="Lucida Sans Unicode"/>
              </a:rPr>
              <a:t>A </a:t>
            </a:r>
            <a:r>
              <a:rPr dirty="0" sz="2600" spc="-5">
                <a:latin typeface="Lucida Sans Unicode"/>
                <a:cs typeface="Lucida Sans Unicode"/>
              </a:rPr>
              <a:t>ring topology </a:t>
            </a:r>
            <a:r>
              <a:rPr dirty="0" sz="2600">
                <a:latin typeface="Lucida Sans Unicode"/>
                <a:cs typeface="Lucida Sans Unicode"/>
              </a:rPr>
              <a:t>is a network configuration in which </a:t>
            </a:r>
            <a:r>
              <a:rPr dirty="0" sz="2600" spc="-5">
                <a:latin typeface="Lucida Sans Unicode"/>
                <a:cs typeface="Lucida Sans Unicode"/>
              </a:rPr>
              <a:t>device </a:t>
            </a:r>
            <a:r>
              <a:rPr dirty="0" sz="2600">
                <a:latin typeface="Lucida Sans Unicode"/>
                <a:cs typeface="Lucida Sans Unicode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connections</a:t>
            </a:r>
            <a:r>
              <a:rPr dirty="0" sz="2600" spc="-20">
                <a:latin typeface="Lucida Sans Unicode"/>
                <a:cs typeface="Lucida Sans Unicode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create</a:t>
            </a:r>
            <a:r>
              <a:rPr dirty="0" sz="2600" spc="15">
                <a:latin typeface="Lucida Sans Unicode"/>
                <a:cs typeface="Lucida Sans Unicode"/>
              </a:rPr>
              <a:t> </a:t>
            </a:r>
            <a:r>
              <a:rPr dirty="0" sz="2600">
                <a:latin typeface="Lucida Sans Unicode"/>
                <a:cs typeface="Lucida Sans Unicode"/>
              </a:rPr>
              <a:t>a </a:t>
            </a:r>
            <a:r>
              <a:rPr dirty="0" sz="2600" spc="-5">
                <a:latin typeface="Lucida Sans Unicode"/>
                <a:cs typeface="Lucida Sans Unicode"/>
              </a:rPr>
              <a:t>circular</a:t>
            </a:r>
            <a:r>
              <a:rPr dirty="0" sz="2600" spc="-10">
                <a:latin typeface="Lucida Sans Unicode"/>
                <a:cs typeface="Lucida Sans Unicode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data</a:t>
            </a:r>
            <a:r>
              <a:rPr dirty="0" sz="2600" spc="10">
                <a:latin typeface="Lucida Sans Unicode"/>
                <a:cs typeface="Lucida Sans Unicode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path.</a:t>
            </a:r>
            <a:r>
              <a:rPr dirty="0" sz="2600" spc="5">
                <a:latin typeface="Lucida Sans Unicode"/>
                <a:cs typeface="Lucida Sans Unicode"/>
              </a:rPr>
              <a:t> </a:t>
            </a:r>
            <a:r>
              <a:rPr dirty="0" sz="2600">
                <a:latin typeface="Lucida Sans Unicode"/>
                <a:cs typeface="Lucida Sans Unicode"/>
              </a:rPr>
              <a:t>Each</a:t>
            </a:r>
            <a:r>
              <a:rPr dirty="0" sz="2600" spc="10">
                <a:latin typeface="Lucida Sans Unicode"/>
                <a:cs typeface="Lucida Sans Unicode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networked</a:t>
            </a:r>
            <a:r>
              <a:rPr dirty="0" sz="2600">
                <a:latin typeface="Lucida Sans Unicode"/>
                <a:cs typeface="Lucida Sans Unicode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device </a:t>
            </a:r>
            <a:r>
              <a:rPr dirty="0" sz="2600" spc="-810">
                <a:latin typeface="Lucida Sans Unicode"/>
                <a:cs typeface="Lucida Sans Unicode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is connected to two others, </a:t>
            </a:r>
            <a:r>
              <a:rPr dirty="0" sz="2600">
                <a:latin typeface="Lucida Sans Unicode"/>
                <a:cs typeface="Lucida Sans Unicode"/>
              </a:rPr>
              <a:t>like </a:t>
            </a:r>
            <a:r>
              <a:rPr dirty="0" sz="2600" spc="-5">
                <a:latin typeface="Lucida Sans Unicode"/>
                <a:cs typeface="Lucida Sans Unicode"/>
              </a:rPr>
              <a:t>points </a:t>
            </a:r>
            <a:r>
              <a:rPr dirty="0" sz="2600">
                <a:latin typeface="Lucida Sans Unicode"/>
                <a:cs typeface="Lucida Sans Unicode"/>
              </a:rPr>
              <a:t>on a </a:t>
            </a:r>
            <a:r>
              <a:rPr dirty="0" sz="2600" spc="-5">
                <a:latin typeface="Lucida Sans Unicode"/>
                <a:cs typeface="Lucida Sans Unicode"/>
              </a:rPr>
              <a:t>circle. Together, </a:t>
            </a:r>
            <a:r>
              <a:rPr dirty="0" sz="2600">
                <a:latin typeface="Lucida Sans Unicode"/>
                <a:cs typeface="Lucida Sans Unicode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devices</a:t>
            </a:r>
            <a:r>
              <a:rPr dirty="0" sz="2600" spc="-15">
                <a:latin typeface="Lucida Sans Unicode"/>
                <a:cs typeface="Lucida Sans Unicode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in</a:t>
            </a:r>
            <a:r>
              <a:rPr dirty="0" sz="2600" spc="-15">
                <a:latin typeface="Lucida Sans Unicode"/>
                <a:cs typeface="Lucida Sans Unicode"/>
              </a:rPr>
              <a:t> </a:t>
            </a:r>
            <a:r>
              <a:rPr dirty="0" sz="2600">
                <a:latin typeface="Lucida Sans Unicode"/>
                <a:cs typeface="Lucida Sans Unicode"/>
              </a:rPr>
              <a:t>a</a:t>
            </a:r>
            <a:r>
              <a:rPr dirty="0" sz="2600" spc="-5">
                <a:latin typeface="Lucida Sans Unicode"/>
                <a:cs typeface="Lucida Sans Unicode"/>
              </a:rPr>
              <a:t> </a:t>
            </a:r>
            <a:r>
              <a:rPr dirty="0" sz="2600">
                <a:latin typeface="Lucida Sans Unicode"/>
                <a:cs typeface="Lucida Sans Unicode"/>
              </a:rPr>
              <a:t>ring</a:t>
            </a:r>
            <a:r>
              <a:rPr dirty="0" sz="2600" spc="-5">
                <a:latin typeface="Lucida Sans Unicode"/>
                <a:cs typeface="Lucida Sans Unicode"/>
              </a:rPr>
              <a:t> topology</a:t>
            </a:r>
            <a:r>
              <a:rPr dirty="0" sz="2600">
                <a:latin typeface="Lucida Sans Unicode"/>
                <a:cs typeface="Lucida Sans Unicode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are</a:t>
            </a:r>
            <a:r>
              <a:rPr dirty="0" sz="2600">
                <a:latin typeface="Lucida Sans Unicode"/>
                <a:cs typeface="Lucida Sans Unicode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referred</a:t>
            </a:r>
            <a:r>
              <a:rPr dirty="0" sz="2600" spc="-30">
                <a:latin typeface="Lucida Sans Unicode"/>
                <a:cs typeface="Lucida Sans Unicode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to</a:t>
            </a:r>
            <a:r>
              <a:rPr dirty="0" sz="2600">
                <a:latin typeface="Lucida Sans Unicode"/>
                <a:cs typeface="Lucida Sans Unicode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as</a:t>
            </a:r>
            <a:r>
              <a:rPr dirty="0" sz="2600">
                <a:latin typeface="Lucida Sans Unicode"/>
                <a:cs typeface="Lucida Sans Unicode"/>
              </a:rPr>
              <a:t> a</a:t>
            </a:r>
            <a:r>
              <a:rPr dirty="0" sz="2600" spc="-5">
                <a:latin typeface="Lucida Sans Unicode"/>
                <a:cs typeface="Lucida Sans Unicode"/>
              </a:rPr>
              <a:t> </a:t>
            </a:r>
            <a:r>
              <a:rPr dirty="0" sz="2600">
                <a:latin typeface="Lucida Sans Unicode"/>
                <a:cs typeface="Lucida Sans Unicode"/>
              </a:rPr>
              <a:t>ring</a:t>
            </a:r>
            <a:r>
              <a:rPr dirty="0" sz="2600" spc="-20">
                <a:latin typeface="Lucida Sans Unicode"/>
                <a:cs typeface="Lucida Sans Unicode"/>
              </a:rPr>
              <a:t> </a:t>
            </a:r>
            <a:r>
              <a:rPr dirty="0" sz="2600">
                <a:latin typeface="Lucida Sans Unicode"/>
                <a:cs typeface="Lucida Sans Unicode"/>
              </a:rPr>
              <a:t>network</a:t>
            </a:r>
            <a:endParaRPr sz="2600">
              <a:latin typeface="Lucida Sans Unicode"/>
              <a:cs typeface="Lucida Sans Unicode"/>
            </a:endParaRPr>
          </a:p>
          <a:p>
            <a:pPr marL="268605" marR="19304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dirty="0" sz="2600" spc="-5">
                <a:latin typeface="Lucida Sans Unicode"/>
                <a:cs typeface="Lucida Sans Unicode"/>
              </a:rPr>
              <a:t>In</a:t>
            </a:r>
            <a:r>
              <a:rPr dirty="0" sz="2600" spc="-10">
                <a:latin typeface="Lucida Sans Unicode"/>
                <a:cs typeface="Lucida Sans Unicode"/>
              </a:rPr>
              <a:t> </a:t>
            </a:r>
            <a:r>
              <a:rPr dirty="0" sz="2600">
                <a:latin typeface="Lucida Sans Unicode"/>
                <a:cs typeface="Lucida Sans Unicode"/>
              </a:rPr>
              <a:t>a </a:t>
            </a:r>
            <a:r>
              <a:rPr dirty="0" sz="2600" spc="-5">
                <a:latin typeface="Lucida Sans Unicode"/>
                <a:cs typeface="Lucida Sans Unicode"/>
              </a:rPr>
              <a:t>ring</a:t>
            </a:r>
            <a:r>
              <a:rPr dirty="0" sz="2600" spc="5">
                <a:latin typeface="Lucida Sans Unicode"/>
                <a:cs typeface="Lucida Sans Unicode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network,</a:t>
            </a:r>
            <a:r>
              <a:rPr dirty="0" sz="2600" spc="-10">
                <a:latin typeface="Lucida Sans Unicode"/>
                <a:cs typeface="Lucida Sans Unicode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packets</a:t>
            </a:r>
            <a:r>
              <a:rPr dirty="0" sz="2600">
                <a:latin typeface="Lucida Sans Unicode"/>
                <a:cs typeface="Lucida Sans Unicode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of</a:t>
            </a:r>
            <a:r>
              <a:rPr dirty="0" sz="2600" spc="5">
                <a:latin typeface="Lucida Sans Unicode"/>
                <a:cs typeface="Lucida Sans Unicode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data</a:t>
            </a:r>
            <a:r>
              <a:rPr dirty="0" sz="2600">
                <a:latin typeface="Lucida Sans Unicode"/>
                <a:cs typeface="Lucida Sans Unicode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travel</a:t>
            </a:r>
            <a:r>
              <a:rPr dirty="0" sz="2600" spc="5">
                <a:latin typeface="Lucida Sans Unicode"/>
                <a:cs typeface="Lucida Sans Unicode"/>
              </a:rPr>
              <a:t> </a:t>
            </a:r>
            <a:r>
              <a:rPr dirty="0" sz="2600">
                <a:latin typeface="Lucida Sans Unicode"/>
                <a:cs typeface="Lucida Sans Unicode"/>
              </a:rPr>
              <a:t>from</a:t>
            </a:r>
            <a:r>
              <a:rPr dirty="0" sz="2600" spc="-10">
                <a:latin typeface="Lucida Sans Unicode"/>
                <a:cs typeface="Lucida Sans Unicode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one</a:t>
            </a:r>
            <a:r>
              <a:rPr dirty="0" sz="2600">
                <a:latin typeface="Lucida Sans Unicode"/>
                <a:cs typeface="Lucida Sans Unicode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device</a:t>
            </a:r>
            <a:r>
              <a:rPr dirty="0" sz="2600">
                <a:latin typeface="Lucida Sans Unicode"/>
                <a:cs typeface="Lucida Sans Unicode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to</a:t>
            </a:r>
            <a:r>
              <a:rPr dirty="0" sz="2600" spc="15">
                <a:latin typeface="Lucida Sans Unicode"/>
                <a:cs typeface="Lucida Sans Unicode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the </a:t>
            </a:r>
            <a:r>
              <a:rPr dirty="0" sz="2600" spc="-810">
                <a:latin typeface="Lucida Sans Unicode"/>
                <a:cs typeface="Lucida Sans Unicode"/>
              </a:rPr>
              <a:t> </a:t>
            </a:r>
            <a:r>
              <a:rPr dirty="0" sz="2600">
                <a:latin typeface="Lucida Sans Unicode"/>
                <a:cs typeface="Lucida Sans Unicode"/>
              </a:rPr>
              <a:t>next until </a:t>
            </a:r>
            <a:r>
              <a:rPr dirty="0" sz="2600" spc="-5">
                <a:latin typeface="Lucida Sans Unicode"/>
                <a:cs typeface="Lucida Sans Unicode"/>
              </a:rPr>
              <a:t>they reach their destination. Most ring topologies </a:t>
            </a:r>
            <a:r>
              <a:rPr dirty="0" sz="2600">
                <a:latin typeface="Lucida Sans Unicode"/>
                <a:cs typeface="Lucida Sans Unicode"/>
              </a:rPr>
              <a:t> allow </a:t>
            </a:r>
            <a:r>
              <a:rPr dirty="0" sz="2600" spc="-5">
                <a:latin typeface="Lucida Sans Unicode"/>
                <a:cs typeface="Lucida Sans Unicode"/>
              </a:rPr>
              <a:t>packets to travel only in one direction, called </a:t>
            </a:r>
            <a:r>
              <a:rPr dirty="0" sz="2600">
                <a:latin typeface="Lucida Sans Unicode"/>
                <a:cs typeface="Lucida Sans Unicode"/>
              </a:rPr>
              <a:t>a </a:t>
            </a:r>
            <a:r>
              <a:rPr dirty="0" sz="2600" spc="5">
                <a:latin typeface="Lucida Sans Unicode"/>
                <a:cs typeface="Lucida Sans Unicode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unidirectional </a:t>
            </a:r>
            <a:r>
              <a:rPr dirty="0" sz="2600">
                <a:latin typeface="Lucida Sans Unicode"/>
                <a:cs typeface="Lucida Sans Unicode"/>
              </a:rPr>
              <a:t>ring network. Others permit </a:t>
            </a:r>
            <a:r>
              <a:rPr dirty="0" sz="2600" spc="-5">
                <a:latin typeface="Lucida Sans Unicode"/>
                <a:cs typeface="Lucida Sans Unicode"/>
              </a:rPr>
              <a:t>data to </a:t>
            </a:r>
            <a:r>
              <a:rPr dirty="0" sz="2600">
                <a:latin typeface="Lucida Sans Unicode"/>
                <a:cs typeface="Lucida Sans Unicode"/>
              </a:rPr>
              <a:t>move in </a:t>
            </a:r>
            <a:r>
              <a:rPr dirty="0" sz="2600" spc="5">
                <a:latin typeface="Lucida Sans Unicode"/>
                <a:cs typeface="Lucida Sans Unicode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either</a:t>
            </a:r>
            <a:r>
              <a:rPr dirty="0" sz="2600" spc="-25">
                <a:latin typeface="Lucida Sans Unicode"/>
                <a:cs typeface="Lucida Sans Unicode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direction,</a:t>
            </a:r>
            <a:r>
              <a:rPr dirty="0" sz="2600" spc="-15">
                <a:latin typeface="Lucida Sans Unicode"/>
                <a:cs typeface="Lucida Sans Unicode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called</a:t>
            </a:r>
            <a:r>
              <a:rPr dirty="0" sz="2600" spc="-15">
                <a:latin typeface="Lucida Sans Unicode"/>
                <a:cs typeface="Lucida Sans Unicode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bidirectional.</a:t>
            </a:r>
            <a:endParaRPr sz="26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dirty="0" sz="2600" spc="-5">
                <a:latin typeface="Lucida Sans Unicode"/>
                <a:cs typeface="Lucida Sans Unicode"/>
              </a:rPr>
              <a:t>The </a:t>
            </a:r>
            <a:r>
              <a:rPr dirty="0" sz="2600">
                <a:latin typeface="Lucida Sans Unicode"/>
                <a:cs typeface="Lucida Sans Unicode"/>
              </a:rPr>
              <a:t>major disadvantage </a:t>
            </a:r>
            <a:r>
              <a:rPr dirty="0" sz="2600" spc="-5">
                <a:latin typeface="Lucida Sans Unicode"/>
                <a:cs typeface="Lucida Sans Unicode"/>
              </a:rPr>
              <a:t>of </a:t>
            </a:r>
            <a:r>
              <a:rPr dirty="0" sz="2600">
                <a:latin typeface="Lucida Sans Unicode"/>
                <a:cs typeface="Lucida Sans Unicode"/>
              </a:rPr>
              <a:t>a ring </a:t>
            </a:r>
            <a:r>
              <a:rPr dirty="0" sz="2600" spc="-5">
                <a:latin typeface="Lucida Sans Unicode"/>
                <a:cs typeface="Lucida Sans Unicode"/>
              </a:rPr>
              <a:t>topology is that if any </a:t>
            </a:r>
            <a:r>
              <a:rPr dirty="0" sz="2600">
                <a:latin typeface="Lucida Sans Unicode"/>
                <a:cs typeface="Lucida Sans Unicode"/>
              </a:rPr>
              <a:t> individual </a:t>
            </a:r>
            <a:r>
              <a:rPr dirty="0" sz="2600" spc="-5">
                <a:latin typeface="Lucida Sans Unicode"/>
                <a:cs typeface="Lucida Sans Unicode"/>
              </a:rPr>
              <a:t>connection in the </a:t>
            </a:r>
            <a:r>
              <a:rPr dirty="0" sz="2600">
                <a:latin typeface="Lucida Sans Unicode"/>
                <a:cs typeface="Lucida Sans Unicode"/>
              </a:rPr>
              <a:t>ring </a:t>
            </a:r>
            <a:r>
              <a:rPr dirty="0" sz="2600" spc="-5">
                <a:latin typeface="Lucida Sans Unicode"/>
                <a:cs typeface="Lucida Sans Unicode"/>
              </a:rPr>
              <a:t>is broken, the entire </a:t>
            </a:r>
            <a:r>
              <a:rPr dirty="0" sz="2600">
                <a:latin typeface="Lucida Sans Unicode"/>
                <a:cs typeface="Lucida Sans Unicode"/>
              </a:rPr>
              <a:t>network </a:t>
            </a:r>
            <a:r>
              <a:rPr dirty="0" sz="2600" spc="-5">
                <a:latin typeface="Lucida Sans Unicode"/>
                <a:cs typeface="Lucida Sans Unicode"/>
              </a:rPr>
              <a:t>is </a:t>
            </a:r>
            <a:r>
              <a:rPr dirty="0" sz="2600" spc="-810">
                <a:latin typeface="Lucida Sans Unicode"/>
                <a:cs typeface="Lucida Sans Unicode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affected.</a:t>
            </a:r>
            <a:endParaRPr sz="26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376" y="571500"/>
            <a:ext cx="5948172" cy="54863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1097" y="2040254"/>
            <a:ext cx="4964430" cy="481774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2376" y="571500"/>
            <a:ext cx="5948172" cy="54863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901" y="1922526"/>
            <a:ext cx="9419590" cy="3004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  <a:tab pos="5629275" algn="l"/>
              </a:tabLst>
            </a:pPr>
            <a:r>
              <a:rPr dirty="0" sz="2400" spc="-5">
                <a:latin typeface="Lucida Sans Unicode"/>
                <a:cs typeface="Lucida Sans Unicode"/>
              </a:rPr>
              <a:t>Mesh</a:t>
            </a:r>
            <a:r>
              <a:rPr dirty="0" sz="2400" spc="-1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is</a:t>
            </a:r>
            <a:r>
              <a:rPr dirty="0" sz="240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the</a:t>
            </a:r>
            <a:r>
              <a:rPr dirty="0" sz="2400" spc="5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least-used</a:t>
            </a:r>
            <a:r>
              <a:rPr dirty="0" sz="2400" spc="20">
                <a:latin typeface="Lucida Sans Unicode"/>
                <a:cs typeface="Lucida Sans Unicode"/>
              </a:rPr>
              <a:t> </a:t>
            </a:r>
            <a:r>
              <a:rPr dirty="0" sz="2400">
                <a:latin typeface="Lucida Sans Unicode"/>
                <a:cs typeface="Lucida Sans Unicode"/>
              </a:rPr>
              <a:t>network</a:t>
            </a:r>
            <a:r>
              <a:rPr dirty="0" sz="2400" spc="5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topology and</a:t>
            </a:r>
            <a:r>
              <a:rPr dirty="0" sz="2400" spc="1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the</a:t>
            </a:r>
            <a:r>
              <a:rPr dirty="0" sz="2400" spc="5">
                <a:latin typeface="Lucida Sans Unicode"/>
                <a:cs typeface="Lucida Sans Unicode"/>
              </a:rPr>
              <a:t> </a:t>
            </a:r>
            <a:r>
              <a:rPr dirty="0" sz="2400">
                <a:latin typeface="Lucida Sans Unicode"/>
                <a:cs typeface="Lucida Sans Unicode"/>
              </a:rPr>
              <a:t>most </a:t>
            </a:r>
            <a:r>
              <a:rPr dirty="0" sz="2400" spc="5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expensive</a:t>
            </a:r>
            <a:r>
              <a:rPr dirty="0" sz="2400" spc="-1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to</a:t>
            </a:r>
            <a:r>
              <a:rPr dirty="0" sz="2400" spc="5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implement.</a:t>
            </a:r>
            <a:r>
              <a:rPr dirty="0" sz="240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In</a:t>
            </a:r>
            <a:r>
              <a:rPr dirty="0" sz="2400" spc="-10">
                <a:latin typeface="Lucida Sans Unicode"/>
                <a:cs typeface="Lucida Sans Unicode"/>
              </a:rPr>
              <a:t> </a:t>
            </a:r>
            <a:r>
              <a:rPr dirty="0" sz="2400">
                <a:latin typeface="Lucida Sans Unicode"/>
                <a:cs typeface="Lucida Sans Unicode"/>
              </a:rPr>
              <a:t>a</a:t>
            </a:r>
            <a:r>
              <a:rPr dirty="0" sz="2400" spc="5">
                <a:latin typeface="Lucida Sans Unicode"/>
                <a:cs typeface="Lucida Sans Unicode"/>
              </a:rPr>
              <a:t> </a:t>
            </a:r>
            <a:r>
              <a:rPr dirty="0" sz="2400">
                <a:latin typeface="Lucida Sans Unicode"/>
                <a:cs typeface="Lucida Sans Unicode"/>
              </a:rPr>
              <a:t>mesh</a:t>
            </a:r>
            <a:r>
              <a:rPr dirty="0" sz="2400" spc="5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environment. </a:t>
            </a:r>
            <a:r>
              <a:rPr dirty="0" sz="2400">
                <a:latin typeface="Lucida Sans Unicode"/>
                <a:cs typeface="Lucida Sans Unicode"/>
              </a:rPr>
              <a:t>a</a:t>
            </a:r>
            <a:r>
              <a:rPr dirty="0" sz="2400" spc="-1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cable</a:t>
            </a:r>
            <a:r>
              <a:rPr dirty="0" sz="2400" spc="2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runs </a:t>
            </a:r>
            <a:r>
              <a:rPr dirty="0" sz="2400" spc="-745">
                <a:latin typeface="Lucida Sans Unicode"/>
                <a:cs typeface="Lucida Sans Unicode"/>
              </a:rPr>
              <a:t> </a:t>
            </a:r>
            <a:r>
              <a:rPr dirty="0" sz="2400">
                <a:latin typeface="Lucida Sans Unicode"/>
                <a:cs typeface="Lucida Sans Unicode"/>
              </a:rPr>
              <a:t>from</a:t>
            </a:r>
            <a:r>
              <a:rPr dirty="0" sz="2400" spc="-15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every</a:t>
            </a:r>
            <a:r>
              <a:rPr dirty="0" sz="240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computer</a:t>
            </a:r>
            <a:r>
              <a:rPr dirty="0" sz="2400" spc="1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to every </a:t>
            </a:r>
            <a:r>
              <a:rPr dirty="0" sz="2400">
                <a:latin typeface="Lucida Sans Unicode"/>
                <a:cs typeface="Lucida Sans Unicode"/>
              </a:rPr>
              <a:t>Other</a:t>
            </a:r>
            <a:r>
              <a:rPr dirty="0" sz="2400" spc="2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computer.</a:t>
            </a:r>
            <a:r>
              <a:rPr dirty="0" sz="2400" spc="5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If</a:t>
            </a:r>
            <a:r>
              <a:rPr dirty="0" sz="240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you</a:t>
            </a:r>
            <a:r>
              <a:rPr dirty="0" sz="2400" spc="5">
                <a:latin typeface="Lucida Sans Unicode"/>
                <a:cs typeface="Lucida Sans Unicode"/>
              </a:rPr>
              <a:t> </a:t>
            </a:r>
            <a:r>
              <a:rPr dirty="0" sz="2400">
                <a:latin typeface="Lucida Sans Unicode"/>
                <a:cs typeface="Lucida Sans Unicode"/>
              </a:rPr>
              <a:t>have </a:t>
            </a:r>
            <a:r>
              <a:rPr dirty="0" sz="2400" spc="5">
                <a:latin typeface="Lucida Sans Unicode"/>
                <a:cs typeface="Lucida Sans Unicode"/>
              </a:rPr>
              <a:t> </a:t>
            </a:r>
            <a:r>
              <a:rPr dirty="0" sz="2400">
                <a:latin typeface="Lucida Sans Unicode"/>
                <a:cs typeface="Lucida Sans Unicode"/>
              </a:rPr>
              <a:t>four</a:t>
            </a:r>
            <a:r>
              <a:rPr dirty="0" sz="2400" spc="5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computers,</a:t>
            </a:r>
            <a:r>
              <a:rPr dirty="0" sz="2400" spc="1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you</a:t>
            </a:r>
            <a:r>
              <a:rPr dirty="0" sz="2400" spc="10">
                <a:latin typeface="Lucida Sans Unicode"/>
                <a:cs typeface="Lucida Sans Unicode"/>
              </a:rPr>
              <a:t> </a:t>
            </a:r>
            <a:r>
              <a:rPr dirty="0" sz="2400">
                <a:latin typeface="Lucida Sans Unicode"/>
                <a:cs typeface="Lucida Sans Unicode"/>
              </a:rPr>
              <a:t>must</a:t>
            </a:r>
            <a:r>
              <a:rPr dirty="0" sz="2400" spc="5">
                <a:latin typeface="Lucida Sans Unicode"/>
                <a:cs typeface="Lucida Sans Unicode"/>
              </a:rPr>
              <a:t> </a:t>
            </a:r>
            <a:r>
              <a:rPr dirty="0" sz="2400">
                <a:latin typeface="Lucida Sans Unicode"/>
                <a:cs typeface="Lucida Sans Unicode"/>
              </a:rPr>
              <a:t>have</a:t>
            </a:r>
            <a:r>
              <a:rPr dirty="0" sz="2400" spc="10">
                <a:latin typeface="Lucida Sans Unicode"/>
                <a:cs typeface="Lucida Sans Unicode"/>
              </a:rPr>
              <a:t> </a:t>
            </a:r>
            <a:r>
              <a:rPr dirty="0" sz="2400">
                <a:latin typeface="Lucida Sans Unicode"/>
                <a:cs typeface="Lucida Sans Unicode"/>
              </a:rPr>
              <a:t>six	</a:t>
            </a:r>
            <a:r>
              <a:rPr dirty="0" sz="2400" spc="-10">
                <a:latin typeface="Lucida Sans Unicode"/>
                <a:cs typeface="Lucida Sans Unicode"/>
              </a:rPr>
              <a:t>cables—three</a:t>
            </a:r>
            <a:r>
              <a:rPr dirty="0" sz="2400" spc="2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coming </a:t>
            </a:r>
            <a:r>
              <a:rPr dirty="0" sz="2400">
                <a:latin typeface="Lucida Sans Unicode"/>
                <a:cs typeface="Lucida Sans Unicode"/>
              </a:rPr>
              <a:t> from</a:t>
            </a:r>
            <a:r>
              <a:rPr dirty="0" sz="2400" spc="-15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each</a:t>
            </a:r>
            <a:r>
              <a:rPr dirty="0" sz="2400" spc="2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computer</a:t>
            </a:r>
            <a:r>
              <a:rPr dirty="0" sz="240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to</a:t>
            </a:r>
            <a:r>
              <a:rPr dirty="0" sz="2400" spc="1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the</a:t>
            </a:r>
            <a:r>
              <a:rPr dirty="0" sz="2400" spc="5">
                <a:latin typeface="Lucida Sans Unicode"/>
                <a:cs typeface="Lucida Sans Unicode"/>
              </a:rPr>
              <a:t> </a:t>
            </a:r>
            <a:r>
              <a:rPr dirty="0" sz="2400">
                <a:latin typeface="Lucida Sans Unicode"/>
                <a:cs typeface="Lucida Sans Unicode"/>
              </a:rPr>
              <a:t>Other</a:t>
            </a:r>
            <a:r>
              <a:rPr dirty="0" sz="2400" spc="5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computers.</a:t>
            </a:r>
            <a:endParaRPr sz="2400">
              <a:latin typeface="Lucida Sans Unicode"/>
              <a:cs typeface="Lucida Sans Unicode"/>
            </a:endParaRPr>
          </a:p>
          <a:p>
            <a:pPr marL="268605" marR="3619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dirty="0" sz="2400" spc="-5">
                <a:latin typeface="Lucida Sans Unicode"/>
                <a:cs typeface="Lucida Sans Unicode"/>
              </a:rPr>
              <a:t>The</a:t>
            </a:r>
            <a:r>
              <a:rPr dirty="0" sz="2400" spc="-15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big</a:t>
            </a:r>
            <a:r>
              <a:rPr dirty="0" sz="2400" spc="5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advantage</a:t>
            </a:r>
            <a:r>
              <a:rPr dirty="0" sz="240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to</a:t>
            </a:r>
            <a:r>
              <a:rPr dirty="0" sz="2400" spc="5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this</a:t>
            </a:r>
            <a:r>
              <a:rPr dirty="0" sz="2400" spc="5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arrangement</a:t>
            </a:r>
            <a:r>
              <a:rPr dirty="0" sz="2400" spc="15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is</a:t>
            </a:r>
            <a:r>
              <a:rPr dirty="0" sz="240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that</a:t>
            </a:r>
            <a:r>
              <a:rPr dirty="0" sz="240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data</a:t>
            </a:r>
            <a:r>
              <a:rPr dirty="0" sz="2400" spc="5">
                <a:latin typeface="Lucida Sans Unicode"/>
                <a:cs typeface="Lucida Sans Unicode"/>
              </a:rPr>
              <a:t> </a:t>
            </a:r>
            <a:r>
              <a:rPr dirty="0" sz="2400">
                <a:latin typeface="Lucida Sans Unicode"/>
                <a:cs typeface="Lucida Sans Unicode"/>
              </a:rPr>
              <a:t>Can</a:t>
            </a:r>
            <a:r>
              <a:rPr dirty="0" sz="2400" spc="5">
                <a:latin typeface="Lucida Sans Unicode"/>
                <a:cs typeface="Lucida Sans Unicode"/>
              </a:rPr>
              <a:t> </a:t>
            </a:r>
            <a:r>
              <a:rPr dirty="0" sz="2400">
                <a:latin typeface="Lucida Sans Unicode"/>
                <a:cs typeface="Lucida Sans Unicode"/>
              </a:rPr>
              <a:t>never </a:t>
            </a:r>
            <a:r>
              <a:rPr dirty="0" sz="2400" spc="-745">
                <a:latin typeface="Lucida Sans Unicode"/>
                <a:cs typeface="Lucida Sans Unicode"/>
              </a:rPr>
              <a:t> </a:t>
            </a:r>
            <a:r>
              <a:rPr dirty="0" sz="2400">
                <a:latin typeface="Lucida Sans Unicode"/>
                <a:cs typeface="Lucida Sans Unicode"/>
              </a:rPr>
              <a:t>fail</a:t>
            </a:r>
            <a:r>
              <a:rPr dirty="0" sz="2400" spc="5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to be</a:t>
            </a:r>
            <a:r>
              <a:rPr dirty="0" sz="2400" spc="5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delivered;</a:t>
            </a:r>
            <a:r>
              <a:rPr dirty="0" sz="2400" spc="25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if</a:t>
            </a:r>
            <a:r>
              <a:rPr dirty="0" sz="2400" spc="1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one </a:t>
            </a:r>
            <a:r>
              <a:rPr dirty="0" sz="2400" spc="-10">
                <a:latin typeface="Lucida Sans Unicode"/>
                <a:cs typeface="Lucida Sans Unicode"/>
              </a:rPr>
              <a:t>connecti</a:t>
            </a:r>
            <a:endParaRPr sz="2400">
              <a:latin typeface="Lucida Sans Unicode"/>
              <a:cs typeface="Lucida Sans Unicode"/>
            </a:endParaRPr>
          </a:p>
          <a:p>
            <a:pPr marL="268605">
              <a:lnSpc>
                <a:spcPct val="100000"/>
              </a:lnSpc>
            </a:pPr>
            <a:r>
              <a:rPr dirty="0" sz="2400" spc="-5">
                <a:latin typeface="Lucida Sans Unicode"/>
                <a:cs typeface="Lucida Sans Unicode"/>
              </a:rPr>
              <a:t>other</a:t>
            </a:r>
            <a:r>
              <a:rPr dirty="0" sz="2400" spc="-15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ways</a:t>
            </a:r>
            <a:r>
              <a:rPr dirty="0" sz="2400" spc="1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to</a:t>
            </a:r>
            <a:r>
              <a:rPr dirty="0" sz="2400" spc="-10">
                <a:latin typeface="Lucida Sans Unicode"/>
                <a:cs typeface="Lucida Sans Unicode"/>
              </a:rPr>
              <a:t> </a:t>
            </a:r>
            <a:r>
              <a:rPr dirty="0" sz="2400">
                <a:latin typeface="Lucida Sans Unicode"/>
                <a:cs typeface="Lucida Sans Unicode"/>
              </a:rPr>
              <a:t>route</a:t>
            </a:r>
            <a:r>
              <a:rPr dirty="0" sz="2400" spc="-5">
                <a:latin typeface="Lucida Sans Unicode"/>
                <a:cs typeface="Lucida Sans Unicode"/>
              </a:rPr>
              <a:t> the</a:t>
            </a:r>
            <a:r>
              <a:rPr dirty="0" sz="240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data</a:t>
            </a:r>
            <a:r>
              <a:rPr dirty="0" sz="2400" spc="1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to</a:t>
            </a:r>
            <a:r>
              <a:rPr dirty="0" sz="2400" spc="-15">
                <a:latin typeface="Lucida Sans Unicode"/>
                <a:cs typeface="Lucida Sans Unicode"/>
              </a:rPr>
              <a:t> </a:t>
            </a:r>
            <a:r>
              <a:rPr dirty="0" sz="2400">
                <a:latin typeface="Lucida Sans Unicode"/>
                <a:cs typeface="Lucida Sans Unicode"/>
              </a:rPr>
              <a:t>its </a:t>
            </a:r>
            <a:r>
              <a:rPr dirty="0" sz="2400" spc="-5">
                <a:latin typeface="Lucida Sans Unicode"/>
                <a:cs typeface="Lucida Sans Unicode"/>
              </a:rPr>
              <a:t>d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84492" y="4152307"/>
            <a:ext cx="3603625" cy="835025"/>
          </a:xfrm>
          <a:prstGeom prst="rect">
            <a:avLst/>
          </a:prstGeom>
        </p:spPr>
        <p:txBody>
          <a:bodyPr wrap="square" lIns="0" tIns="2984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34"/>
              </a:spcBef>
            </a:pPr>
            <a:r>
              <a:rPr dirty="0" sz="2400" spc="-5">
                <a:latin typeface="Lucida Sans Unicode"/>
                <a:cs typeface="Lucida Sans Unicode"/>
              </a:rPr>
              <a:t>on</a:t>
            </a:r>
            <a:r>
              <a:rPr dirty="0" sz="2400" spc="10">
                <a:latin typeface="Lucida Sans Unicode"/>
                <a:cs typeface="Lucida Sans Unicode"/>
              </a:rPr>
              <a:t> </a:t>
            </a:r>
            <a:r>
              <a:rPr dirty="0" sz="2400">
                <a:latin typeface="Lucida Sans Unicode"/>
                <a:cs typeface="Lucida Sans Unicode"/>
              </a:rPr>
              <a:t>goes </a:t>
            </a:r>
            <a:r>
              <a:rPr dirty="0" sz="2400" spc="-5">
                <a:latin typeface="Lucida Sans Unicode"/>
                <a:cs typeface="Lucida Sans Unicode"/>
              </a:rPr>
              <a:t>down,</a:t>
            </a:r>
            <a:r>
              <a:rPr dirty="0" sz="240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there</a:t>
            </a:r>
            <a:r>
              <a:rPr dirty="0" sz="240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are</a:t>
            </a:r>
            <a:endParaRPr sz="2400">
              <a:latin typeface="Lucida Sans Unicode"/>
              <a:cs typeface="Lucida Sans Unicode"/>
            </a:endParaRPr>
          </a:p>
          <a:p>
            <a:pPr marL="185420">
              <a:lnSpc>
                <a:spcPct val="100000"/>
              </a:lnSpc>
            </a:pPr>
            <a:r>
              <a:rPr dirty="0" sz="2400" spc="-5">
                <a:latin typeface="Lucida Sans Unicode"/>
                <a:cs typeface="Lucida Sans Unicode"/>
              </a:rPr>
              <a:t>estination.</a:t>
            </a:r>
            <a:endParaRPr sz="24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948" y="571500"/>
            <a:ext cx="6295644" cy="54863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561328" y="4116832"/>
            <a:ext cx="5419725" cy="2543175"/>
            <a:chOff x="6561328" y="4116832"/>
            <a:chExt cx="5419725" cy="25431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8605" y="4888321"/>
              <a:ext cx="2000250" cy="17716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741408" y="5088191"/>
              <a:ext cx="2212340" cy="826135"/>
            </a:xfrm>
            <a:custGeom>
              <a:avLst/>
              <a:gdLst/>
              <a:ahLst/>
              <a:cxnLst/>
              <a:rect l="l" t="t" r="r" b="b"/>
              <a:pathLst>
                <a:path w="2212340" h="826135">
                  <a:moveTo>
                    <a:pt x="2212086" y="0"/>
                  </a:moveTo>
                  <a:lnTo>
                    <a:pt x="0" y="0"/>
                  </a:lnTo>
                  <a:lnTo>
                    <a:pt x="0" y="825906"/>
                  </a:lnTo>
                  <a:lnTo>
                    <a:pt x="2212086" y="825906"/>
                  </a:lnTo>
                  <a:lnTo>
                    <a:pt x="2212086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713976" y="5060696"/>
              <a:ext cx="2266950" cy="881380"/>
            </a:xfrm>
            <a:custGeom>
              <a:avLst/>
              <a:gdLst/>
              <a:ahLst/>
              <a:cxnLst/>
              <a:rect l="l" t="t" r="r" b="b"/>
              <a:pathLst>
                <a:path w="2266950" h="881379">
                  <a:moveTo>
                    <a:pt x="2239518" y="0"/>
                  </a:moveTo>
                  <a:lnTo>
                    <a:pt x="27431" y="0"/>
                  </a:lnTo>
                  <a:lnTo>
                    <a:pt x="16716" y="2162"/>
                  </a:lnTo>
                  <a:lnTo>
                    <a:pt x="8000" y="8064"/>
                  </a:lnTo>
                  <a:lnTo>
                    <a:pt x="2143" y="16823"/>
                  </a:lnTo>
                  <a:lnTo>
                    <a:pt x="0" y="27558"/>
                  </a:lnTo>
                  <a:lnTo>
                    <a:pt x="0" y="853401"/>
                  </a:lnTo>
                  <a:lnTo>
                    <a:pt x="2143" y="864107"/>
                  </a:lnTo>
                  <a:lnTo>
                    <a:pt x="8000" y="872851"/>
                  </a:lnTo>
                  <a:lnTo>
                    <a:pt x="16716" y="878747"/>
                  </a:lnTo>
                  <a:lnTo>
                    <a:pt x="27431" y="880910"/>
                  </a:lnTo>
                  <a:lnTo>
                    <a:pt x="2239518" y="880910"/>
                  </a:lnTo>
                  <a:lnTo>
                    <a:pt x="2250180" y="878747"/>
                  </a:lnTo>
                  <a:lnTo>
                    <a:pt x="2258901" y="872851"/>
                  </a:lnTo>
                  <a:lnTo>
                    <a:pt x="2264789" y="864107"/>
                  </a:lnTo>
                  <a:lnTo>
                    <a:pt x="2266950" y="853401"/>
                  </a:lnTo>
                  <a:lnTo>
                    <a:pt x="2266950" y="847902"/>
                  </a:lnTo>
                  <a:lnTo>
                    <a:pt x="32893" y="847902"/>
                  </a:lnTo>
                  <a:lnTo>
                    <a:pt x="32893" y="33019"/>
                  </a:lnTo>
                  <a:lnTo>
                    <a:pt x="2266950" y="33019"/>
                  </a:lnTo>
                  <a:lnTo>
                    <a:pt x="2266950" y="27558"/>
                  </a:lnTo>
                  <a:lnTo>
                    <a:pt x="2264789" y="16823"/>
                  </a:lnTo>
                  <a:lnTo>
                    <a:pt x="2258901" y="8064"/>
                  </a:lnTo>
                  <a:lnTo>
                    <a:pt x="2250180" y="2162"/>
                  </a:lnTo>
                  <a:lnTo>
                    <a:pt x="2239518" y="0"/>
                  </a:lnTo>
                  <a:close/>
                </a:path>
                <a:path w="2266950" h="881379">
                  <a:moveTo>
                    <a:pt x="2266950" y="33019"/>
                  </a:moveTo>
                  <a:lnTo>
                    <a:pt x="2233929" y="33019"/>
                  </a:lnTo>
                  <a:lnTo>
                    <a:pt x="2233929" y="847902"/>
                  </a:lnTo>
                  <a:lnTo>
                    <a:pt x="2266950" y="847902"/>
                  </a:lnTo>
                  <a:lnTo>
                    <a:pt x="2266950" y="33019"/>
                  </a:lnTo>
                  <a:close/>
                </a:path>
                <a:path w="2266950" h="881379">
                  <a:moveTo>
                    <a:pt x="2223007" y="43941"/>
                  </a:moveTo>
                  <a:lnTo>
                    <a:pt x="43942" y="43941"/>
                  </a:lnTo>
                  <a:lnTo>
                    <a:pt x="43942" y="836904"/>
                  </a:lnTo>
                  <a:lnTo>
                    <a:pt x="2223007" y="836904"/>
                  </a:lnTo>
                  <a:lnTo>
                    <a:pt x="2223007" y="825906"/>
                  </a:lnTo>
                  <a:lnTo>
                    <a:pt x="54991" y="825906"/>
                  </a:lnTo>
                  <a:lnTo>
                    <a:pt x="54991" y="54990"/>
                  </a:lnTo>
                  <a:lnTo>
                    <a:pt x="2223007" y="54990"/>
                  </a:lnTo>
                  <a:lnTo>
                    <a:pt x="2223007" y="43941"/>
                  </a:lnTo>
                  <a:close/>
                </a:path>
                <a:path w="2266950" h="881379">
                  <a:moveTo>
                    <a:pt x="2223007" y="54990"/>
                  </a:moveTo>
                  <a:lnTo>
                    <a:pt x="2211958" y="54990"/>
                  </a:lnTo>
                  <a:lnTo>
                    <a:pt x="2211958" y="825906"/>
                  </a:lnTo>
                  <a:lnTo>
                    <a:pt x="2223007" y="825906"/>
                  </a:lnTo>
                  <a:lnTo>
                    <a:pt x="2223007" y="54990"/>
                  </a:lnTo>
                  <a:close/>
                </a:path>
              </a:pathLst>
            </a:custGeom>
            <a:solidFill>
              <a:srgbClr val="1E768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1328" y="4116832"/>
              <a:ext cx="4819650" cy="70485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171303" y="4842763"/>
              <a:ext cx="1351915" cy="1251585"/>
            </a:xfrm>
            <a:custGeom>
              <a:avLst/>
              <a:gdLst/>
              <a:ahLst/>
              <a:cxnLst/>
              <a:rect l="l" t="t" r="r" b="b"/>
              <a:pathLst>
                <a:path w="1351915" h="1251585">
                  <a:moveTo>
                    <a:pt x="1351788" y="0"/>
                  </a:moveTo>
                  <a:lnTo>
                    <a:pt x="1086612" y="0"/>
                  </a:lnTo>
                  <a:lnTo>
                    <a:pt x="0" y="0"/>
                  </a:lnTo>
                  <a:lnTo>
                    <a:pt x="0" y="702564"/>
                  </a:lnTo>
                  <a:lnTo>
                    <a:pt x="117348" y="702564"/>
                  </a:lnTo>
                  <a:lnTo>
                    <a:pt x="117348" y="1251216"/>
                  </a:lnTo>
                  <a:lnTo>
                    <a:pt x="1234440" y="1251216"/>
                  </a:lnTo>
                  <a:lnTo>
                    <a:pt x="1234440" y="702564"/>
                  </a:lnTo>
                  <a:lnTo>
                    <a:pt x="1351788" y="702564"/>
                  </a:lnTo>
                  <a:lnTo>
                    <a:pt x="13517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9741407" y="5088191"/>
            <a:ext cx="1809114" cy="826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30530">
              <a:lnSpc>
                <a:spcPts val="2745"/>
              </a:lnSpc>
            </a:pPr>
            <a:r>
              <a:rPr dirty="0" sz="3600" spc="-5">
                <a:solidFill>
                  <a:srgbClr val="FFFFFF"/>
                </a:solidFill>
                <a:latin typeface="Lucida Sans Unicode"/>
                <a:cs typeface="Lucida Sans Unicode"/>
              </a:rPr>
              <a:t>(n*(n-</a:t>
            </a:r>
            <a:endParaRPr sz="3600">
              <a:latin typeface="Lucida Sans Unicode"/>
              <a:cs typeface="Lucida Sans Unicode"/>
            </a:endParaRPr>
          </a:p>
          <a:p>
            <a:pPr marL="548005">
              <a:lnSpc>
                <a:spcPts val="3754"/>
              </a:lnSpc>
            </a:pPr>
            <a:r>
              <a:rPr dirty="0" sz="3600" spc="-5">
                <a:solidFill>
                  <a:srgbClr val="FFFFFF"/>
                </a:solidFill>
                <a:latin typeface="Lucida Sans Unicode"/>
                <a:cs typeface="Lucida Sans Unicode"/>
              </a:rPr>
              <a:t>1))/2</a:t>
            </a:r>
            <a:endParaRPr sz="36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405743" y="5391416"/>
            <a:ext cx="144780" cy="702945"/>
          </a:xfrm>
          <a:custGeom>
            <a:avLst/>
            <a:gdLst/>
            <a:ahLst/>
            <a:cxnLst/>
            <a:rect l="l" t="t" r="r" b="b"/>
            <a:pathLst>
              <a:path w="144779" h="702945">
                <a:moveTo>
                  <a:pt x="144779" y="0"/>
                </a:moveTo>
                <a:lnTo>
                  <a:pt x="0" y="0"/>
                </a:lnTo>
                <a:lnTo>
                  <a:pt x="0" y="702563"/>
                </a:lnTo>
                <a:lnTo>
                  <a:pt x="144779" y="702563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73729" y="4638675"/>
            <a:ext cx="3219449" cy="221932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2918" y="3643007"/>
            <a:ext cx="2794000" cy="2794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98068" y="1464005"/>
            <a:ext cx="10501630" cy="173291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dirty="0" sz="2800" spc="-5">
                <a:latin typeface="Lucida Sans Unicode"/>
                <a:cs typeface="Lucida Sans Unicode"/>
              </a:rPr>
              <a:t>A </a:t>
            </a:r>
            <a:r>
              <a:rPr dirty="0" sz="2800" spc="-10">
                <a:latin typeface="Lucida Sans Unicode"/>
                <a:cs typeface="Lucida Sans Unicode"/>
              </a:rPr>
              <a:t>tree</a:t>
            </a:r>
            <a:r>
              <a:rPr dirty="0" sz="2800" spc="2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network,</a:t>
            </a:r>
            <a:r>
              <a:rPr dirty="0" sz="2800" spc="3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or</a:t>
            </a:r>
            <a:r>
              <a:rPr dirty="0" sz="2800" spc="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star-bus</a:t>
            </a:r>
            <a:r>
              <a:rPr dirty="0" sz="2800" spc="2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network,</a:t>
            </a:r>
            <a:r>
              <a:rPr dirty="0" sz="2800" spc="3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is</a:t>
            </a:r>
            <a:r>
              <a:rPr dirty="0" sz="280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a</a:t>
            </a:r>
            <a:r>
              <a:rPr dirty="0" sz="2800" spc="1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hybrid</a:t>
            </a:r>
            <a:r>
              <a:rPr dirty="0" sz="2800" spc="1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network </a:t>
            </a:r>
            <a:r>
              <a:rPr dirty="0" sz="2800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topology</a:t>
            </a:r>
            <a:r>
              <a:rPr dirty="0" sz="2800" spc="3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in</a:t>
            </a:r>
            <a:r>
              <a:rPr dirty="0" sz="280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which</a:t>
            </a:r>
            <a:r>
              <a:rPr dirty="0" sz="2800" spc="3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star</a:t>
            </a:r>
            <a:r>
              <a:rPr dirty="0" sz="2800" spc="1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networks</a:t>
            </a:r>
            <a:r>
              <a:rPr dirty="0" sz="2800" spc="20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are</a:t>
            </a:r>
            <a:r>
              <a:rPr dirty="0" sz="2800" spc="2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interconnected</a:t>
            </a:r>
            <a:r>
              <a:rPr dirty="0" sz="2800" spc="5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via</a:t>
            </a:r>
            <a:r>
              <a:rPr dirty="0" sz="2800" spc="2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bus </a:t>
            </a:r>
            <a:r>
              <a:rPr dirty="0" sz="2800" spc="-869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networks.</a:t>
            </a:r>
            <a:r>
              <a:rPr dirty="0" sz="2800" spc="10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Tree</a:t>
            </a:r>
            <a:r>
              <a:rPr dirty="0" sz="2800" spc="3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networks</a:t>
            </a:r>
            <a:r>
              <a:rPr dirty="0" sz="2800" spc="20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are</a:t>
            </a:r>
            <a:r>
              <a:rPr dirty="0" sz="2800" spc="1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hierarchical,</a:t>
            </a:r>
            <a:r>
              <a:rPr dirty="0" sz="2800" spc="50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and</a:t>
            </a:r>
            <a:r>
              <a:rPr dirty="0" sz="2800" spc="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each</a:t>
            </a:r>
            <a:r>
              <a:rPr dirty="0" sz="2800" spc="1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node </a:t>
            </a:r>
            <a:r>
              <a:rPr dirty="0" sz="280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can </a:t>
            </a:r>
            <a:r>
              <a:rPr dirty="0" sz="2800">
                <a:latin typeface="Lucida Sans Unicode"/>
                <a:cs typeface="Lucida Sans Unicode"/>
              </a:rPr>
              <a:t>have</a:t>
            </a:r>
            <a:r>
              <a:rPr dirty="0" sz="2800" spc="-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an </a:t>
            </a:r>
            <a:r>
              <a:rPr dirty="0" sz="2800" spc="-10">
                <a:latin typeface="Lucida Sans Unicode"/>
                <a:cs typeface="Lucida Sans Unicode"/>
              </a:rPr>
              <a:t>arbitrary</a:t>
            </a:r>
            <a:r>
              <a:rPr dirty="0" sz="2800" spc="3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number</a:t>
            </a:r>
            <a:r>
              <a:rPr dirty="0" sz="2800" spc="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of child</a:t>
            </a:r>
            <a:r>
              <a:rPr dirty="0" sz="2800" spc="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nodes.</a:t>
            </a:r>
            <a:endParaRPr sz="28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6948" y="571500"/>
            <a:ext cx="5934456" cy="5486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95361" y="3162300"/>
            <a:ext cx="4526661" cy="36956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455242"/>
            <a:ext cx="10318750" cy="2465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187"/>
              <a:buFont typeface="Microsoft Sans Serif"/>
              <a:buChar char=""/>
              <a:tabLst>
                <a:tab pos="269240" algn="l"/>
              </a:tabLst>
            </a:pPr>
            <a:r>
              <a:rPr dirty="0" sz="3200">
                <a:latin typeface="Lucida Sans Unicode"/>
                <a:cs typeface="Lucida Sans Unicode"/>
              </a:rPr>
              <a:t>A network is a set of </a:t>
            </a:r>
            <a:r>
              <a:rPr dirty="0" sz="3200" spc="-5">
                <a:latin typeface="Lucida Sans Unicode"/>
                <a:cs typeface="Lucida Sans Unicode"/>
              </a:rPr>
              <a:t>technologies </a:t>
            </a:r>
            <a:r>
              <a:rPr dirty="0" sz="3200">
                <a:latin typeface="Lucida Sans Unicode"/>
                <a:cs typeface="Lucida Sans Unicode"/>
              </a:rPr>
              <a:t>– </a:t>
            </a:r>
            <a:r>
              <a:rPr dirty="0" sz="3200" spc="-5">
                <a:latin typeface="Lucida Sans Unicode"/>
                <a:cs typeface="Lucida Sans Unicode"/>
              </a:rPr>
              <a:t>including </a:t>
            </a:r>
            <a:r>
              <a:rPr dirty="0" sz="3200">
                <a:latin typeface="Lucida Sans Unicode"/>
                <a:cs typeface="Lucida Sans Unicode"/>
              </a:rPr>
              <a:t> hardware, software, </a:t>
            </a:r>
            <a:r>
              <a:rPr dirty="0" sz="3200" spc="-5">
                <a:latin typeface="Lucida Sans Unicode"/>
                <a:cs typeface="Lucida Sans Unicode"/>
              </a:rPr>
              <a:t>and </a:t>
            </a:r>
            <a:r>
              <a:rPr dirty="0" sz="3200">
                <a:latin typeface="Lucida Sans Unicode"/>
                <a:cs typeface="Lucida Sans Unicode"/>
              </a:rPr>
              <a:t>media </a:t>
            </a:r>
            <a:r>
              <a:rPr dirty="0" sz="3200" spc="-5">
                <a:latin typeface="Lucida Sans Unicode"/>
                <a:cs typeface="Lucida Sans Unicode"/>
              </a:rPr>
              <a:t>that can be </a:t>
            </a:r>
            <a:r>
              <a:rPr dirty="0" sz="3200">
                <a:latin typeface="Lucida Sans Unicode"/>
                <a:cs typeface="Lucida Sans Unicode"/>
              </a:rPr>
              <a:t>used </a:t>
            </a:r>
            <a:r>
              <a:rPr dirty="0" sz="3200" spc="-5">
                <a:latin typeface="Lucida Sans Unicode"/>
                <a:cs typeface="Lucida Sans Unicode"/>
              </a:rPr>
              <a:t>to </a:t>
            </a:r>
            <a:r>
              <a:rPr dirty="0" sz="3200" spc="-1000">
                <a:latin typeface="Lucida Sans Unicode"/>
                <a:cs typeface="Lucida Sans Unicode"/>
              </a:rPr>
              <a:t> </a:t>
            </a:r>
            <a:r>
              <a:rPr dirty="0" sz="3200" spc="-5">
                <a:latin typeface="Lucida Sans Unicode"/>
                <a:cs typeface="Lucida Sans Unicode"/>
              </a:rPr>
              <a:t>connect computers together, enabling them to </a:t>
            </a:r>
            <a:r>
              <a:rPr dirty="0" sz="3200">
                <a:latin typeface="Lucida Sans Unicode"/>
                <a:cs typeface="Lucida Sans Unicode"/>
              </a:rPr>
              <a:t> communicate, </a:t>
            </a:r>
            <a:r>
              <a:rPr dirty="0" sz="3200" spc="-5">
                <a:latin typeface="Lucida Sans Unicode"/>
                <a:cs typeface="Lucida Sans Unicode"/>
              </a:rPr>
              <a:t>exchange information, </a:t>
            </a:r>
            <a:r>
              <a:rPr dirty="0" sz="3200">
                <a:latin typeface="Lucida Sans Unicode"/>
                <a:cs typeface="Lucida Sans Unicode"/>
              </a:rPr>
              <a:t>and share </a:t>
            </a:r>
            <a:r>
              <a:rPr dirty="0" sz="3200" spc="5">
                <a:latin typeface="Lucida Sans Unicode"/>
                <a:cs typeface="Lucida Sans Unicode"/>
              </a:rPr>
              <a:t> </a:t>
            </a:r>
            <a:r>
              <a:rPr dirty="0" sz="3200" spc="-5">
                <a:latin typeface="Lucida Sans Unicode"/>
                <a:cs typeface="Lucida Sans Unicode"/>
              </a:rPr>
              <a:t>resources</a:t>
            </a:r>
            <a:r>
              <a:rPr dirty="0" sz="3200" spc="-10">
                <a:latin typeface="Lucida Sans Unicode"/>
                <a:cs typeface="Lucida Sans Unicode"/>
              </a:rPr>
              <a:t> </a:t>
            </a:r>
            <a:r>
              <a:rPr dirty="0" sz="3200" spc="-5">
                <a:latin typeface="Lucida Sans Unicode"/>
                <a:cs typeface="Lucida Sans Unicode"/>
              </a:rPr>
              <a:t>in real</a:t>
            </a:r>
            <a:r>
              <a:rPr dirty="0" sz="3200" spc="-15">
                <a:latin typeface="Lucida Sans Unicode"/>
                <a:cs typeface="Lucida Sans Unicode"/>
              </a:rPr>
              <a:t> </a:t>
            </a:r>
            <a:r>
              <a:rPr dirty="0" sz="3200" spc="-5">
                <a:latin typeface="Lucida Sans Unicode"/>
                <a:cs typeface="Lucida Sans Unicode"/>
              </a:rPr>
              <a:t>time.</a:t>
            </a:r>
            <a:endParaRPr sz="32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948" y="571500"/>
            <a:ext cx="2276855" cy="44805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8552" y="3038475"/>
            <a:ext cx="7934579" cy="381952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98068" y="1455242"/>
            <a:ext cx="9578340" cy="10020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187"/>
              <a:buFont typeface="Microsoft Sans Serif"/>
              <a:buChar char=""/>
              <a:tabLst>
                <a:tab pos="269240" algn="l"/>
              </a:tabLst>
            </a:pPr>
            <a:r>
              <a:rPr dirty="0" sz="3200" spc="-5">
                <a:latin typeface="Lucida Sans Unicode"/>
                <a:cs typeface="Lucida Sans Unicode"/>
              </a:rPr>
              <a:t>Hybrid topology </a:t>
            </a:r>
            <a:r>
              <a:rPr dirty="0" sz="3200">
                <a:latin typeface="Lucida Sans Unicode"/>
                <a:cs typeface="Lucida Sans Unicode"/>
              </a:rPr>
              <a:t>is a </a:t>
            </a:r>
            <a:r>
              <a:rPr dirty="0" sz="3200" spc="-5">
                <a:latin typeface="Lucida Sans Unicode"/>
                <a:cs typeface="Lucida Sans Unicode"/>
              </a:rPr>
              <a:t>combination </a:t>
            </a:r>
            <a:r>
              <a:rPr dirty="0" sz="3200">
                <a:latin typeface="Lucida Sans Unicode"/>
                <a:cs typeface="Lucida Sans Unicode"/>
              </a:rPr>
              <a:t>of any two </a:t>
            </a:r>
            <a:r>
              <a:rPr dirty="0" sz="3200" spc="-5">
                <a:latin typeface="Lucida Sans Unicode"/>
                <a:cs typeface="Lucida Sans Unicode"/>
              </a:rPr>
              <a:t>or </a:t>
            </a:r>
            <a:r>
              <a:rPr dirty="0" sz="3200" spc="-1000">
                <a:latin typeface="Lucida Sans Unicode"/>
                <a:cs typeface="Lucida Sans Unicode"/>
              </a:rPr>
              <a:t> </a:t>
            </a:r>
            <a:r>
              <a:rPr dirty="0" sz="3200">
                <a:latin typeface="Lucida Sans Unicode"/>
                <a:cs typeface="Lucida Sans Unicode"/>
              </a:rPr>
              <a:t>more</a:t>
            </a:r>
            <a:r>
              <a:rPr dirty="0" sz="3200" spc="-25">
                <a:latin typeface="Lucida Sans Unicode"/>
                <a:cs typeface="Lucida Sans Unicode"/>
              </a:rPr>
              <a:t> </a:t>
            </a:r>
            <a:r>
              <a:rPr dirty="0" sz="3200">
                <a:latin typeface="Lucida Sans Unicode"/>
                <a:cs typeface="Lucida Sans Unicode"/>
              </a:rPr>
              <a:t>network</a:t>
            </a:r>
            <a:r>
              <a:rPr dirty="0" sz="3200" spc="-5">
                <a:latin typeface="Lucida Sans Unicode"/>
                <a:cs typeface="Lucida Sans Unicode"/>
              </a:rPr>
              <a:t> topologies.</a:t>
            </a:r>
            <a:endParaRPr sz="32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519" y="571500"/>
            <a:ext cx="6537959" cy="54863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414872"/>
            <a:ext cx="5996940" cy="1875789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378460" indent="-256540">
              <a:lnSpc>
                <a:spcPct val="100000"/>
              </a:lnSpc>
              <a:spcBef>
                <a:spcPts val="5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377825" algn="l"/>
                <a:tab pos="378460" algn="l"/>
              </a:tabLst>
            </a:pPr>
            <a:r>
              <a:rPr dirty="0" sz="2700" spc="-5">
                <a:latin typeface="Lucida Sans Unicode"/>
                <a:cs typeface="Lucida Sans Unicode"/>
              </a:rPr>
              <a:t>Three</a:t>
            </a:r>
            <a:r>
              <a:rPr dirty="0" sz="2700" spc="-3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types</a:t>
            </a:r>
            <a:r>
              <a:rPr dirty="0" sz="2700" spc="-2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of</a:t>
            </a:r>
            <a:r>
              <a:rPr dirty="0" sz="2700" spc="-1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network</a:t>
            </a:r>
            <a:r>
              <a:rPr dirty="0" sz="2700" spc="-1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hardware:</a:t>
            </a:r>
            <a:endParaRPr sz="2700">
              <a:latin typeface="Lucida Sans Unicode"/>
              <a:cs typeface="Lucida Sans Unicode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AutoNum type="arabicPeriod"/>
              <a:tabLst>
                <a:tab pos="469265" algn="l"/>
                <a:tab pos="469900" algn="l"/>
              </a:tabLst>
            </a:pPr>
            <a:r>
              <a:rPr dirty="0" sz="2700">
                <a:latin typeface="Lucida Sans Unicode"/>
                <a:cs typeface="Lucida Sans Unicode"/>
              </a:rPr>
              <a:t>HUB</a:t>
            </a:r>
            <a:endParaRPr sz="2700">
              <a:latin typeface="Lucida Sans Unicode"/>
              <a:cs typeface="Lucida Sans Unicode"/>
            </a:endParaRPr>
          </a:p>
          <a:p>
            <a:pPr marL="469900" indent="-45720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AutoNum type="arabicPeriod"/>
              <a:tabLst>
                <a:tab pos="469265" algn="l"/>
                <a:tab pos="469900" algn="l"/>
              </a:tabLst>
            </a:pPr>
            <a:r>
              <a:rPr dirty="0" sz="2700">
                <a:latin typeface="Lucida Sans Unicode"/>
                <a:cs typeface="Lucida Sans Unicode"/>
              </a:rPr>
              <a:t>SWITCH</a:t>
            </a:r>
            <a:endParaRPr sz="2700">
              <a:latin typeface="Lucida Sans Unicode"/>
              <a:cs typeface="Lucida Sans Unicode"/>
            </a:endParaRPr>
          </a:p>
          <a:p>
            <a:pPr marL="469900" indent="-45720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AutoNum type="arabicPeriod"/>
              <a:tabLst>
                <a:tab pos="469265" algn="l"/>
                <a:tab pos="469900" algn="l"/>
              </a:tabLst>
            </a:pPr>
            <a:r>
              <a:rPr dirty="0" sz="2700" spc="-5">
                <a:latin typeface="Lucida Sans Unicode"/>
                <a:cs typeface="Lucida Sans Unicode"/>
              </a:rPr>
              <a:t>ROUTER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948" y="571500"/>
            <a:ext cx="4581144" cy="4480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96690" y="2682354"/>
            <a:ext cx="7084568" cy="311353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465529"/>
            <a:ext cx="10615295" cy="4705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8605" marR="887094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dirty="0" sz="2700" spc="-5">
                <a:latin typeface="Lucida Sans Unicode"/>
                <a:cs typeface="Lucida Sans Unicode"/>
              </a:rPr>
              <a:t>The purpose of the HUB is to connect all of your network </a:t>
            </a:r>
            <a:r>
              <a:rPr dirty="0" sz="2700" spc="-840">
                <a:latin typeface="Lucida Sans Unicode"/>
                <a:cs typeface="Lucida Sans Unicode"/>
              </a:rPr>
              <a:t> </a:t>
            </a:r>
            <a:r>
              <a:rPr dirty="0" sz="2700" spc="-10">
                <a:latin typeface="Lucida Sans Unicode"/>
                <a:cs typeface="Lucida Sans Unicode"/>
              </a:rPr>
              <a:t>devices</a:t>
            </a:r>
            <a:r>
              <a:rPr dirty="0" sz="2700" spc="-2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together on an </a:t>
            </a:r>
            <a:r>
              <a:rPr dirty="0" sz="2700" spc="-10">
                <a:latin typeface="Lucida Sans Unicode"/>
                <a:cs typeface="Lucida Sans Unicode"/>
              </a:rPr>
              <a:t>internal</a:t>
            </a:r>
            <a:r>
              <a:rPr dirty="0" sz="2700" spc="-3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network.</a:t>
            </a:r>
            <a:endParaRPr sz="2700">
              <a:latin typeface="Lucida Sans Unicode"/>
              <a:cs typeface="Lucida Sans Unicode"/>
            </a:endParaRPr>
          </a:p>
          <a:p>
            <a:pPr marL="268605" marR="85026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dirty="0" sz="2700" spc="-5">
                <a:latin typeface="Lucida Sans Unicode"/>
                <a:cs typeface="Lucida Sans Unicode"/>
              </a:rPr>
              <a:t>It’s </a:t>
            </a:r>
            <a:r>
              <a:rPr dirty="0" sz="2700">
                <a:latin typeface="Lucida Sans Unicode"/>
                <a:cs typeface="Lucida Sans Unicode"/>
              </a:rPr>
              <a:t>a </a:t>
            </a:r>
            <a:r>
              <a:rPr dirty="0" sz="2700" spc="-5">
                <a:latin typeface="Lucida Sans Unicode"/>
                <a:cs typeface="Lucida Sans Unicode"/>
              </a:rPr>
              <a:t>device that </a:t>
            </a:r>
            <a:r>
              <a:rPr dirty="0" sz="2700">
                <a:latin typeface="Lucida Sans Unicode"/>
                <a:cs typeface="Lucida Sans Unicode"/>
              </a:rPr>
              <a:t>has multiple </a:t>
            </a:r>
            <a:r>
              <a:rPr dirty="0" sz="2700" spc="-5">
                <a:latin typeface="Lucida Sans Unicode"/>
                <a:cs typeface="Lucida Sans Unicode"/>
              </a:rPr>
              <a:t>ports that </a:t>
            </a:r>
            <a:r>
              <a:rPr dirty="0" sz="2700" spc="-10">
                <a:latin typeface="Lucida Sans Unicode"/>
                <a:cs typeface="Lucida Sans Unicode"/>
              </a:rPr>
              <a:t>accepts </a:t>
            </a:r>
            <a:r>
              <a:rPr dirty="0" sz="2700">
                <a:latin typeface="Lucida Sans Unicode"/>
                <a:cs typeface="Lucida Sans Unicode"/>
              </a:rPr>
              <a:t>Ethernet </a:t>
            </a:r>
            <a:r>
              <a:rPr dirty="0" sz="2700" spc="-84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connections</a:t>
            </a:r>
            <a:r>
              <a:rPr dirty="0" sz="2700" spc="-15">
                <a:latin typeface="Lucida Sans Unicode"/>
                <a:cs typeface="Lucida Sans Unicode"/>
              </a:rPr>
              <a:t> </a:t>
            </a:r>
            <a:r>
              <a:rPr dirty="0" sz="2700">
                <a:latin typeface="Lucida Sans Unicode"/>
                <a:cs typeface="Lucida Sans Unicode"/>
              </a:rPr>
              <a:t>from</a:t>
            </a:r>
            <a:r>
              <a:rPr dirty="0" sz="2700" spc="-1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network</a:t>
            </a:r>
            <a:r>
              <a:rPr dirty="0" sz="2700" spc="-2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devices.</a:t>
            </a:r>
            <a:endParaRPr sz="2700">
              <a:latin typeface="Lucida Sans Unicode"/>
              <a:cs typeface="Lucida Sans Unicode"/>
            </a:endParaRPr>
          </a:p>
          <a:p>
            <a:pPr marL="268605" marR="31242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  <a:tab pos="5100955" algn="l"/>
              </a:tabLst>
            </a:pPr>
            <a:r>
              <a:rPr dirty="0" sz="2700">
                <a:latin typeface="Lucida Sans Unicode"/>
                <a:cs typeface="Lucida Sans Unicode"/>
              </a:rPr>
              <a:t>Hub</a:t>
            </a:r>
            <a:r>
              <a:rPr dirty="0" sz="2700" spc="-1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is</a:t>
            </a:r>
            <a:r>
              <a:rPr dirty="0" sz="2700" spc="-1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considered</a:t>
            </a:r>
            <a:r>
              <a:rPr dirty="0" sz="2700" spc="-25">
                <a:latin typeface="Lucida Sans Unicode"/>
                <a:cs typeface="Lucida Sans Unicode"/>
              </a:rPr>
              <a:t> </a:t>
            </a:r>
            <a:r>
              <a:rPr dirty="0" sz="2700">
                <a:latin typeface="Lucida Sans Unicode"/>
                <a:cs typeface="Lucida Sans Unicode"/>
              </a:rPr>
              <a:t>not</a:t>
            </a:r>
            <a:r>
              <a:rPr dirty="0" sz="2700" spc="1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to </a:t>
            </a:r>
            <a:r>
              <a:rPr dirty="0" sz="2700">
                <a:latin typeface="Lucida Sans Unicode"/>
                <a:cs typeface="Lucida Sans Unicode"/>
              </a:rPr>
              <a:t>be	</a:t>
            </a:r>
            <a:r>
              <a:rPr dirty="0" sz="2700" spc="-10">
                <a:latin typeface="Lucida Sans Unicode"/>
                <a:cs typeface="Lucida Sans Unicode"/>
              </a:rPr>
              <a:t>intelligent </a:t>
            </a:r>
            <a:r>
              <a:rPr dirty="0" sz="2700" spc="-5">
                <a:latin typeface="Lucida Sans Unicode"/>
                <a:cs typeface="Lucida Sans Unicode"/>
              </a:rPr>
              <a:t>because it does </a:t>
            </a:r>
            <a:r>
              <a:rPr dirty="0" sz="2700">
                <a:latin typeface="Lucida Sans Unicode"/>
                <a:cs typeface="Lucida Sans Unicode"/>
              </a:rPr>
              <a:t>not </a:t>
            </a:r>
            <a:r>
              <a:rPr dirty="0" sz="2700" spc="5">
                <a:latin typeface="Lucida Sans Unicode"/>
                <a:cs typeface="Lucida Sans Unicode"/>
              </a:rPr>
              <a:t> </a:t>
            </a:r>
            <a:r>
              <a:rPr dirty="0" sz="2700">
                <a:latin typeface="Lucida Sans Unicode"/>
                <a:cs typeface="Lucida Sans Unicode"/>
              </a:rPr>
              <a:t>filter </a:t>
            </a:r>
            <a:r>
              <a:rPr dirty="0" sz="2700" spc="-5">
                <a:latin typeface="Lucida Sans Unicode"/>
                <a:cs typeface="Lucida Sans Unicode"/>
              </a:rPr>
              <a:t>any data </a:t>
            </a:r>
            <a:r>
              <a:rPr dirty="0" sz="2700" spc="-10">
                <a:latin typeface="Lucida Sans Unicode"/>
                <a:cs typeface="Lucida Sans Unicode"/>
              </a:rPr>
              <a:t>or </a:t>
            </a:r>
            <a:r>
              <a:rPr dirty="0" sz="2700">
                <a:latin typeface="Lucida Sans Unicode"/>
                <a:cs typeface="Lucida Sans Unicode"/>
              </a:rPr>
              <a:t>has </a:t>
            </a:r>
            <a:r>
              <a:rPr dirty="0" sz="2700" spc="-5">
                <a:latin typeface="Lucida Sans Unicode"/>
                <a:cs typeface="Lucida Sans Unicode"/>
              </a:rPr>
              <a:t>any intelligence as to where the data is </a:t>
            </a:r>
            <a:r>
              <a:rPr dirty="0" sz="2700" spc="-840">
                <a:latin typeface="Lucida Sans Unicode"/>
                <a:cs typeface="Lucida Sans Unicode"/>
              </a:rPr>
              <a:t> </a:t>
            </a:r>
            <a:r>
              <a:rPr dirty="0" sz="2700">
                <a:latin typeface="Lucida Sans Unicode"/>
                <a:cs typeface="Lucida Sans Unicode"/>
              </a:rPr>
              <a:t>supposed</a:t>
            </a:r>
            <a:r>
              <a:rPr dirty="0" sz="2700" spc="-5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to </a:t>
            </a:r>
            <a:r>
              <a:rPr dirty="0" sz="2700">
                <a:latin typeface="Lucida Sans Unicode"/>
                <a:cs typeface="Lucida Sans Unicode"/>
              </a:rPr>
              <a:t>be</a:t>
            </a:r>
            <a:r>
              <a:rPr dirty="0" sz="2700" spc="-20">
                <a:latin typeface="Lucida Sans Unicode"/>
                <a:cs typeface="Lucida Sans Unicode"/>
              </a:rPr>
              <a:t> </a:t>
            </a:r>
            <a:r>
              <a:rPr dirty="0" sz="2700">
                <a:latin typeface="Lucida Sans Unicode"/>
                <a:cs typeface="Lucida Sans Unicode"/>
              </a:rPr>
              <a:t>sent.</a:t>
            </a:r>
            <a:endParaRPr sz="27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  <a:tab pos="9767570" algn="l"/>
              </a:tabLst>
            </a:pPr>
            <a:r>
              <a:rPr dirty="0" sz="2700" spc="-5">
                <a:latin typeface="Lucida Sans Unicode"/>
                <a:cs typeface="Lucida Sans Unicode"/>
              </a:rPr>
              <a:t>The </a:t>
            </a:r>
            <a:r>
              <a:rPr dirty="0" sz="2700">
                <a:latin typeface="Lucida Sans Unicode"/>
                <a:cs typeface="Lucida Sans Unicode"/>
              </a:rPr>
              <a:t>Hub knows when a </a:t>
            </a:r>
            <a:r>
              <a:rPr dirty="0" sz="2700" spc="-5">
                <a:latin typeface="Lucida Sans Unicode"/>
                <a:cs typeface="Lucida Sans Unicode"/>
              </a:rPr>
              <a:t>device is connected to one of its ports </a:t>
            </a:r>
            <a:r>
              <a:rPr dirty="0" sz="2700" spc="-84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and</a:t>
            </a:r>
            <a:r>
              <a:rPr dirty="0" sz="2700" spc="-20">
                <a:latin typeface="Lucida Sans Unicode"/>
                <a:cs typeface="Lucida Sans Unicode"/>
              </a:rPr>
              <a:t> </a:t>
            </a:r>
            <a:r>
              <a:rPr dirty="0" sz="2700">
                <a:latin typeface="Lucida Sans Unicode"/>
                <a:cs typeface="Lucida Sans Unicode"/>
              </a:rPr>
              <a:t>a </a:t>
            </a:r>
            <a:r>
              <a:rPr dirty="0" sz="2700" spc="-5">
                <a:latin typeface="Lucida Sans Unicode"/>
                <a:cs typeface="Lucida Sans Unicode"/>
              </a:rPr>
              <a:t>data</a:t>
            </a:r>
            <a:r>
              <a:rPr dirty="0" sz="270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packet</a:t>
            </a:r>
            <a:r>
              <a:rPr dirty="0" sz="2700" spc="-15">
                <a:latin typeface="Lucida Sans Unicode"/>
                <a:cs typeface="Lucida Sans Unicode"/>
              </a:rPr>
              <a:t> </a:t>
            </a:r>
            <a:r>
              <a:rPr dirty="0" sz="2700" spc="-10">
                <a:latin typeface="Lucida Sans Unicode"/>
                <a:cs typeface="Lucida Sans Unicode"/>
              </a:rPr>
              <a:t>arrives</a:t>
            </a:r>
            <a:r>
              <a:rPr dirty="0" sz="2700" spc="-1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at</a:t>
            </a:r>
            <a:r>
              <a:rPr dirty="0" sz="2700" spc="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one</a:t>
            </a:r>
            <a:r>
              <a:rPr dirty="0" sz="2700" spc="-1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of</a:t>
            </a:r>
            <a:r>
              <a:rPr dirty="0" sz="270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its</a:t>
            </a:r>
            <a:r>
              <a:rPr dirty="0" sz="2700" spc="-1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ports,</a:t>
            </a:r>
            <a:r>
              <a:rPr dirty="0" sz="270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it</a:t>
            </a:r>
            <a:r>
              <a:rPr dirty="0" sz="2700" spc="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is</a:t>
            </a:r>
            <a:r>
              <a:rPr dirty="0" sz="2700" spc="-1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copied	to</a:t>
            </a:r>
            <a:r>
              <a:rPr dirty="0" sz="2700" spc="-9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all </a:t>
            </a:r>
            <a:r>
              <a:rPr dirty="0" sz="2700" spc="-84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the other ports, </a:t>
            </a:r>
            <a:r>
              <a:rPr dirty="0" sz="2700">
                <a:latin typeface="Lucida Sans Unicode"/>
                <a:cs typeface="Lucida Sans Unicode"/>
              </a:rPr>
              <a:t>so </a:t>
            </a:r>
            <a:r>
              <a:rPr dirty="0" sz="2700" spc="-5">
                <a:latin typeface="Lucida Sans Unicode"/>
                <a:cs typeface="Lucida Sans Unicode"/>
              </a:rPr>
              <a:t>all the devices on the Hub sees the data </a:t>
            </a:r>
            <a:r>
              <a:rPr dirty="0" sz="270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packets.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948" y="571500"/>
            <a:ext cx="3360419" cy="44805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376" y="571500"/>
            <a:ext cx="5632704" cy="4526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792985"/>
            <a:ext cx="12192000" cy="506501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376" y="571500"/>
            <a:ext cx="5632704" cy="45262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792985"/>
            <a:ext cx="12192000" cy="5065395"/>
            <a:chOff x="0" y="1792985"/>
            <a:chExt cx="12192000" cy="50653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92985"/>
              <a:ext cx="12191999" cy="50650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981195"/>
              <a:ext cx="492759" cy="379730"/>
            </a:xfrm>
            <a:custGeom>
              <a:avLst/>
              <a:gdLst/>
              <a:ahLst/>
              <a:cxnLst/>
              <a:rect l="l" t="t" r="r" b="b"/>
              <a:pathLst>
                <a:path w="492759" h="379729">
                  <a:moveTo>
                    <a:pt x="246189" y="0"/>
                  </a:moveTo>
                  <a:lnTo>
                    <a:pt x="0" y="189864"/>
                  </a:lnTo>
                  <a:lnTo>
                    <a:pt x="246189" y="379729"/>
                  </a:lnTo>
                  <a:lnTo>
                    <a:pt x="492366" y="189864"/>
                  </a:lnTo>
                  <a:lnTo>
                    <a:pt x="246189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3953636"/>
              <a:ext cx="520065" cy="434975"/>
            </a:xfrm>
            <a:custGeom>
              <a:avLst/>
              <a:gdLst/>
              <a:ahLst/>
              <a:cxnLst/>
              <a:rect l="l" t="t" r="r" b="b"/>
              <a:pathLst>
                <a:path w="520065" h="434975">
                  <a:moveTo>
                    <a:pt x="246183" y="0"/>
                  </a:moveTo>
                  <a:lnTo>
                    <a:pt x="237418" y="1428"/>
                  </a:lnTo>
                  <a:lnTo>
                    <a:pt x="229387" y="5715"/>
                  </a:lnTo>
                  <a:lnTo>
                    <a:pt x="0" y="182743"/>
                  </a:lnTo>
                  <a:lnTo>
                    <a:pt x="0" y="252222"/>
                  </a:lnTo>
                  <a:lnTo>
                    <a:pt x="229387" y="429133"/>
                  </a:lnTo>
                  <a:lnTo>
                    <a:pt x="237418" y="433419"/>
                  </a:lnTo>
                  <a:lnTo>
                    <a:pt x="246183" y="434848"/>
                  </a:lnTo>
                  <a:lnTo>
                    <a:pt x="254947" y="433419"/>
                  </a:lnTo>
                  <a:lnTo>
                    <a:pt x="262978" y="429133"/>
                  </a:lnTo>
                  <a:lnTo>
                    <a:pt x="300194" y="400431"/>
                  </a:lnTo>
                  <a:lnTo>
                    <a:pt x="246189" y="400431"/>
                  </a:lnTo>
                  <a:lnTo>
                    <a:pt x="9004" y="217424"/>
                  </a:lnTo>
                  <a:lnTo>
                    <a:pt x="246189" y="34417"/>
                  </a:lnTo>
                  <a:lnTo>
                    <a:pt x="300170" y="34417"/>
                  </a:lnTo>
                  <a:lnTo>
                    <a:pt x="262978" y="5715"/>
                  </a:lnTo>
                  <a:lnTo>
                    <a:pt x="254947" y="1428"/>
                  </a:lnTo>
                  <a:lnTo>
                    <a:pt x="246183" y="0"/>
                  </a:lnTo>
                  <a:close/>
                </a:path>
                <a:path w="520065" h="434975">
                  <a:moveTo>
                    <a:pt x="300170" y="34417"/>
                  </a:moveTo>
                  <a:lnTo>
                    <a:pt x="246189" y="34417"/>
                  </a:lnTo>
                  <a:lnTo>
                    <a:pt x="483362" y="217424"/>
                  </a:lnTo>
                  <a:lnTo>
                    <a:pt x="246189" y="400431"/>
                  </a:lnTo>
                  <a:lnTo>
                    <a:pt x="300194" y="400431"/>
                  </a:lnTo>
                  <a:lnTo>
                    <a:pt x="515912" y="234061"/>
                  </a:lnTo>
                  <a:lnTo>
                    <a:pt x="519874" y="225933"/>
                  </a:lnTo>
                  <a:lnTo>
                    <a:pt x="519874" y="208915"/>
                  </a:lnTo>
                  <a:lnTo>
                    <a:pt x="515912" y="200914"/>
                  </a:lnTo>
                  <a:lnTo>
                    <a:pt x="300170" y="34417"/>
                  </a:lnTo>
                  <a:close/>
                </a:path>
                <a:path w="520065" h="434975">
                  <a:moveTo>
                    <a:pt x="246189" y="48387"/>
                  </a:moveTo>
                  <a:lnTo>
                    <a:pt x="27014" y="217424"/>
                  </a:lnTo>
                  <a:lnTo>
                    <a:pt x="246189" y="386461"/>
                  </a:lnTo>
                  <a:lnTo>
                    <a:pt x="264137" y="372618"/>
                  </a:lnTo>
                  <a:lnTo>
                    <a:pt x="246189" y="372618"/>
                  </a:lnTo>
                  <a:lnTo>
                    <a:pt x="45022" y="217424"/>
                  </a:lnTo>
                  <a:lnTo>
                    <a:pt x="246189" y="62230"/>
                  </a:lnTo>
                  <a:lnTo>
                    <a:pt x="264137" y="62230"/>
                  </a:lnTo>
                  <a:lnTo>
                    <a:pt x="246189" y="48387"/>
                  </a:lnTo>
                  <a:close/>
                </a:path>
                <a:path w="520065" h="434975">
                  <a:moveTo>
                    <a:pt x="264137" y="62230"/>
                  </a:moveTo>
                  <a:lnTo>
                    <a:pt x="246189" y="62230"/>
                  </a:lnTo>
                  <a:lnTo>
                    <a:pt x="447344" y="217424"/>
                  </a:lnTo>
                  <a:lnTo>
                    <a:pt x="246189" y="372618"/>
                  </a:lnTo>
                  <a:lnTo>
                    <a:pt x="264137" y="372618"/>
                  </a:lnTo>
                  <a:lnTo>
                    <a:pt x="465353" y="217424"/>
                  </a:lnTo>
                  <a:lnTo>
                    <a:pt x="264137" y="62230"/>
                  </a:lnTo>
                  <a:close/>
                </a:path>
              </a:pathLst>
            </a:custGeom>
            <a:solidFill>
              <a:srgbClr val="1E76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856859" y="3301745"/>
              <a:ext cx="478790" cy="397510"/>
            </a:xfrm>
            <a:custGeom>
              <a:avLst/>
              <a:gdLst/>
              <a:ahLst/>
              <a:cxnLst/>
              <a:rect l="l" t="t" r="r" b="b"/>
              <a:pathLst>
                <a:path w="478789" h="397510">
                  <a:moveTo>
                    <a:pt x="239140" y="0"/>
                  </a:moveTo>
                  <a:lnTo>
                    <a:pt x="0" y="198627"/>
                  </a:lnTo>
                  <a:lnTo>
                    <a:pt x="239140" y="397382"/>
                  </a:lnTo>
                  <a:lnTo>
                    <a:pt x="478281" y="198627"/>
                  </a:lnTo>
                  <a:lnTo>
                    <a:pt x="239140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29300" y="3274155"/>
              <a:ext cx="533400" cy="452755"/>
            </a:xfrm>
            <a:custGeom>
              <a:avLst/>
              <a:gdLst/>
              <a:ahLst/>
              <a:cxnLst/>
              <a:rect l="l" t="t" r="r" b="b"/>
              <a:pathLst>
                <a:path w="533400" h="452754">
                  <a:moveTo>
                    <a:pt x="266700" y="0"/>
                  </a:moveTo>
                  <a:lnTo>
                    <a:pt x="257508" y="1595"/>
                  </a:lnTo>
                  <a:lnTo>
                    <a:pt x="249174" y="6381"/>
                  </a:lnTo>
                  <a:lnTo>
                    <a:pt x="10033" y="205136"/>
                  </a:lnTo>
                  <a:lnTo>
                    <a:pt x="3683" y="210343"/>
                  </a:lnTo>
                  <a:lnTo>
                    <a:pt x="0" y="218090"/>
                  </a:lnTo>
                  <a:lnTo>
                    <a:pt x="0" y="234473"/>
                  </a:lnTo>
                  <a:lnTo>
                    <a:pt x="3683" y="242220"/>
                  </a:lnTo>
                  <a:lnTo>
                    <a:pt x="10033" y="247427"/>
                  </a:lnTo>
                  <a:lnTo>
                    <a:pt x="249174" y="446055"/>
                  </a:lnTo>
                  <a:lnTo>
                    <a:pt x="257508" y="450842"/>
                  </a:lnTo>
                  <a:lnTo>
                    <a:pt x="266700" y="452437"/>
                  </a:lnTo>
                  <a:lnTo>
                    <a:pt x="275891" y="450842"/>
                  </a:lnTo>
                  <a:lnTo>
                    <a:pt x="284225" y="446055"/>
                  </a:lnTo>
                  <a:lnTo>
                    <a:pt x="318170" y="417861"/>
                  </a:lnTo>
                  <a:lnTo>
                    <a:pt x="266700" y="417861"/>
                  </a:lnTo>
                  <a:lnTo>
                    <a:pt x="36195" y="226218"/>
                  </a:lnTo>
                  <a:lnTo>
                    <a:pt x="266700" y="34702"/>
                  </a:lnTo>
                  <a:lnTo>
                    <a:pt x="318301" y="34702"/>
                  </a:lnTo>
                  <a:lnTo>
                    <a:pt x="284225" y="6381"/>
                  </a:lnTo>
                  <a:lnTo>
                    <a:pt x="275891" y="1595"/>
                  </a:lnTo>
                  <a:lnTo>
                    <a:pt x="266700" y="0"/>
                  </a:lnTo>
                  <a:close/>
                </a:path>
                <a:path w="533400" h="452754">
                  <a:moveTo>
                    <a:pt x="318301" y="34702"/>
                  </a:moveTo>
                  <a:lnTo>
                    <a:pt x="266700" y="34702"/>
                  </a:lnTo>
                  <a:lnTo>
                    <a:pt x="497204" y="226218"/>
                  </a:lnTo>
                  <a:lnTo>
                    <a:pt x="266700" y="417861"/>
                  </a:lnTo>
                  <a:lnTo>
                    <a:pt x="318170" y="417861"/>
                  </a:lnTo>
                  <a:lnTo>
                    <a:pt x="523366" y="247427"/>
                  </a:lnTo>
                  <a:lnTo>
                    <a:pt x="529716" y="242220"/>
                  </a:lnTo>
                  <a:lnTo>
                    <a:pt x="533400" y="234473"/>
                  </a:lnTo>
                  <a:lnTo>
                    <a:pt x="533400" y="218090"/>
                  </a:lnTo>
                  <a:lnTo>
                    <a:pt x="529716" y="210343"/>
                  </a:lnTo>
                  <a:lnTo>
                    <a:pt x="523366" y="205136"/>
                  </a:lnTo>
                  <a:lnTo>
                    <a:pt x="318301" y="34702"/>
                  </a:lnTo>
                  <a:close/>
                </a:path>
                <a:path w="533400" h="452754">
                  <a:moveTo>
                    <a:pt x="266700" y="49053"/>
                  </a:moveTo>
                  <a:lnTo>
                    <a:pt x="53339" y="226218"/>
                  </a:lnTo>
                  <a:lnTo>
                    <a:pt x="266700" y="403510"/>
                  </a:lnTo>
                  <a:lnTo>
                    <a:pt x="283970" y="389159"/>
                  </a:lnTo>
                  <a:lnTo>
                    <a:pt x="266700" y="389159"/>
                  </a:lnTo>
                  <a:lnTo>
                    <a:pt x="70612" y="226218"/>
                  </a:lnTo>
                  <a:lnTo>
                    <a:pt x="266700" y="63277"/>
                  </a:lnTo>
                  <a:lnTo>
                    <a:pt x="283829" y="63277"/>
                  </a:lnTo>
                  <a:lnTo>
                    <a:pt x="266700" y="49053"/>
                  </a:lnTo>
                  <a:close/>
                </a:path>
                <a:path w="533400" h="452754">
                  <a:moveTo>
                    <a:pt x="283829" y="63277"/>
                  </a:moveTo>
                  <a:lnTo>
                    <a:pt x="266700" y="63277"/>
                  </a:lnTo>
                  <a:lnTo>
                    <a:pt x="462788" y="226218"/>
                  </a:lnTo>
                  <a:lnTo>
                    <a:pt x="266700" y="389159"/>
                  </a:lnTo>
                  <a:lnTo>
                    <a:pt x="283970" y="389159"/>
                  </a:lnTo>
                  <a:lnTo>
                    <a:pt x="480060" y="226218"/>
                  </a:lnTo>
                  <a:lnTo>
                    <a:pt x="283829" y="63277"/>
                  </a:lnTo>
                  <a:close/>
                </a:path>
              </a:pathLst>
            </a:custGeom>
            <a:solidFill>
              <a:srgbClr val="1E76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856859" y="3301745"/>
              <a:ext cx="478790" cy="397510"/>
            </a:xfrm>
            <a:custGeom>
              <a:avLst/>
              <a:gdLst/>
              <a:ahLst/>
              <a:cxnLst/>
              <a:rect l="l" t="t" r="r" b="b"/>
              <a:pathLst>
                <a:path w="478789" h="397510">
                  <a:moveTo>
                    <a:pt x="239140" y="0"/>
                  </a:moveTo>
                  <a:lnTo>
                    <a:pt x="0" y="198627"/>
                  </a:lnTo>
                  <a:lnTo>
                    <a:pt x="239140" y="397382"/>
                  </a:lnTo>
                  <a:lnTo>
                    <a:pt x="478281" y="198627"/>
                  </a:lnTo>
                  <a:lnTo>
                    <a:pt x="239140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829300" y="3274155"/>
              <a:ext cx="533400" cy="452755"/>
            </a:xfrm>
            <a:custGeom>
              <a:avLst/>
              <a:gdLst/>
              <a:ahLst/>
              <a:cxnLst/>
              <a:rect l="l" t="t" r="r" b="b"/>
              <a:pathLst>
                <a:path w="533400" h="452754">
                  <a:moveTo>
                    <a:pt x="266700" y="0"/>
                  </a:moveTo>
                  <a:lnTo>
                    <a:pt x="257508" y="1595"/>
                  </a:lnTo>
                  <a:lnTo>
                    <a:pt x="249174" y="6381"/>
                  </a:lnTo>
                  <a:lnTo>
                    <a:pt x="10033" y="205136"/>
                  </a:lnTo>
                  <a:lnTo>
                    <a:pt x="3683" y="210343"/>
                  </a:lnTo>
                  <a:lnTo>
                    <a:pt x="0" y="218090"/>
                  </a:lnTo>
                  <a:lnTo>
                    <a:pt x="0" y="234473"/>
                  </a:lnTo>
                  <a:lnTo>
                    <a:pt x="3683" y="242220"/>
                  </a:lnTo>
                  <a:lnTo>
                    <a:pt x="10033" y="247427"/>
                  </a:lnTo>
                  <a:lnTo>
                    <a:pt x="249174" y="446055"/>
                  </a:lnTo>
                  <a:lnTo>
                    <a:pt x="257508" y="450842"/>
                  </a:lnTo>
                  <a:lnTo>
                    <a:pt x="266700" y="452437"/>
                  </a:lnTo>
                  <a:lnTo>
                    <a:pt x="275891" y="450842"/>
                  </a:lnTo>
                  <a:lnTo>
                    <a:pt x="284225" y="446055"/>
                  </a:lnTo>
                  <a:lnTo>
                    <a:pt x="318170" y="417861"/>
                  </a:lnTo>
                  <a:lnTo>
                    <a:pt x="266700" y="417861"/>
                  </a:lnTo>
                  <a:lnTo>
                    <a:pt x="36195" y="226218"/>
                  </a:lnTo>
                  <a:lnTo>
                    <a:pt x="266700" y="34702"/>
                  </a:lnTo>
                  <a:lnTo>
                    <a:pt x="318301" y="34702"/>
                  </a:lnTo>
                  <a:lnTo>
                    <a:pt x="284225" y="6381"/>
                  </a:lnTo>
                  <a:lnTo>
                    <a:pt x="275891" y="1595"/>
                  </a:lnTo>
                  <a:lnTo>
                    <a:pt x="266700" y="0"/>
                  </a:lnTo>
                  <a:close/>
                </a:path>
                <a:path w="533400" h="452754">
                  <a:moveTo>
                    <a:pt x="318301" y="34702"/>
                  </a:moveTo>
                  <a:lnTo>
                    <a:pt x="266700" y="34702"/>
                  </a:lnTo>
                  <a:lnTo>
                    <a:pt x="497204" y="226218"/>
                  </a:lnTo>
                  <a:lnTo>
                    <a:pt x="266700" y="417861"/>
                  </a:lnTo>
                  <a:lnTo>
                    <a:pt x="318170" y="417861"/>
                  </a:lnTo>
                  <a:lnTo>
                    <a:pt x="523366" y="247427"/>
                  </a:lnTo>
                  <a:lnTo>
                    <a:pt x="529716" y="242220"/>
                  </a:lnTo>
                  <a:lnTo>
                    <a:pt x="533400" y="234473"/>
                  </a:lnTo>
                  <a:lnTo>
                    <a:pt x="533400" y="218090"/>
                  </a:lnTo>
                  <a:lnTo>
                    <a:pt x="529716" y="210343"/>
                  </a:lnTo>
                  <a:lnTo>
                    <a:pt x="523366" y="205136"/>
                  </a:lnTo>
                  <a:lnTo>
                    <a:pt x="318301" y="34702"/>
                  </a:lnTo>
                  <a:close/>
                </a:path>
                <a:path w="533400" h="452754">
                  <a:moveTo>
                    <a:pt x="266700" y="49053"/>
                  </a:moveTo>
                  <a:lnTo>
                    <a:pt x="53339" y="226218"/>
                  </a:lnTo>
                  <a:lnTo>
                    <a:pt x="266700" y="403510"/>
                  </a:lnTo>
                  <a:lnTo>
                    <a:pt x="283970" y="389159"/>
                  </a:lnTo>
                  <a:lnTo>
                    <a:pt x="266700" y="389159"/>
                  </a:lnTo>
                  <a:lnTo>
                    <a:pt x="70612" y="226218"/>
                  </a:lnTo>
                  <a:lnTo>
                    <a:pt x="266700" y="63277"/>
                  </a:lnTo>
                  <a:lnTo>
                    <a:pt x="283829" y="63277"/>
                  </a:lnTo>
                  <a:lnTo>
                    <a:pt x="266700" y="49053"/>
                  </a:lnTo>
                  <a:close/>
                </a:path>
                <a:path w="533400" h="452754">
                  <a:moveTo>
                    <a:pt x="283829" y="63277"/>
                  </a:moveTo>
                  <a:lnTo>
                    <a:pt x="266700" y="63277"/>
                  </a:lnTo>
                  <a:lnTo>
                    <a:pt x="462788" y="226218"/>
                  </a:lnTo>
                  <a:lnTo>
                    <a:pt x="266700" y="389159"/>
                  </a:lnTo>
                  <a:lnTo>
                    <a:pt x="283970" y="389159"/>
                  </a:lnTo>
                  <a:lnTo>
                    <a:pt x="480060" y="226218"/>
                  </a:lnTo>
                  <a:lnTo>
                    <a:pt x="283829" y="63277"/>
                  </a:lnTo>
                  <a:close/>
                </a:path>
              </a:pathLst>
            </a:custGeom>
            <a:solidFill>
              <a:srgbClr val="1E76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56859" y="3301745"/>
              <a:ext cx="478790" cy="397510"/>
            </a:xfrm>
            <a:custGeom>
              <a:avLst/>
              <a:gdLst/>
              <a:ahLst/>
              <a:cxnLst/>
              <a:rect l="l" t="t" r="r" b="b"/>
              <a:pathLst>
                <a:path w="478789" h="397510">
                  <a:moveTo>
                    <a:pt x="239140" y="0"/>
                  </a:moveTo>
                  <a:lnTo>
                    <a:pt x="0" y="198627"/>
                  </a:lnTo>
                  <a:lnTo>
                    <a:pt x="239140" y="397382"/>
                  </a:lnTo>
                  <a:lnTo>
                    <a:pt x="478281" y="198627"/>
                  </a:lnTo>
                  <a:lnTo>
                    <a:pt x="239140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829300" y="3274155"/>
              <a:ext cx="533400" cy="452755"/>
            </a:xfrm>
            <a:custGeom>
              <a:avLst/>
              <a:gdLst/>
              <a:ahLst/>
              <a:cxnLst/>
              <a:rect l="l" t="t" r="r" b="b"/>
              <a:pathLst>
                <a:path w="533400" h="452754">
                  <a:moveTo>
                    <a:pt x="266700" y="0"/>
                  </a:moveTo>
                  <a:lnTo>
                    <a:pt x="257508" y="1595"/>
                  </a:lnTo>
                  <a:lnTo>
                    <a:pt x="249174" y="6381"/>
                  </a:lnTo>
                  <a:lnTo>
                    <a:pt x="10033" y="205136"/>
                  </a:lnTo>
                  <a:lnTo>
                    <a:pt x="3683" y="210343"/>
                  </a:lnTo>
                  <a:lnTo>
                    <a:pt x="0" y="218090"/>
                  </a:lnTo>
                  <a:lnTo>
                    <a:pt x="0" y="234473"/>
                  </a:lnTo>
                  <a:lnTo>
                    <a:pt x="3683" y="242220"/>
                  </a:lnTo>
                  <a:lnTo>
                    <a:pt x="10033" y="247427"/>
                  </a:lnTo>
                  <a:lnTo>
                    <a:pt x="249174" y="446055"/>
                  </a:lnTo>
                  <a:lnTo>
                    <a:pt x="257508" y="450842"/>
                  </a:lnTo>
                  <a:lnTo>
                    <a:pt x="266700" y="452437"/>
                  </a:lnTo>
                  <a:lnTo>
                    <a:pt x="275891" y="450842"/>
                  </a:lnTo>
                  <a:lnTo>
                    <a:pt x="284225" y="446055"/>
                  </a:lnTo>
                  <a:lnTo>
                    <a:pt x="318170" y="417861"/>
                  </a:lnTo>
                  <a:lnTo>
                    <a:pt x="266700" y="417861"/>
                  </a:lnTo>
                  <a:lnTo>
                    <a:pt x="36195" y="226218"/>
                  </a:lnTo>
                  <a:lnTo>
                    <a:pt x="266700" y="34702"/>
                  </a:lnTo>
                  <a:lnTo>
                    <a:pt x="318301" y="34702"/>
                  </a:lnTo>
                  <a:lnTo>
                    <a:pt x="284225" y="6381"/>
                  </a:lnTo>
                  <a:lnTo>
                    <a:pt x="275891" y="1595"/>
                  </a:lnTo>
                  <a:lnTo>
                    <a:pt x="266700" y="0"/>
                  </a:lnTo>
                  <a:close/>
                </a:path>
                <a:path w="533400" h="452754">
                  <a:moveTo>
                    <a:pt x="318301" y="34702"/>
                  </a:moveTo>
                  <a:lnTo>
                    <a:pt x="266700" y="34702"/>
                  </a:lnTo>
                  <a:lnTo>
                    <a:pt x="497204" y="226218"/>
                  </a:lnTo>
                  <a:lnTo>
                    <a:pt x="266700" y="417861"/>
                  </a:lnTo>
                  <a:lnTo>
                    <a:pt x="318170" y="417861"/>
                  </a:lnTo>
                  <a:lnTo>
                    <a:pt x="523366" y="247427"/>
                  </a:lnTo>
                  <a:lnTo>
                    <a:pt x="529716" y="242220"/>
                  </a:lnTo>
                  <a:lnTo>
                    <a:pt x="533400" y="234473"/>
                  </a:lnTo>
                  <a:lnTo>
                    <a:pt x="533400" y="218090"/>
                  </a:lnTo>
                  <a:lnTo>
                    <a:pt x="529716" y="210343"/>
                  </a:lnTo>
                  <a:lnTo>
                    <a:pt x="523366" y="205136"/>
                  </a:lnTo>
                  <a:lnTo>
                    <a:pt x="318301" y="34702"/>
                  </a:lnTo>
                  <a:close/>
                </a:path>
                <a:path w="533400" h="452754">
                  <a:moveTo>
                    <a:pt x="266700" y="49053"/>
                  </a:moveTo>
                  <a:lnTo>
                    <a:pt x="53339" y="226218"/>
                  </a:lnTo>
                  <a:lnTo>
                    <a:pt x="266700" y="403510"/>
                  </a:lnTo>
                  <a:lnTo>
                    <a:pt x="283970" y="389159"/>
                  </a:lnTo>
                  <a:lnTo>
                    <a:pt x="266700" y="389159"/>
                  </a:lnTo>
                  <a:lnTo>
                    <a:pt x="70612" y="226218"/>
                  </a:lnTo>
                  <a:lnTo>
                    <a:pt x="266700" y="63277"/>
                  </a:lnTo>
                  <a:lnTo>
                    <a:pt x="283829" y="63277"/>
                  </a:lnTo>
                  <a:lnTo>
                    <a:pt x="266700" y="49053"/>
                  </a:lnTo>
                  <a:close/>
                </a:path>
                <a:path w="533400" h="452754">
                  <a:moveTo>
                    <a:pt x="283829" y="63277"/>
                  </a:moveTo>
                  <a:lnTo>
                    <a:pt x="266700" y="63277"/>
                  </a:lnTo>
                  <a:lnTo>
                    <a:pt x="462788" y="226218"/>
                  </a:lnTo>
                  <a:lnTo>
                    <a:pt x="266700" y="389159"/>
                  </a:lnTo>
                  <a:lnTo>
                    <a:pt x="283970" y="389159"/>
                  </a:lnTo>
                  <a:lnTo>
                    <a:pt x="480060" y="226218"/>
                  </a:lnTo>
                  <a:lnTo>
                    <a:pt x="283829" y="63277"/>
                  </a:lnTo>
                  <a:close/>
                </a:path>
              </a:pathLst>
            </a:custGeom>
            <a:solidFill>
              <a:srgbClr val="1E768B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948" y="571500"/>
            <a:ext cx="5385816" cy="44805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792985"/>
            <a:ext cx="12192000" cy="5065395"/>
            <a:chOff x="0" y="1792985"/>
            <a:chExt cx="12192000" cy="50653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92985"/>
              <a:ext cx="12192000" cy="506501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63646" y="3756025"/>
              <a:ext cx="436245" cy="323850"/>
            </a:xfrm>
            <a:custGeom>
              <a:avLst/>
              <a:gdLst/>
              <a:ahLst/>
              <a:cxnLst/>
              <a:rect l="l" t="t" r="r" b="b"/>
              <a:pathLst>
                <a:path w="436245" h="323850">
                  <a:moveTo>
                    <a:pt x="218058" y="0"/>
                  </a:moveTo>
                  <a:lnTo>
                    <a:pt x="0" y="161798"/>
                  </a:lnTo>
                  <a:lnTo>
                    <a:pt x="218058" y="323595"/>
                  </a:lnTo>
                  <a:lnTo>
                    <a:pt x="436117" y="161798"/>
                  </a:lnTo>
                  <a:lnTo>
                    <a:pt x="218058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36214" y="3728592"/>
              <a:ext cx="491490" cy="379095"/>
            </a:xfrm>
            <a:custGeom>
              <a:avLst/>
              <a:gdLst/>
              <a:ahLst/>
              <a:cxnLst/>
              <a:rect l="l" t="t" r="r" b="b"/>
              <a:pathLst>
                <a:path w="491489" h="379095">
                  <a:moveTo>
                    <a:pt x="245538" y="0"/>
                  </a:moveTo>
                  <a:lnTo>
                    <a:pt x="236995" y="1333"/>
                  </a:lnTo>
                  <a:lnTo>
                    <a:pt x="229108" y="5333"/>
                  </a:lnTo>
                  <a:lnTo>
                    <a:pt x="4063" y="172338"/>
                  </a:lnTo>
                  <a:lnTo>
                    <a:pt x="0" y="180593"/>
                  </a:lnTo>
                  <a:lnTo>
                    <a:pt x="0" y="197992"/>
                  </a:lnTo>
                  <a:lnTo>
                    <a:pt x="4063" y="206120"/>
                  </a:lnTo>
                  <a:lnTo>
                    <a:pt x="229108" y="373125"/>
                  </a:lnTo>
                  <a:lnTo>
                    <a:pt x="236995" y="377197"/>
                  </a:lnTo>
                  <a:lnTo>
                    <a:pt x="245538" y="378555"/>
                  </a:lnTo>
                  <a:lnTo>
                    <a:pt x="254057" y="377197"/>
                  </a:lnTo>
                  <a:lnTo>
                    <a:pt x="261874" y="373125"/>
                  </a:lnTo>
                  <a:lnTo>
                    <a:pt x="300898" y="344169"/>
                  </a:lnTo>
                  <a:lnTo>
                    <a:pt x="245490" y="344169"/>
                  </a:lnTo>
                  <a:lnTo>
                    <a:pt x="36702" y="189229"/>
                  </a:lnTo>
                  <a:lnTo>
                    <a:pt x="245490" y="34289"/>
                  </a:lnTo>
                  <a:lnTo>
                    <a:pt x="300898" y="34289"/>
                  </a:lnTo>
                  <a:lnTo>
                    <a:pt x="261874" y="5333"/>
                  </a:lnTo>
                  <a:lnTo>
                    <a:pt x="254057" y="1333"/>
                  </a:lnTo>
                  <a:lnTo>
                    <a:pt x="245538" y="0"/>
                  </a:lnTo>
                  <a:close/>
                </a:path>
                <a:path w="491489" h="379095">
                  <a:moveTo>
                    <a:pt x="300898" y="34289"/>
                  </a:moveTo>
                  <a:lnTo>
                    <a:pt x="245490" y="34289"/>
                  </a:lnTo>
                  <a:lnTo>
                    <a:pt x="454406" y="189229"/>
                  </a:lnTo>
                  <a:lnTo>
                    <a:pt x="245490" y="344169"/>
                  </a:lnTo>
                  <a:lnTo>
                    <a:pt x="300898" y="344169"/>
                  </a:lnTo>
                  <a:lnTo>
                    <a:pt x="486918" y="206120"/>
                  </a:lnTo>
                  <a:lnTo>
                    <a:pt x="491109" y="197992"/>
                  </a:lnTo>
                  <a:lnTo>
                    <a:pt x="491109" y="180593"/>
                  </a:lnTo>
                  <a:lnTo>
                    <a:pt x="486918" y="172338"/>
                  </a:lnTo>
                  <a:lnTo>
                    <a:pt x="300898" y="34289"/>
                  </a:lnTo>
                  <a:close/>
                </a:path>
                <a:path w="491489" h="379095">
                  <a:moveTo>
                    <a:pt x="245490" y="48005"/>
                  </a:moveTo>
                  <a:lnTo>
                    <a:pt x="55245" y="189229"/>
                  </a:lnTo>
                  <a:lnTo>
                    <a:pt x="245490" y="330453"/>
                  </a:lnTo>
                  <a:lnTo>
                    <a:pt x="263980" y="316737"/>
                  </a:lnTo>
                  <a:lnTo>
                    <a:pt x="245490" y="316737"/>
                  </a:lnTo>
                  <a:lnTo>
                    <a:pt x="73660" y="189229"/>
                  </a:lnTo>
                  <a:lnTo>
                    <a:pt x="245490" y="61721"/>
                  </a:lnTo>
                  <a:lnTo>
                    <a:pt x="263980" y="61721"/>
                  </a:lnTo>
                  <a:lnTo>
                    <a:pt x="245490" y="48005"/>
                  </a:lnTo>
                  <a:close/>
                </a:path>
                <a:path w="491489" h="379095">
                  <a:moveTo>
                    <a:pt x="263980" y="61721"/>
                  </a:moveTo>
                  <a:lnTo>
                    <a:pt x="245490" y="61721"/>
                  </a:lnTo>
                  <a:lnTo>
                    <a:pt x="417449" y="189229"/>
                  </a:lnTo>
                  <a:lnTo>
                    <a:pt x="245490" y="316737"/>
                  </a:lnTo>
                  <a:lnTo>
                    <a:pt x="263980" y="316737"/>
                  </a:lnTo>
                  <a:lnTo>
                    <a:pt x="435863" y="189229"/>
                  </a:lnTo>
                  <a:lnTo>
                    <a:pt x="263980" y="61721"/>
                  </a:lnTo>
                  <a:close/>
                </a:path>
              </a:pathLst>
            </a:custGeom>
            <a:solidFill>
              <a:srgbClr val="1E76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273035" y="4220336"/>
              <a:ext cx="436245" cy="394335"/>
            </a:xfrm>
            <a:custGeom>
              <a:avLst/>
              <a:gdLst/>
              <a:ahLst/>
              <a:cxnLst/>
              <a:rect l="l" t="t" r="r" b="b"/>
              <a:pathLst>
                <a:path w="436245" h="394335">
                  <a:moveTo>
                    <a:pt x="218059" y="0"/>
                  </a:moveTo>
                  <a:lnTo>
                    <a:pt x="0" y="196976"/>
                  </a:lnTo>
                  <a:lnTo>
                    <a:pt x="218059" y="393826"/>
                  </a:lnTo>
                  <a:lnTo>
                    <a:pt x="436118" y="196976"/>
                  </a:lnTo>
                  <a:lnTo>
                    <a:pt x="218059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245477" y="4192841"/>
              <a:ext cx="491490" cy="448945"/>
            </a:xfrm>
            <a:custGeom>
              <a:avLst/>
              <a:gdLst/>
              <a:ahLst/>
              <a:cxnLst/>
              <a:rect l="l" t="t" r="r" b="b"/>
              <a:pathLst>
                <a:path w="491490" h="448945">
                  <a:moveTo>
                    <a:pt x="245554" y="0"/>
                  </a:moveTo>
                  <a:lnTo>
                    <a:pt x="235815" y="1762"/>
                  </a:lnTo>
                  <a:lnTo>
                    <a:pt x="227075" y="7048"/>
                  </a:lnTo>
                  <a:lnTo>
                    <a:pt x="9144" y="204025"/>
                  </a:lnTo>
                  <a:lnTo>
                    <a:pt x="3301" y="209232"/>
                  </a:lnTo>
                  <a:lnTo>
                    <a:pt x="0" y="216598"/>
                  </a:lnTo>
                  <a:lnTo>
                    <a:pt x="0" y="232219"/>
                  </a:lnTo>
                  <a:lnTo>
                    <a:pt x="3301" y="239585"/>
                  </a:lnTo>
                  <a:lnTo>
                    <a:pt x="9144" y="244792"/>
                  </a:lnTo>
                  <a:lnTo>
                    <a:pt x="227075" y="441769"/>
                  </a:lnTo>
                  <a:lnTo>
                    <a:pt x="235815" y="447055"/>
                  </a:lnTo>
                  <a:lnTo>
                    <a:pt x="245554" y="448818"/>
                  </a:lnTo>
                  <a:lnTo>
                    <a:pt x="255293" y="447055"/>
                  </a:lnTo>
                  <a:lnTo>
                    <a:pt x="264032" y="441769"/>
                  </a:lnTo>
                  <a:lnTo>
                    <a:pt x="294822" y="413956"/>
                  </a:lnTo>
                  <a:lnTo>
                    <a:pt x="245618" y="413956"/>
                  </a:lnTo>
                  <a:lnTo>
                    <a:pt x="35687" y="224472"/>
                  </a:lnTo>
                  <a:lnTo>
                    <a:pt x="245618" y="34861"/>
                  </a:lnTo>
                  <a:lnTo>
                    <a:pt x="294822" y="34861"/>
                  </a:lnTo>
                  <a:lnTo>
                    <a:pt x="264032" y="7048"/>
                  </a:lnTo>
                  <a:lnTo>
                    <a:pt x="255293" y="1762"/>
                  </a:lnTo>
                  <a:lnTo>
                    <a:pt x="245554" y="0"/>
                  </a:lnTo>
                  <a:close/>
                </a:path>
                <a:path w="491490" h="448945">
                  <a:moveTo>
                    <a:pt x="294822" y="34861"/>
                  </a:moveTo>
                  <a:lnTo>
                    <a:pt x="245618" y="34861"/>
                  </a:lnTo>
                  <a:lnTo>
                    <a:pt x="455422" y="224472"/>
                  </a:lnTo>
                  <a:lnTo>
                    <a:pt x="245618" y="413956"/>
                  </a:lnTo>
                  <a:lnTo>
                    <a:pt x="294822" y="413956"/>
                  </a:lnTo>
                  <a:lnTo>
                    <a:pt x="487806" y="239585"/>
                  </a:lnTo>
                  <a:lnTo>
                    <a:pt x="491108" y="232219"/>
                  </a:lnTo>
                  <a:lnTo>
                    <a:pt x="491108" y="216598"/>
                  </a:lnTo>
                  <a:lnTo>
                    <a:pt x="487806" y="209232"/>
                  </a:lnTo>
                  <a:lnTo>
                    <a:pt x="294822" y="34861"/>
                  </a:lnTo>
                  <a:close/>
                </a:path>
                <a:path w="491490" h="448945">
                  <a:moveTo>
                    <a:pt x="245618" y="49720"/>
                  </a:moveTo>
                  <a:lnTo>
                    <a:pt x="52197" y="224472"/>
                  </a:lnTo>
                  <a:lnTo>
                    <a:pt x="245618" y="399097"/>
                  </a:lnTo>
                  <a:lnTo>
                    <a:pt x="261935" y="384365"/>
                  </a:lnTo>
                  <a:lnTo>
                    <a:pt x="245618" y="384365"/>
                  </a:lnTo>
                  <a:lnTo>
                    <a:pt x="68579" y="224472"/>
                  </a:lnTo>
                  <a:lnTo>
                    <a:pt x="245618" y="64579"/>
                  </a:lnTo>
                  <a:lnTo>
                    <a:pt x="262064" y="64579"/>
                  </a:lnTo>
                  <a:lnTo>
                    <a:pt x="245618" y="49720"/>
                  </a:lnTo>
                  <a:close/>
                </a:path>
                <a:path w="491490" h="448945">
                  <a:moveTo>
                    <a:pt x="262064" y="64579"/>
                  </a:moveTo>
                  <a:lnTo>
                    <a:pt x="245618" y="64579"/>
                  </a:lnTo>
                  <a:lnTo>
                    <a:pt x="422528" y="224472"/>
                  </a:lnTo>
                  <a:lnTo>
                    <a:pt x="245618" y="384365"/>
                  </a:lnTo>
                  <a:lnTo>
                    <a:pt x="261935" y="384365"/>
                  </a:lnTo>
                  <a:lnTo>
                    <a:pt x="439039" y="224472"/>
                  </a:lnTo>
                  <a:lnTo>
                    <a:pt x="262064" y="64579"/>
                  </a:lnTo>
                  <a:close/>
                </a:path>
              </a:pathLst>
            </a:custGeom>
            <a:solidFill>
              <a:srgbClr val="1E76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836918" y="4921376"/>
              <a:ext cx="436245" cy="394335"/>
            </a:xfrm>
            <a:custGeom>
              <a:avLst/>
              <a:gdLst/>
              <a:ahLst/>
              <a:cxnLst/>
              <a:rect l="l" t="t" r="r" b="b"/>
              <a:pathLst>
                <a:path w="436245" h="394335">
                  <a:moveTo>
                    <a:pt x="218058" y="0"/>
                  </a:moveTo>
                  <a:lnTo>
                    <a:pt x="0" y="196977"/>
                  </a:lnTo>
                  <a:lnTo>
                    <a:pt x="218058" y="393827"/>
                  </a:lnTo>
                  <a:lnTo>
                    <a:pt x="436117" y="196977"/>
                  </a:lnTo>
                  <a:lnTo>
                    <a:pt x="218058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809358" y="4893881"/>
              <a:ext cx="491490" cy="448945"/>
            </a:xfrm>
            <a:custGeom>
              <a:avLst/>
              <a:gdLst/>
              <a:ahLst/>
              <a:cxnLst/>
              <a:rect l="l" t="t" r="r" b="b"/>
              <a:pathLst>
                <a:path w="491490" h="448945">
                  <a:moveTo>
                    <a:pt x="245570" y="0"/>
                  </a:moveTo>
                  <a:lnTo>
                    <a:pt x="235868" y="1762"/>
                  </a:lnTo>
                  <a:lnTo>
                    <a:pt x="227202" y="7048"/>
                  </a:lnTo>
                  <a:lnTo>
                    <a:pt x="9144" y="204025"/>
                  </a:lnTo>
                  <a:lnTo>
                    <a:pt x="3301" y="209232"/>
                  </a:lnTo>
                  <a:lnTo>
                    <a:pt x="0" y="216598"/>
                  </a:lnTo>
                  <a:lnTo>
                    <a:pt x="0" y="232219"/>
                  </a:lnTo>
                  <a:lnTo>
                    <a:pt x="3301" y="239585"/>
                  </a:lnTo>
                  <a:lnTo>
                    <a:pt x="9144" y="244792"/>
                  </a:lnTo>
                  <a:lnTo>
                    <a:pt x="227202" y="441769"/>
                  </a:lnTo>
                  <a:lnTo>
                    <a:pt x="235868" y="447055"/>
                  </a:lnTo>
                  <a:lnTo>
                    <a:pt x="245570" y="448818"/>
                  </a:lnTo>
                  <a:lnTo>
                    <a:pt x="255295" y="447055"/>
                  </a:lnTo>
                  <a:lnTo>
                    <a:pt x="264033" y="441769"/>
                  </a:lnTo>
                  <a:lnTo>
                    <a:pt x="294822" y="413956"/>
                  </a:lnTo>
                  <a:lnTo>
                    <a:pt x="245618" y="413956"/>
                  </a:lnTo>
                  <a:lnTo>
                    <a:pt x="35687" y="224472"/>
                  </a:lnTo>
                  <a:lnTo>
                    <a:pt x="245618" y="34861"/>
                  </a:lnTo>
                  <a:lnTo>
                    <a:pt x="294822" y="34861"/>
                  </a:lnTo>
                  <a:lnTo>
                    <a:pt x="264033" y="7048"/>
                  </a:lnTo>
                  <a:lnTo>
                    <a:pt x="255295" y="1762"/>
                  </a:lnTo>
                  <a:lnTo>
                    <a:pt x="245570" y="0"/>
                  </a:lnTo>
                  <a:close/>
                </a:path>
                <a:path w="491490" h="448945">
                  <a:moveTo>
                    <a:pt x="294822" y="34861"/>
                  </a:moveTo>
                  <a:lnTo>
                    <a:pt x="245618" y="34861"/>
                  </a:lnTo>
                  <a:lnTo>
                    <a:pt x="455422" y="224472"/>
                  </a:lnTo>
                  <a:lnTo>
                    <a:pt x="245618" y="413956"/>
                  </a:lnTo>
                  <a:lnTo>
                    <a:pt x="294822" y="413956"/>
                  </a:lnTo>
                  <a:lnTo>
                    <a:pt x="487807" y="239585"/>
                  </a:lnTo>
                  <a:lnTo>
                    <a:pt x="491109" y="232219"/>
                  </a:lnTo>
                  <a:lnTo>
                    <a:pt x="491109" y="216598"/>
                  </a:lnTo>
                  <a:lnTo>
                    <a:pt x="487807" y="209232"/>
                  </a:lnTo>
                  <a:lnTo>
                    <a:pt x="294822" y="34861"/>
                  </a:lnTo>
                  <a:close/>
                </a:path>
                <a:path w="491490" h="448945">
                  <a:moveTo>
                    <a:pt x="245618" y="49720"/>
                  </a:moveTo>
                  <a:lnTo>
                    <a:pt x="52197" y="224472"/>
                  </a:lnTo>
                  <a:lnTo>
                    <a:pt x="245618" y="399097"/>
                  </a:lnTo>
                  <a:lnTo>
                    <a:pt x="261935" y="384365"/>
                  </a:lnTo>
                  <a:lnTo>
                    <a:pt x="245618" y="384365"/>
                  </a:lnTo>
                  <a:lnTo>
                    <a:pt x="68580" y="224472"/>
                  </a:lnTo>
                  <a:lnTo>
                    <a:pt x="245618" y="64579"/>
                  </a:lnTo>
                  <a:lnTo>
                    <a:pt x="262064" y="64579"/>
                  </a:lnTo>
                  <a:lnTo>
                    <a:pt x="245618" y="49720"/>
                  </a:lnTo>
                  <a:close/>
                </a:path>
                <a:path w="491490" h="448945">
                  <a:moveTo>
                    <a:pt x="262064" y="64579"/>
                  </a:moveTo>
                  <a:lnTo>
                    <a:pt x="245618" y="64579"/>
                  </a:lnTo>
                  <a:lnTo>
                    <a:pt x="422656" y="224472"/>
                  </a:lnTo>
                  <a:lnTo>
                    <a:pt x="245618" y="384365"/>
                  </a:lnTo>
                  <a:lnTo>
                    <a:pt x="261935" y="384365"/>
                  </a:lnTo>
                  <a:lnTo>
                    <a:pt x="439039" y="224472"/>
                  </a:lnTo>
                  <a:lnTo>
                    <a:pt x="262064" y="64579"/>
                  </a:lnTo>
                  <a:close/>
                </a:path>
              </a:pathLst>
            </a:custGeom>
            <a:solidFill>
              <a:srgbClr val="1E76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918964" y="4921376"/>
              <a:ext cx="436245" cy="394335"/>
            </a:xfrm>
            <a:custGeom>
              <a:avLst/>
              <a:gdLst/>
              <a:ahLst/>
              <a:cxnLst/>
              <a:rect l="l" t="t" r="r" b="b"/>
              <a:pathLst>
                <a:path w="436245" h="394335">
                  <a:moveTo>
                    <a:pt x="218059" y="0"/>
                  </a:moveTo>
                  <a:lnTo>
                    <a:pt x="0" y="196977"/>
                  </a:lnTo>
                  <a:lnTo>
                    <a:pt x="218059" y="393827"/>
                  </a:lnTo>
                  <a:lnTo>
                    <a:pt x="436118" y="196977"/>
                  </a:lnTo>
                  <a:lnTo>
                    <a:pt x="218059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891532" y="4893881"/>
              <a:ext cx="491490" cy="448945"/>
            </a:xfrm>
            <a:custGeom>
              <a:avLst/>
              <a:gdLst/>
              <a:ahLst/>
              <a:cxnLst/>
              <a:rect l="l" t="t" r="r" b="b"/>
              <a:pathLst>
                <a:path w="491489" h="448945">
                  <a:moveTo>
                    <a:pt x="245538" y="0"/>
                  </a:moveTo>
                  <a:lnTo>
                    <a:pt x="235813" y="1762"/>
                  </a:lnTo>
                  <a:lnTo>
                    <a:pt x="227075" y="7048"/>
                  </a:lnTo>
                  <a:lnTo>
                    <a:pt x="3301" y="209232"/>
                  </a:lnTo>
                  <a:lnTo>
                    <a:pt x="0" y="216598"/>
                  </a:lnTo>
                  <a:lnTo>
                    <a:pt x="0" y="232219"/>
                  </a:lnTo>
                  <a:lnTo>
                    <a:pt x="3301" y="239585"/>
                  </a:lnTo>
                  <a:lnTo>
                    <a:pt x="227075" y="441769"/>
                  </a:lnTo>
                  <a:lnTo>
                    <a:pt x="235813" y="447055"/>
                  </a:lnTo>
                  <a:lnTo>
                    <a:pt x="245538" y="448818"/>
                  </a:lnTo>
                  <a:lnTo>
                    <a:pt x="255240" y="447055"/>
                  </a:lnTo>
                  <a:lnTo>
                    <a:pt x="263905" y="441769"/>
                  </a:lnTo>
                  <a:lnTo>
                    <a:pt x="294695" y="413956"/>
                  </a:lnTo>
                  <a:lnTo>
                    <a:pt x="245490" y="413956"/>
                  </a:lnTo>
                  <a:lnTo>
                    <a:pt x="35687" y="224472"/>
                  </a:lnTo>
                  <a:lnTo>
                    <a:pt x="245490" y="34861"/>
                  </a:lnTo>
                  <a:lnTo>
                    <a:pt x="294695" y="34861"/>
                  </a:lnTo>
                  <a:lnTo>
                    <a:pt x="263905" y="7048"/>
                  </a:lnTo>
                  <a:lnTo>
                    <a:pt x="255240" y="1762"/>
                  </a:lnTo>
                  <a:lnTo>
                    <a:pt x="245538" y="0"/>
                  </a:lnTo>
                  <a:close/>
                </a:path>
                <a:path w="491489" h="448945">
                  <a:moveTo>
                    <a:pt x="294695" y="34861"/>
                  </a:moveTo>
                  <a:lnTo>
                    <a:pt x="245490" y="34861"/>
                  </a:lnTo>
                  <a:lnTo>
                    <a:pt x="455421" y="224472"/>
                  </a:lnTo>
                  <a:lnTo>
                    <a:pt x="245490" y="413956"/>
                  </a:lnTo>
                  <a:lnTo>
                    <a:pt x="294695" y="413956"/>
                  </a:lnTo>
                  <a:lnTo>
                    <a:pt x="481964" y="244792"/>
                  </a:lnTo>
                  <a:lnTo>
                    <a:pt x="487806" y="239585"/>
                  </a:lnTo>
                  <a:lnTo>
                    <a:pt x="491108" y="232219"/>
                  </a:lnTo>
                  <a:lnTo>
                    <a:pt x="491108" y="216598"/>
                  </a:lnTo>
                  <a:lnTo>
                    <a:pt x="487806" y="209232"/>
                  </a:lnTo>
                  <a:lnTo>
                    <a:pt x="481964" y="204025"/>
                  </a:lnTo>
                  <a:lnTo>
                    <a:pt x="294695" y="34861"/>
                  </a:lnTo>
                  <a:close/>
                </a:path>
                <a:path w="491489" h="448945">
                  <a:moveTo>
                    <a:pt x="245490" y="49720"/>
                  </a:moveTo>
                  <a:lnTo>
                    <a:pt x="52069" y="224472"/>
                  </a:lnTo>
                  <a:lnTo>
                    <a:pt x="245490" y="399097"/>
                  </a:lnTo>
                  <a:lnTo>
                    <a:pt x="261808" y="384365"/>
                  </a:lnTo>
                  <a:lnTo>
                    <a:pt x="245490" y="384365"/>
                  </a:lnTo>
                  <a:lnTo>
                    <a:pt x="68452" y="224472"/>
                  </a:lnTo>
                  <a:lnTo>
                    <a:pt x="245490" y="64579"/>
                  </a:lnTo>
                  <a:lnTo>
                    <a:pt x="261937" y="64579"/>
                  </a:lnTo>
                  <a:lnTo>
                    <a:pt x="245490" y="49720"/>
                  </a:lnTo>
                  <a:close/>
                </a:path>
                <a:path w="491489" h="448945">
                  <a:moveTo>
                    <a:pt x="261937" y="64579"/>
                  </a:moveTo>
                  <a:lnTo>
                    <a:pt x="245490" y="64579"/>
                  </a:lnTo>
                  <a:lnTo>
                    <a:pt x="422528" y="224472"/>
                  </a:lnTo>
                  <a:lnTo>
                    <a:pt x="245490" y="384365"/>
                  </a:lnTo>
                  <a:lnTo>
                    <a:pt x="261808" y="384365"/>
                  </a:lnTo>
                  <a:lnTo>
                    <a:pt x="438912" y="224472"/>
                  </a:lnTo>
                  <a:lnTo>
                    <a:pt x="261937" y="64579"/>
                  </a:lnTo>
                  <a:close/>
                </a:path>
              </a:pathLst>
            </a:custGeom>
            <a:solidFill>
              <a:srgbClr val="1E768B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398881"/>
            <a:ext cx="9747885" cy="1772920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8055"/>
              <a:buFont typeface="Microsoft Sans Serif"/>
              <a:buChar char=""/>
              <a:tabLst>
                <a:tab pos="269240" algn="l"/>
              </a:tabLst>
            </a:pPr>
            <a:r>
              <a:rPr dirty="0" sz="3600">
                <a:latin typeface="Lucida Sans Unicode"/>
                <a:cs typeface="Lucida Sans Unicode"/>
              </a:rPr>
              <a:t>HUB</a:t>
            </a:r>
            <a:r>
              <a:rPr dirty="0" sz="3600" spc="-20">
                <a:latin typeface="Lucida Sans Unicode"/>
                <a:cs typeface="Lucida Sans Unicode"/>
              </a:rPr>
              <a:t> </a:t>
            </a:r>
            <a:r>
              <a:rPr dirty="0" sz="3600" spc="-5">
                <a:latin typeface="Lucida Sans Unicode"/>
                <a:cs typeface="Lucida Sans Unicode"/>
              </a:rPr>
              <a:t>creates</a:t>
            </a:r>
            <a:r>
              <a:rPr dirty="0" sz="3600" spc="-30">
                <a:latin typeface="Lucida Sans Unicode"/>
                <a:cs typeface="Lucida Sans Unicode"/>
              </a:rPr>
              <a:t> </a:t>
            </a:r>
            <a:r>
              <a:rPr dirty="0" sz="3600">
                <a:latin typeface="Lucida Sans Unicode"/>
                <a:cs typeface="Lucida Sans Unicode"/>
              </a:rPr>
              <a:t>security</a:t>
            </a:r>
            <a:r>
              <a:rPr dirty="0" sz="3600" spc="-15">
                <a:latin typeface="Lucida Sans Unicode"/>
                <a:cs typeface="Lucida Sans Unicode"/>
              </a:rPr>
              <a:t> </a:t>
            </a:r>
            <a:r>
              <a:rPr dirty="0" sz="3600" spc="-5">
                <a:latin typeface="Lucida Sans Unicode"/>
                <a:cs typeface="Lucida Sans Unicode"/>
              </a:rPr>
              <a:t>concerns.</a:t>
            </a:r>
            <a:endParaRPr sz="36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8055"/>
              <a:buFont typeface="Microsoft Sans Serif"/>
              <a:buChar char=""/>
              <a:tabLst>
                <a:tab pos="269240" algn="l"/>
              </a:tabLst>
            </a:pPr>
            <a:r>
              <a:rPr dirty="0" sz="3600">
                <a:latin typeface="Lucida Sans Unicode"/>
                <a:cs typeface="Lucida Sans Unicode"/>
              </a:rPr>
              <a:t>HUB also </a:t>
            </a:r>
            <a:r>
              <a:rPr dirty="0" sz="3600" spc="-5">
                <a:latin typeface="Lucida Sans Unicode"/>
                <a:cs typeface="Lucida Sans Unicode"/>
              </a:rPr>
              <a:t>creates unnecessary traffic </a:t>
            </a:r>
            <a:r>
              <a:rPr dirty="0" sz="3600">
                <a:latin typeface="Lucida Sans Unicode"/>
                <a:cs typeface="Lucida Sans Unicode"/>
              </a:rPr>
              <a:t>which </a:t>
            </a:r>
            <a:r>
              <a:rPr dirty="0" sz="3600" spc="-1125">
                <a:latin typeface="Lucida Sans Unicode"/>
                <a:cs typeface="Lucida Sans Unicode"/>
              </a:rPr>
              <a:t> </a:t>
            </a:r>
            <a:r>
              <a:rPr dirty="0" sz="3600">
                <a:latin typeface="Lucida Sans Unicode"/>
                <a:cs typeface="Lucida Sans Unicode"/>
              </a:rPr>
              <a:t>wastes</a:t>
            </a:r>
            <a:r>
              <a:rPr dirty="0" sz="3600" spc="-25">
                <a:latin typeface="Lucida Sans Unicode"/>
                <a:cs typeface="Lucida Sans Unicode"/>
              </a:rPr>
              <a:t> </a:t>
            </a:r>
            <a:r>
              <a:rPr dirty="0" sz="3600" spc="-5">
                <a:latin typeface="Lucida Sans Unicode"/>
                <a:cs typeface="Lucida Sans Unicode"/>
              </a:rPr>
              <a:t>bandwidth.</a:t>
            </a:r>
            <a:endParaRPr sz="36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948" y="571500"/>
            <a:ext cx="5385816" cy="44805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412739"/>
            <a:ext cx="10649585" cy="316674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500"/>
              </a:spcBef>
              <a:buClr>
                <a:srgbClr val="2CA1B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dirty="0" sz="2800" spc="-5">
                <a:latin typeface="Lucida Sans Unicode"/>
                <a:cs typeface="Lucida Sans Unicode"/>
              </a:rPr>
              <a:t>Switch</a:t>
            </a:r>
            <a:r>
              <a:rPr dirty="0" sz="2800" spc="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is</a:t>
            </a:r>
            <a:r>
              <a:rPr dirty="0" sz="2800" spc="-1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very</a:t>
            </a:r>
            <a:r>
              <a:rPr dirty="0" sz="2800" spc="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similar</a:t>
            </a:r>
            <a:r>
              <a:rPr dirty="0" sz="2800" spc="2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to</a:t>
            </a:r>
            <a:r>
              <a:rPr dirty="0" sz="280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a</a:t>
            </a:r>
            <a:r>
              <a:rPr dirty="0" sz="2800" spc="-1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Hub.</a:t>
            </a:r>
            <a:endParaRPr sz="28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dirty="0" sz="2800" spc="-5">
                <a:latin typeface="Lucida Sans Unicode"/>
                <a:cs typeface="Lucida Sans Unicode"/>
              </a:rPr>
              <a:t>Switch</a:t>
            </a:r>
            <a:r>
              <a:rPr dirty="0" sz="280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is</a:t>
            </a:r>
            <a:r>
              <a:rPr dirty="0" sz="2800" spc="-2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intelligent.</a:t>
            </a:r>
            <a:endParaRPr sz="28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dirty="0" sz="2800" spc="-5">
                <a:latin typeface="Lucida Sans Unicode"/>
                <a:cs typeface="Lucida Sans Unicode"/>
              </a:rPr>
              <a:t>Switch</a:t>
            </a:r>
            <a:r>
              <a:rPr dirty="0" sz="2800" spc="20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can</a:t>
            </a:r>
            <a:r>
              <a:rPr dirty="0" sz="2800" spc="1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actually</a:t>
            </a:r>
            <a:r>
              <a:rPr dirty="0" sz="2800" spc="2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learn</a:t>
            </a:r>
            <a:r>
              <a:rPr dirty="0" sz="2800" spc="30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the</a:t>
            </a:r>
            <a:r>
              <a:rPr dirty="0" sz="2800" spc="1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physical</a:t>
            </a:r>
            <a:r>
              <a:rPr dirty="0" sz="2800" spc="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addresses</a:t>
            </a:r>
            <a:r>
              <a:rPr dirty="0" sz="2800" spc="2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of the </a:t>
            </a:r>
            <a:r>
              <a:rPr dirty="0" sz="2800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devices</a:t>
            </a:r>
            <a:r>
              <a:rPr dirty="0" sz="2800" spc="-5">
                <a:latin typeface="Lucida Sans Unicode"/>
                <a:cs typeface="Lucida Sans Unicode"/>
              </a:rPr>
              <a:t> that</a:t>
            </a:r>
            <a:r>
              <a:rPr dirty="0" sz="2800" spc="1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are</a:t>
            </a:r>
            <a:r>
              <a:rPr dirty="0" sz="2800" spc="10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connected</a:t>
            </a:r>
            <a:r>
              <a:rPr dirty="0" sz="2800" spc="3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to</a:t>
            </a:r>
            <a:r>
              <a:rPr dirty="0" sz="2800" spc="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it.</a:t>
            </a:r>
            <a:r>
              <a:rPr dirty="0" sz="2800" spc="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It</a:t>
            </a:r>
            <a:r>
              <a:rPr dirty="0" sz="2800" spc="1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stores</a:t>
            </a:r>
            <a:r>
              <a:rPr dirty="0" sz="2800" spc="1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these</a:t>
            </a:r>
            <a:r>
              <a:rPr dirty="0" sz="2800" spc="1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physical </a:t>
            </a:r>
            <a:r>
              <a:rPr dirty="0" sz="280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addresses</a:t>
            </a:r>
            <a:r>
              <a:rPr dirty="0" sz="2800" spc="-10">
                <a:latin typeface="Lucida Sans Unicode"/>
                <a:cs typeface="Lucida Sans Unicode"/>
              </a:rPr>
              <a:t> called</a:t>
            </a:r>
            <a:r>
              <a:rPr dirty="0" sz="2800" spc="3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MAC</a:t>
            </a:r>
            <a:r>
              <a:rPr dirty="0" sz="2800" spc="1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addresses in</a:t>
            </a:r>
            <a:r>
              <a:rPr dirty="0" sz="2800" spc="1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its</a:t>
            </a:r>
            <a:r>
              <a:rPr dirty="0" sz="2800" spc="-1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table.</a:t>
            </a:r>
            <a:r>
              <a:rPr dirty="0" sz="2800" spc="2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So</a:t>
            </a:r>
            <a:r>
              <a:rPr dirty="0" sz="2800" spc="1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when</a:t>
            </a:r>
            <a:r>
              <a:rPr dirty="0" sz="2800" spc="-1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a</a:t>
            </a:r>
            <a:r>
              <a:rPr dirty="0" sz="2800" spc="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data </a:t>
            </a:r>
            <a:r>
              <a:rPr dirty="0" sz="2800" spc="-869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packet</a:t>
            </a:r>
            <a:r>
              <a:rPr dirty="0" sz="2800" spc="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is</a:t>
            </a:r>
            <a:r>
              <a:rPr dirty="0" sz="280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sent</a:t>
            </a:r>
            <a:r>
              <a:rPr dirty="0" sz="2800" spc="1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to</a:t>
            </a:r>
            <a:r>
              <a:rPr dirty="0" sz="2800" spc="1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a</a:t>
            </a:r>
            <a:r>
              <a:rPr dirty="0" sz="2800" spc="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switch</a:t>
            </a:r>
            <a:r>
              <a:rPr dirty="0" sz="2800" spc="20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it’s</a:t>
            </a:r>
            <a:r>
              <a:rPr dirty="0" sz="2800" spc="1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only</a:t>
            </a:r>
            <a:r>
              <a:rPr dirty="0" sz="2800" spc="1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directed</a:t>
            </a:r>
            <a:r>
              <a:rPr dirty="0" sz="2800" spc="4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to</a:t>
            </a:r>
            <a:r>
              <a:rPr dirty="0" sz="2800" spc="10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the</a:t>
            </a:r>
            <a:r>
              <a:rPr dirty="0" sz="2800" spc="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intended </a:t>
            </a:r>
            <a:r>
              <a:rPr dirty="0" sz="2800" spc="-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destination.</a:t>
            </a:r>
            <a:endParaRPr sz="28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376" y="571500"/>
            <a:ext cx="6003036" cy="44805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376" y="571500"/>
            <a:ext cx="6003036" cy="4480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792985"/>
            <a:ext cx="12192000" cy="506501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376" y="571500"/>
            <a:ext cx="5737860" cy="44805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792985"/>
            <a:ext cx="12192000" cy="5065395"/>
            <a:chOff x="0" y="1792985"/>
            <a:chExt cx="12192000" cy="50653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92985"/>
              <a:ext cx="12192000" cy="506501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713607"/>
              <a:ext cx="541655" cy="522605"/>
            </a:xfrm>
            <a:custGeom>
              <a:avLst/>
              <a:gdLst/>
              <a:ahLst/>
              <a:cxnLst/>
              <a:rect l="l" t="t" r="r" b="b"/>
              <a:pathLst>
                <a:path w="541655" h="522604">
                  <a:moveTo>
                    <a:pt x="270586" y="0"/>
                  </a:moveTo>
                  <a:lnTo>
                    <a:pt x="0" y="261239"/>
                  </a:lnTo>
                  <a:lnTo>
                    <a:pt x="270586" y="522478"/>
                  </a:lnTo>
                  <a:lnTo>
                    <a:pt x="541172" y="261239"/>
                  </a:lnTo>
                  <a:lnTo>
                    <a:pt x="270586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3686079"/>
              <a:ext cx="568960" cy="577850"/>
            </a:xfrm>
            <a:custGeom>
              <a:avLst/>
              <a:gdLst/>
              <a:ahLst/>
              <a:cxnLst/>
              <a:rect l="l" t="t" r="r" b="b"/>
              <a:pathLst>
                <a:path w="568960" h="577850">
                  <a:moveTo>
                    <a:pt x="270586" y="0"/>
                  </a:moveTo>
                  <a:lnTo>
                    <a:pt x="260451" y="1928"/>
                  </a:lnTo>
                  <a:lnTo>
                    <a:pt x="251485" y="7715"/>
                  </a:lnTo>
                  <a:lnTo>
                    <a:pt x="0" y="250513"/>
                  </a:lnTo>
                  <a:lnTo>
                    <a:pt x="0" y="327019"/>
                  </a:lnTo>
                  <a:lnTo>
                    <a:pt x="251485" y="569817"/>
                  </a:lnTo>
                  <a:lnTo>
                    <a:pt x="260451" y="575603"/>
                  </a:lnTo>
                  <a:lnTo>
                    <a:pt x="270586" y="577532"/>
                  </a:lnTo>
                  <a:lnTo>
                    <a:pt x="280721" y="575603"/>
                  </a:lnTo>
                  <a:lnTo>
                    <a:pt x="289687" y="569817"/>
                  </a:lnTo>
                  <a:lnTo>
                    <a:pt x="318100" y="542385"/>
                  </a:lnTo>
                  <a:lnTo>
                    <a:pt x="270586" y="542385"/>
                  </a:lnTo>
                  <a:lnTo>
                    <a:pt x="7918" y="288766"/>
                  </a:lnTo>
                  <a:lnTo>
                    <a:pt x="270586" y="35147"/>
                  </a:lnTo>
                  <a:lnTo>
                    <a:pt x="318100" y="35147"/>
                  </a:lnTo>
                  <a:lnTo>
                    <a:pt x="289687" y="7715"/>
                  </a:lnTo>
                  <a:lnTo>
                    <a:pt x="280721" y="1928"/>
                  </a:lnTo>
                  <a:lnTo>
                    <a:pt x="270586" y="0"/>
                  </a:lnTo>
                  <a:close/>
                </a:path>
                <a:path w="568960" h="577850">
                  <a:moveTo>
                    <a:pt x="318100" y="35147"/>
                  </a:moveTo>
                  <a:lnTo>
                    <a:pt x="270586" y="35147"/>
                  </a:lnTo>
                  <a:lnTo>
                    <a:pt x="533260" y="288766"/>
                  </a:lnTo>
                  <a:lnTo>
                    <a:pt x="270586" y="542385"/>
                  </a:lnTo>
                  <a:lnTo>
                    <a:pt x="318100" y="542385"/>
                  </a:lnTo>
                  <a:lnTo>
                    <a:pt x="565645" y="303371"/>
                  </a:lnTo>
                  <a:lnTo>
                    <a:pt x="568680" y="296259"/>
                  </a:lnTo>
                  <a:lnTo>
                    <a:pt x="568680" y="281273"/>
                  </a:lnTo>
                  <a:lnTo>
                    <a:pt x="565645" y="274161"/>
                  </a:lnTo>
                  <a:lnTo>
                    <a:pt x="318100" y="35147"/>
                  </a:lnTo>
                  <a:close/>
                </a:path>
                <a:path w="568960" h="577850">
                  <a:moveTo>
                    <a:pt x="270586" y="50387"/>
                  </a:moveTo>
                  <a:lnTo>
                    <a:pt x="23755" y="288766"/>
                  </a:lnTo>
                  <a:lnTo>
                    <a:pt x="270586" y="527018"/>
                  </a:lnTo>
                  <a:lnTo>
                    <a:pt x="286375" y="511778"/>
                  </a:lnTo>
                  <a:lnTo>
                    <a:pt x="270586" y="511778"/>
                  </a:lnTo>
                  <a:lnTo>
                    <a:pt x="39590" y="288766"/>
                  </a:lnTo>
                  <a:lnTo>
                    <a:pt x="270586" y="65754"/>
                  </a:lnTo>
                  <a:lnTo>
                    <a:pt x="286498" y="65754"/>
                  </a:lnTo>
                  <a:lnTo>
                    <a:pt x="270586" y="50387"/>
                  </a:lnTo>
                  <a:close/>
                </a:path>
                <a:path w="568960" h="577850">
                  <a:moveTo>
                    <a:pt x="286498" y="65754"/>
                  </a:moveTo>
                  <a:lnTo>
                    <a:pt x="270586" y="65754"/>
                  </a:lnTo>
                  <a:lnTo>
                    <a:pt x="501586" y="288766"/>
                  </a:lnTo>
                  <a:lnTo>
                    <a:pt x="270586" y="511778"/>
                  </a:lnTo>
                  <a:lnTo>
                    <a:pt x="286375" y="511778"/>
                  </a:lnTo>
                  <a:lnTo>
                    <a:pt x="517423" y="288766"/>
                  </a:lnTo>
                  <a:lnTo>
                    <a:pt x="286498" y="65754"/>
                  </a:lnTo>
                  <a:close/>
                </a:path>
              </a:pathLst>
            </a:custGeom>
            <a:solidFill>
              <a:srgbClr val="1E76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809996" y="3249675"/>
              <a:ext cx="478790" cy="464184"/>
            </a:xfrm>
            <a:custGeom>
              <a:avLst/>
              <a:gdLst/>
              <a:ahLst/>
              <a:cxnLst/>
              <a:rect l="l" t="t" r="r" b="b"/>
              <a:pathLst>
                <a:path w="478789" h="464185">
                  <a:moveTo>
                    <a:pt x="239140" y="0"/>
                  </a:moveTo>
                  <a:lnTo>
                    <a:pt x="0" y="231901"/>
                  </a:lnTo>
                  <a:lnTo>
                    <a:pt x="239140" y="463931"/>
                  </a:lnTo>
                  <a:lnTo>
                    <a:pt x="478281" y="231901"/>
                  </a:lnTo>
                  <a:lnTo>
                    <a:pt x="239140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782436" y="3222148"/>
              <a:ext cx="533400" cy="519430"/>
            </a:xfrm>
            <a:custGeom>
              <a:avLst/>
              <a:gdLst/>
              <a:ahLst/>
              <a:cxnLst/>
              <a:rect l="l" t="t" r="r" b="b"/>
              <a:pathLst>
                <a:path w="533400" h="519429">
                  <a:moveTo>
                    <a:pt x="266700" y="0"/>
                  </a:moveTo>
                  <a:lnTo>
                    <a:pt x="256516" y="1928"/>
                  </a:lnTo>
                  <a:lnTo>
                    <a:pt x="247523" y="7715"/>
                  </a:lnTo>
                  <a:lnTo>
                    <a:pt x="3048" y="244951"/>
                  </a:lnTo>
                  <a:lnTo>
                    <a:pt x="0" y="252063"/>
                  </a:lnTo>
                  <a:lnTo>
                    <a:pt x="0" y="266922"/>
                  </a:lnTo>
                  <a:lnTo>
                    <a:pt x="3048" y="274034"/>
                  </a:lnTo>
                  <a:lnTo>
                    <a:pt x="247523" y="511143"/>
                  </a:lnTo>
                  <a:lnTo>
                    <a:pt x="256516" y="517001"/>
                  </a:lnTo>
                  <a:lnTo>
                    <a:pt x="266700" y="518953"/>
                  </a:lnTo>
                  <a:lnTo>
                    <a:pt x="276883" y="517001"/>
                  </a:lnTo>
                  <a:lnTo>
                    <a:pt x="285876" y="511143"/>
                  </a:lnTo>
                  <a:lnTo>
                    <a:pt x="314165" y="483711"/>
                  </a:lnTo>
                  <a:lnTo>
                    <a:pt x="266700" y="483711"/>
                  </a:lnTo>
                  <a:lnTo>
                    <a:pt x="35433" y="259429"/>
                  </a:lnTo>
                  <a:lnTo>
                    <a:pt x="266700" y="35147"/>
                  </a:lnTo>
                  <a:lnTo>
                    <a:pt x="314149" y="35147"/>
                  </a:lnTo>
                  <a:lnTo>
                    <a:pt x="285876" y="7715"/>
                  </a:lnTo>
                  <a:lnTo>
                    <a:pt x="276883" y="1928"/>
                  </a:lnTo>
                  <a:lnTo>
                    <a:pt x="266700" y="0"/>
                  </a:lnTo>
                  <a:close/>
                </a:path>
                <a:path w="533400" h="519429">
                  <a:moveTo>
                    <a:pt x="314149" y="35147"/>
                  </a:moveTo>
                  <a:lnTo>
                    <a:pt x="266700" y="35147"/>
                  </a:lnTo>
                  <a:lnTo>
                    <a:pt x="497966" y="259429"/>
                  </a:lnTo>
                  <a:lnTo>
                    <a:pt x="266700" y="483711"/>
                  </a:lnTo>
                  <a:lnTo>
                    <a:pt x="314165" y="483711"/>
                  </a:lnTo>
                  <a:lnTo>
                    <a:pt x="530351" y="274034"/>
                  </a:lnTo>
                  <a:lnTo>
                    <a:pt x="533273" y="266922"/>
                  </a:lnTo>
                  <a:lnTo>
                    <a:pt x="533273" y="252063"/>
                  </a:lnTo>
                  <a:lnTo>
                    <a:pt x="530351" y="244951"/>
                  </a:lnTo>
                  <a:lnTo>
                    <a:pt x="314149" y="35147"/>
                  </a:lnTo>
                  <a:close/>
                </a:path>
                <a:path w="533400" h="519429">
                  <a:moveTo>
                    <a:pt x="266700" y="50514"/>
                  </a:moveTo>
                  <a:lnTo>
                    <a:pt x="51180" y="259429"/>
                  </a:lnTo>
                  <a:lnTo>
                    <a:pt x="266700" y="468471"/>
                  </a:lnTo>
                  <a:lnTo>
                    <a:pt x="282533" y="453104"/>
                  </a:lnTo>
                  <a:lnTo>
                    <a:pt x="266700" y="453104"/>
                  </a:lnTo>
                  <a:lnTo>
                    <a:pt x="67055" y="259429"/>
                  </a:lnTo>
                  <a:lnTo>
                    <a:pt x="266700" y="65754"/>
                  </a:lnTo>
                  <a:lnTo>
                    <a:pt x="282412" y="65754"/>
                  </a:lnTo>
                  <a:lnTo>
                    <a:pt x="266700" y="50514"/>
                  </a:lnTo>
                  <a:close/>
                </a:path>
                <a:path w="533400" h="519429">
                  <a:moveTo>
                    <a:pt x="282412" y="65754"/>
                  </a:moveTo>
                  <a:lnTo>
                    <a:pt x="266700" y="65754"/>
                  </a:lnTo>
                  <a:lnTo>
                    <a:pt x="466343" y="259429"/>
                  </a:lnTo>
                  <a:lnTo>
                    <a:pt x="266700" y="453104"/>
                  </a:lnTo>
                  <a:lnTo>
                    <a:pt x="282533" y="453104"/>
                  </a:lnTo>
                  <a:lnTo>
                    <a:pt x="482091" y="259429"/>
                  </a:lnTo>
                  <a:lnTo>
                    <a:pt x="282412" y="65754"/>
                  </a:lnTo>
                  <a:close/>
                </a:path>
              </a:pathLst>
            </a:custGeom>
            <a:solidFill>
              <a:srgbClr val="1E768B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433525"/>
            <a:ext cx="10589895" cy="4193540"/>
          </a:xfrm>
          <a:prstGeom prst="rect">
            <a:avLst/>
          </a:prstGeom>
        </p:spPr>
        <p:txBody>
          <a:bodyPr wrap="square" lIns="0" tIns="59055" rIns="0" bIns="0" rtlCol="0" vert="horz">
            <a:spAutoFit/>
          </a:bodyPr>
          <a:lstStyle/>
          <a:p>
            <a:pPr marL="268605" marR="74930" indent="-256540">
              <a:lnSpc>
                <a:spcPts val="2920"/>
              </a:lnSpc>
              <a:spcBef>
                <a:spcPts val="46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375285" algn="l"/>
                <a:tab pos="375920" algn="l"/>
              </a:tabLst>
            </a:pPr>
            <a:r>
              <a:rPr dirty="0"/>
              <a:t>	</a:t>
            </a:r>
            <a:r>
              <a:rPr dirty="0" sz="2700" spc="-5">
                <a:latin typeface="Lucida Sans Unicode"/>
                <a:cs typeface="Lucida Sans Unicode"/>
              </a:rPr>
              <a:t>Local area network LAN: It generally refers to computers that </a:t>
            </a:r>
            <a:r>
              <a:rPr dirty="0" sz="2700" spc="-84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are</a:t>
            </a:r>
            <a:r>
              <a:rPr dirty="0" sz="2700" spc="-40">
                <a:latin typeface="Lucida Sans Unicode"/>
                <a:cs typeface="Lucida Sans Unicode"/>
              </a:rPr>
              <a:t> </a:t>
            </a:r>
            <a:r>
              <a:rPr dirty="0" sz="2700" spc="-10">
                <a:latin typeface="Lucida Sans Unicode"/>
                <a:cs typeface="Lucida Sans Unicode"/>
              </a:rPr>
              <a:t>relatively</a:t>
            </a:r>
            <a:r>
              <a:rPr dirty="0" sz="2700" spc="-5">
                <a:latin typeface="Lucida Sans Unicode"/>
                <a:cs typeface="Lucida Sans Unicode"/>
              </a:rPr>
              <a:t> close in</a:t>
            </a:r>
            <a:r>
              <a:rPr dirty="0" sz="2700" spc="-1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proximity.</a:t>
            </a:r>
            <a:endParaRPr sz="27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90000"/>
              </a:lnSpc>
              <a:spcBef>
                <a:spcPts val="36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375285" algn="l"/>
                <a:tab pos="375920" algn="l"/>
              </a:tabLst>
            </a:pPr>
            <a:r>
              <a:rPr dirty="0"/>
              <a:t>	</a:t>
            </a:r>
            <a:r>
              <a:rPr dirty="0" sz="2700" spc="-5">
                <a:latin typeface="Lucida Sans Unicode"/>
                <a:cs typeface="Lucida Sans Unicode"/>
              </a:rPr>
              <a:t>The computers in the </a:t>
            </a:r>
            <a:r>
              <a:rPr dirty="0" sz="2700">
                <a:latin typeface="Lucida Sans Unicode"/>
                <a:cs typeface="Lucida Sans Unicode"/>
              </a:rPr>
              <a:t>same </a:t>
            </a:r>
            <a:r>
              <a:rPr dirty="0" sz="2700" spc="-5">
                <a:latin typeface="Lucida Sans Unicode"/>
                <a:cs typeface="Lucida Sans Unicode"/>
              </a:rPr>
              <a:t>home, can be computers in the </a:t>
            </a:r>
            <a:r>
              <a:rPr dirty="0" sz="2700">
                <a:latin typeface="Lucida Sans Unicode"/>
                <a:cs typeface="Lucida Sans Unicode"/>
              </a:rPr>
              <a:t> same </a:t>
            </a:r>
            <a:r>
              <a:rPr dirty="0" sz="2700" spc="-5">
                <a:latin typeface="Lucida Sans Unicode"/>
                <a:cs typeface="Lucida Sans Unicode"/>
              </a:rPr>
              <a:t>office, could </a:t>
            </a:r>
            <a:r>
              <a:rPr dirty="0" sz="2700">
                <a:latin typeface="Lucida Sans Unicode"/>
                <a:cs typeface="Lucida Sans Unicode"/>
              </a:rPr>
              <a:t>be </a:t>
            </a:r>
            <a:r>
              <a:rPr dirty="0" sz="2700" spc="-5">
                <a:latin typeface="Lucida Sans Unicode"/>
                <a:cs typeface="Lucida Sans Unicode"/>
              </a:rPr>
              <a:t>computers in the </a:t>
            </a:r>
            <a:r>
              <a:rPr dirty="0" sz="2700">
                <a:latin typeface="Lucida Sans Unicode"/>
                <a:cs typeface="Lucida Sans Unicode"/>
              </a:rPr>
              <a:t>same </a:t>
            </a:r>
            <a:r>
              <a:rPr dirty="0" sz="2700" spc="-5">
                <a:latin typeface="Lucida Sans Unicode"/>
                <a:cs typeface="Lucida Sans Unicode"/>
              </a:rPr>
              <a:t>building. But </a:t>
            </a:r>
            <a:r>
              <a:rPr dirty="0" sz="2700">
                <a:latin typeface="Lucida Sans Unicode"/>
                <a:cs typeface="Lucida Sans Unicode"/>
              </a:rPr>
              <a:t> when </a:t>
            </a:r>
            <a:r>
              <a:rPr dirty="0" sz="2700" spc="-5">
                <a:latin typeface="Lucida Sans Unicode"/>
                <a:cs typeface="Lucida Sans Unicode"/>
              </a:rPr>
              <a:t>you talk about </a:t>
            </a:r>
            <a:r>
              <a:rPr dirty="0" sz="2700">
                <a:latin typeface="Lucida Sans Unicode"/>
                <a:cs typeface="Lucida Sans Unicode"/>
              </a:rPr>
              <a:t>a </a:t>
            </a:r>
            <a:r>
              <a:rPr dirty="0" sz="2700" spc="-5">
                <a:latin typeface="Lucida Sans Unicode"/>
                <a:cs typeface="Lucida Sans Unicode"/>
              </a:rPr>
              <a:t>lan you're basically talking about </a:t>
            </a:r>
            <a:r>
              <a:rPr dirty="0" sz="270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computers that are </a:t>
            </a:r>
            <a:r>
              <a:rPr dirty="0" sz="2700" spc="-10">
                <a:latin typeface="Lucida Sans Unicode"/>
                <a:cs typeface="Lucida Sans Unicode"/>
              </a:rPr>
              <a:t>relatively </a:t>
            </a:r>
            <a:r>
              <a:rPr dirty="0" sz="2700" spc="-5">
                <a:latin typeface="Lucida Sans Unicode"/>
                <a:cs typeface="Lucida Sans Unicode"/>
              </a:rPr>
              <a:t>close to each other that </a:t>
            </a:r>
            <a:r>
              <a:rPr dirty="0" sz="2700" spc="-10">
                <a:latin typeface="Lucida Sans Unicode"/>
                <a:cs typeface="Lucida Sans Unicode"/>
              </a:rPr>
              <a:t>are </a:t>
            </a:r>
            <a:r>
              <a:rPr dirty="0" sz="2700" spc="-5">
                <a:latin typeface="Lucida Sans Unicode"/>
                <a:cs typeface="Lucida Sans Unicode"/>
              </a:rPr>
              <a:t> </a:t>
            </a:r>
            <a:r>
              <a:rPr dirty="0" sz="2700" spc="-10">
                <a:latin typeface="Lucida Sans Unicode"/>
                <a:cs typeface="Lucida Sans Unicode"/>
              </a:rPr>
              <a:t>connected </a:t>
            </a:r>
            <a:r>
              <a:rPr dirty="0" sz="2700" spc="-5">
                <a:latin typeface="Lucida Sans Unicode"/>
                <a:cs typeface="Lucida Sans Unicode"/>
              </a:rPr>
              <a:t>and part of the </a:t>
            </a:r>
            <a:r>
              <a:rPr dirty="0" sz="2700">
                <a:latin typeface="Lucida Sans Unicode"/>
                <a:cs typeface="Lucida Sans Unicode"/>
              </a:rPr>
              <a:t>same </a:t>
            </a:r>
            <a:r>
              <a:rPr dirty="0" sz="2700" spc="-5">
                <a:latin typeface="Lucida Sans Unicode"/>
                <a:cs typeface="Lucida Sans Unicode"/>
              </a:rPr>
              <a:t>network they can </a:t>
            </a:r>
            <a:r>
              <a:rPr dirty="0" sz="2700">
                <a:latin typeface="Lucida Sans Unicode"/>
                <a:cs typeface="Lucida Sans Unicode"/>
              </a:rPr>
              <a:t>share </a:t>
            </a:r>
            <a:r>
              <a:rPr dirty="0" sz="2700" spc="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printers they can share servers they </a:t>
            </a:r>
            <a:r>
              <a:rPr dirty="0" sz="2700" spc="-10">
                <a:latin typeface="Lucida Sans Unicode"/>
                <a:cs typeface="Lucida Sans Unicode"/>
              </a:rPr>
              <a:t>can </a:t>
            </a:r>
            <a:r>
              <a:rPr dirty="0" sz="2700">
                <a:latin typeface="Lucida Sans Unicode"/>
                <a:cs typeface="Lucida Sans Unicode"/>
              </a:rPr>
              <a:t>share </a:t>
            </a:r>
            <a:r>
              <a:rPr dirty="0" sz="2700" spc="-5">
                <a:latin typeface="Lucida Sans Unicode"/>
                <a:cs typeface="Lucida Sans Unicode"/>
              </a:rPr>
              <a:t>documents and </a:t>
            </a:r>
            <a:r>
              <a:rPr dirty="0" sz="2700" spc="-840">
                <a:latin typeface="Lucida Sans Unicode"/>
                <a:cs typeface="Lucida Sans Unicode"/>
              </a:rPr>
              <a:t> </a:t>
            </a:r>
            <a:r>
              <a:rPr dirty="0" sz="2700">
                <a:latin typeface="Lucida Sans Unicode"/>
                <a:cs typeface="Lucida Sans Unicode"/>
              </a:rPr>
              <a:t>so </a:t>
            </a:r>
            <a:r>
              <a:rPr dirty="0" sz="2700" spc="-5">
                <a:latin typeface="Lucida Sans Unicode"/>
                <a:cs typeface="Lucida Sans Unicode"/>
              </a:rPr>
              <a:t>on between each other, </a:t>
            </a:r>
            <a:r>
              <a:rPr dirty="0" sz="2700">
                <a:latin typeface="Lucida Sans Unicode"/>
                <a:cs typeface="Lucida Sans Unicode"/>
              </a:rPr>
              <a:t>so a </a:t>
            </a:r>
            <a:r>
              <a:rPr dirty="0" sz="2700" spc="-5">
                <a:latin typeface="Lucida Sans Unicode"/>
                <a:cs typeface="Lucida Sans Unicode"/>
              </a:rPr>
              <a:t>local area network is </a:t>
            </a:r>
            <a:r>
              <a:rPr dirty="0" sz="2700">
                <a:latin typeface="Lucida Sans Unicode"/>
                <a:cs typeface="Lucida Sans Unicode"/>
              </a:rPr>
              <a:t>a </a:t>
            </a:r>
            <a:r>
              <a:rPr dirty="0" sz="2700" spc="-5">
                <a:latin typeface="Lucida Sans Unicode"/>
                <a:cs typeface="Lucida Sans Unicode"/>
              </a:rPr>
              <a:t>type of </a:t>
            </a:r>
            <a:r>
              <a:rPr dirty="0" sz="2700" spc="-84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network</a:t>
            </a:r>
            <a:r>
              <a:rPr dirty="0" sz="2700" spc="1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wherein</a:t>
            </a:r>
            <a:r>
              <a:rPr dirty="0" sz="2700" spc="1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the</a:t>
            </a:r>
            <a:r>
              <a:rPr dirty="0" sz="2700" spc="3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computers</a:t>
            </a:r>
            <a:r>
              <a:rPr dirty="0" sz="2700" spc="3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are</a:t>
            </a:r>
            <a:r>
              <a:rPr dirty="0" sz="2700" spc="2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in</a:t>
            </a:r>
            <a:r>
              <a:rPr dirty="0" sz="2700" spc="2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relative</a:t>
            </a:r>
            <a:r>
              <a:rPr dirty="0" sz="2700" spc="2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close </a:t>
            </a:r>
            <a:r>
              <a:rPr dirty="0" sz="270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proximity.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227" y="566927"/>
            <a:ext cx="5966460" cy="54863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376" y="571500"/>
            <a:ext cx="6003036" cy="4480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792921"/>
            <a:ext cx="12192000" cy="502945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857" y="1762760"/>
            <a:ext cx="155130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85"/>
              <a:t>SWITCH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4010" y="4353953"/>
            <a:ext cx="2372994" cy="94956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449146"/>
            <a:ext cx="1066419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8055"/>
              <a:buFont typeface="Microsoft Sans Serif"/>
              <a:buChar char=""/>
              <a:tabLst>
                <a:tab pos="269240" algn="l"/>
              </a:tabLst>
            </a:pPr>
            <a:r>
              <a:rPr dirty="0" sz="3600">
                <a:latin typeface="Lucida Sans Unicode"/>
                <a:cs typeface="Lucida Sans Unicode"/>
              </a:rPr>
              <a:t>Switches </a:t>
            </a:r>
            <a:r>
              <a:rPr dirty="0" sz="3600" spc="-5">
                <a:latin typeface="Lucida Sans Unicode"/>
                <a:cs typeface="Lucida Sans Unicode"/>
              </a:rPr>
              <a:t>are more preferred than </a:t>
            </a:r>
            <a:r>
              <a:rPr dirty="0" sz="3600">
                <a:latin typeface="Lucida Sans Unicode"/>
                <a:cs typeface="Lucida Sans Unicode"/>
              </a:rPr>
              <a:t>Hub </a:t>
            </a:r>
            <a:r>
              <a:rPr dirty="0" sz="3600" spc="-5">
                <a:latin typeface="Lucida Sans Unicode"/>
                <a:cs typeface="Lucida Sans Unicode"/>
              </a:rPr>
              <a:t>because </a:t>
            </a:r>
            <a:r>
              <a:rPr dirty="0" sz="3600" spc="-1125">
                <a:latin typeface="Lucida Sans Unicode"/>
                <a:cs typeface="Lucida Sans Unicode"/>
              </a:rPr>
              <a:t> </a:t>
            </a:r>
            <a:r>
              <a:rPr dirty="0" sz="3600" spc="-5">
                <a:latin typeface="Lucida Sans Unicode"/>
                <a:cs typeface="Lucida Sans Unicode"/>
              </a:rPr>
              <a:t>they reduce any unnecessary traffic on the </a:t>
            </a:r>
            <a:r>
              <a:rPr dirty="0" sz="3600">
                <a:latin typeface="Lucida Sans Unicode"/>
                <a:cs typeface="Lucida Sans Unicode"/>
              </a:rPr>
              <a:t> </a:t>
            </a:r>
            <a:r>
              <a:rPr dirty="0" sz="3600" spc="-5">
                <a:latin typeface="Lucida Sans Unicode"/>
                <a:cs typeface="Lucida Sans Unicode"/>
              </a:rPr>
              <a:t>network.</a:t>
            </a:r>
            <a:endParaRPr sz="36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948" y="585216"/>
            <a:ext cx="6972300" cy="43891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948" y="571500"/>
            <a:ext cx="4101083" cy="4480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792985"/>
            <a:ext cx="12192000" cy="506501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376" y="571500"/>
            <a:ext cx="6231636" cy="44805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764919"/>
            <a:ext cx="12190095" cy="5093335"/>
            <a:chOff x="0" y="1764919"/>
            <a:chExt cx="12190095" cy="509333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64919"/>
              <a:ext cx="6805676" cy="28723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84518" y="1769616"/>
              <a:ext cx="5505450" cy="508838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46684" y="4988814"/>
            <a:ext cx="4965065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720" algn="l"/>
              </a:tabLst>
            </a:pPr>
            <a:r>
              <a:rPr dirty="0" sz="3600">
                <a:latin typeface="Lucida Sans Unicode"/>
                <a:cs typeface="Lucida Sans Unicode"/>
              </a:rPr>
              <a:t>HUBS</a:t>
            </a:r>
            <a:r>
              <a:rPr dirty="0" sz="3600" spc="-45">
                <a:latin typeface="Lucida Sans Unicode"/>
                <a:cs typeface="Lucida Sans Unicode"/>
              </a:rPr>
              <a:t> </a:t>
            </a:r>
            <a:r>
              <a:rPr dirty="0" sz="3600">
                <a:latin typeface="Lucida Sans Unicode"/>
                <a:cs typeface="Lucida Sans Unicode"/>
              </a:rPr>
              <a:t>AND</a:t>
            </a:r>
            <a:r>
              <a:rPr dirty="0" sz="3600" spc="-45">
                <a:latin typeface="Lucida Sans Unicode"/>
                <a:cs typeface="Lucida Sans Unicode"/>
              </a:rPr>
              <a:t> </a:t>
            </a:r>
            <a:r>
              <a:rPr dirty="0" sz="3600" spc="-5">
                <a:latin typeface="Lucida Sans Unicode"/>
                <a:cs typeface="Lucida Sans Unicode"/>
              </a:rPr>
              <a:t>SWITCHES </a:t>
            </a:r>
            <a:r>
              <a:rPr dirty="0" sz="3600" spc="-1125">
                <a:latin typeface="Lucida Sans Unicode"/>
                <a:cs typeface="Lucida Sans Unicode"/>
              </a:rPr>
              <a:t> </a:t>
            </a:r>
            <a:r>
              <a:rPr dirty="0" sz="3600" spc="-5">
                <a:latin typeface="Lucida Sans Unicode"/>
                <a:cs typeface="Lucida Sans Unicode"/>
              </a:rPr>
              <a:t>DO </a:t>
            </a:r>
            <a:r>
              <a:rPr dirty="0" sz="3600">
                <a:latin typeface="Lucida Sans Unicode"/>
                <a:cs typeface="Lucida Sans Unicode"/>
              </a:rPr>
              <a:t>NOT READ </a:t>
            </a:r>
            <a:r>
              <a:rPr dirty="0" sz="3600" spc="-10">
                <a:latin typeface="Lucida Sans Unicode"/>
                <a:cs typeface="Lucida Sans Unicode"/>
              </a:rPr>
              <a:t>IP </a:t>
            </a:r>
            <a:r>
              <a:rPr dirty="0" sz="3600" spc="-5">
                <a:latin typeface="Lucida Sans Unicode"/>
                <a:cs typeface="Lucida Sans Unicode"/>
              </a:rPr>
              <a:t> </a:t>
            </a:r>
            <a:r>
              <a:rPr dirty="0" sz="3600">
                <a:latin typeface="Lucida Sans Unicode"/>
                <a:cs typeface="Lucida Sans Unicode"/>
              </a:rPr>
              <a:t>ADDRESSES.</a:t>
            </a:r>
            <a:endParaRPr sz="3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948" y="585216"/>
            <a:ext cx="7104888" cy="4389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792985"/>
            <a:ext cx="12191974" cy="506501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449146"/>
            <a:ext cx="10639425" cy="4415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8055"/>
              <a:buFont typeface="Microsoft Sans Serif"/>
              <a:buChar char=""/>
              <a:tabLst>
                <a:tab pos="269240" algn="l"/>
                <a:tab pos="2891155" algn="l"/>
              </a:tabLst>
            </a:pPr>
            <a:r>
              <a:rPr dirty="0" sz="3600" spc="-5">
                <a:latin typeface="Lucida Sans Unicode"/>
                <a:cs typeface="Lucida Sans Unicode"/>
              </a:rPr>
              <a:t>The</a:t>
            </a:r>
            <a:r>
              <a:rPr dirty="0" sz="3600" spc="-30">
                <a:latin typeface="Lucida Sans Unicode"/>
                <a:cs typeface="Lucida Sans Unicode"/>
              </a:rPr>
              <a:t> </a:t>
            </a:r>
            <a:r>
              <a:rPr dirty="0" sz="3600" spc="-5">
                <a:latin typeface="Lucida Sans Unicode"/>
                <a:cs typeface="Lucida Sans Unicode"/>
              </a:rPr>
              <a:t>router	inspects the data’s IP address and </a:t>
            </a:r>
            <a:r>
              <a:rPr dirty="0" sz="3600">
                <a:latin typeface="Lucida Sans Unicode"/>
                <a:cs typeface="Lucida Sans Unicode"/>
              </a:rPr>
              <a:t> </a:t>
            </a:r>
            <a:r>
              <a:rPr dirty="0" sz="3600" spc="-5">
                <a:latin typeface="Lucida Sans Unicode"/>
                <a:cs typeface="Lucida Sans Unicode"/>
              </a:rPr>
              <a:t>determines if the packet </a:t>
            </a:r>
            <a:r>
              <a:rPr dirty="0" sz="3600">
                <a:latin typeface="Lucida Sans Unicode"/>
                <a:cs typeface="Lucida Sans Unicode"/>
              </a:rPr>
              <a:t>was meant </a:t>
            </a:r>
            <a:r>
              <a:rPr dirty="0" sz="3600" spc="-5">
                <a:latin typeface="Lucida Sans Unicode"/>
                <a:cs typeface="Lucida Sans Unicode"/>
              </a:rPr>
              <a:t>for it’s </a:t>
            </a:r>
            <a:r>
              <a:rPr dirty="0" sz="3600">
                <a:latin typeface="Lucida Sans Unicode"/>
                <a:cs typeface="Lucida Sans Unicode"/>
              </a:rPr>
              <a:t> </a:t>
            </a:r>
            <a:r>
              <a:rPr dirty="0" sz="3600" spc="-5">
                <a:latin typeface="Lucida Sans Unicode"/>
                <a:cs typeface="Lucida Sans Unicode"/>
              </a:rPr>
              <a:t>own network or </a:t>
            </a:r>
            <a:r>
              <a:rPr dirty="0" sz="3600" spc="5">
                <a:latin typeface="Lucida Sans Unicode"/>
                <a:cs typeface="Lucida Sans Unicode"/>
              </a:rPr>
              <a:t>if </a:t>
            </a:r>
            <a:r>
              <a:rPr dirty="0" sz="3600" spc="-5">
                <a:latin typeface="Lucida Sans Unicode"/>
                <a:cs typeface="Lucida Sans Unicode"/>
              </a:rPr>
              <a:t>it's meant </a:t>
            </a:r>
            <a:r>
              <a:rPr dirty="0" sz="3600">
                <a:latin typeface="Lucida Sans Unicode"/>
                <a:cs typeface="Lucida Sans Unicode"/>
              </a:rPr>
              <a:t>for </a:t>
            </a:r>
            <a:r>
              <a:rPr dirty="0" sz="3600" spc="-5">
                <a:latin typeface="Lucida Sans Unicode"/>
                <a:cs typeface="Lucida Sans Unicode"/>
              </a:rPr>
              <a:t>another </a:t>
            </a:r>
            <a:r>
              <a:rPr dirty="0" sz="3600">
                <a:latin typeface="Lucida Sans Unicode"/>
                <a:cs typeface="Lucida Sans Unicode"/>
              </a:rPr>
              <a:t> </a:t>
            </a:r>
            <a:r>
              <a:rPr dirty="0" sz="3600" spc="-5">
                <a:latin typeface="Lucida Sans Unicode"/>
                <a:cs typeface="Lucida Sans Unicode"/>
              </a:rPr>
              <a:t>network. If the router determines </a:t>
            </a:r>
            <a:r>
              <a:rPr dirty="0" sz="3600" spc="-10">
                <a:latin typeface="Lucida Sans Unicode"/>
                <a:cs typeface="Lucida Sans Unicode"/>
              </a:rPr>
              <a:t>that </a:t>
            </a:r>
            <a:r>
              <a:rPr dirty="0" sz="3600" spc="-5">
                <a:latin typeface="Lucida Sans Unicode"/>
                <a:cs typeface="Lucida Sans Unicode"/>
              </a:rPr>
              <a:t>the data </a:t>
            </a:r>
            <a:r>
              <a:rPr dirty="0" sz="3600" spc="-1125">
                <a:latin typeface="Lucida Sans Unicode"/>
                <a:cs typeface="Lucida Sans Unicode"/>
              </a:rPr>
              <a:t> </a:t>
            </a:r>
            <a:r>
              <a:rPr dirty="0" sz="3600" spc="-5">
                <a:latin typeface="Lucida Sans Unicode"/>
                <a:cs typeface="Lucida Sans Unicode"/>
              </a:rPr>
              <a:t>packet is </a:t>
            </a:r>
            <a:r>
              <a:rPr dirty="0" sz="3600">
                <a:latin typeface="Lucida Sans Unicode"/>
                <a:cs typeface="Lucida Sans Unicode"/>
              </a:rPr>
              <a:t>meant for </a:t>
            </a:r>
            <a:r>
              <a:rPr dirty="0" sz="3600" spc="-5">
                <a:latin typeface="Lucida Sans Unicode"/>
                <a:cs typeface="Lucida Sans Unicode"/>
              </a:rPr>
              <a:t>its own </a:t>
            </a:r>
            <a:r>
              <a:rPr dirty="0" sz="3600">
                <a:latin typeface="Lucida Sans Unicode"/>
                <a:cs typeface="Lucida Sans Unicode"/>
              </a:rPr>
              <a:t>network </a:t>
            </a:r>
            <a:r>
              <a:rPr dirty="0" sz="3600" spc="-5">
                <a:latin typeface="Lucida Sans Unicode"/>
                <a:cs typeface="Lucida Sans Unicode"/>
              </a:rPr>
              <a:t>it receives </a:t>
            </a:r>
            <a:r>
              <a:rPr dirty="0" sz="3600" spc="-1125">
                <a:latin typeface="Lucida Sans Unicode"/>
                <a:cs typeface="Lucida Sans Unicode"/>
              </a:rPr>
              <a:t> </a:t>
            </a:r>
            <a:r>
              <a:rPr dirty="0" sz="3600" spc="-5">
                <a:latin typeface="Lucida Sans Unicode"/>
                <a:cs typeface="Lucida Sans Unicode"/>
              </a:rPr>
              <a:t>it</a:t>
            </a:r>
            <a:r>
              <a:rPr dirty="0" sz="3600" spc="-10">
                <a:latin typeface="Lucida Sans Unicode"/>
                <a:cs typeface="Lucida Sans Unicode"/>
              </a:rPr>
              <a:t> but</a:t>
            </a:r>
            <a:r>
              <a:rPr dirty="0" sz="3600" spc="-5">
                <a:latin typeface="Lucida Sans Unicode"/>
                <a:cs typeface="Lucida Sans Unicode"/>
              </a:rPr>
              <a:t> if it's</a:t>
            </a:r>
            <a:r>
              <a:rPr dirty="0" sz="3600" spc="-15">
                <a:latin typeface="Lucida Sans Unicode"/>
                <a:cs typeface="Lucida Sans Unicode"/>
              </a:rPr>
              <a:t> </a:t>
            </a:r>
            <a:r>
              <a:rPr dirty="0" sz="3600">
                <a:latin typeface="Lucida Sans Unicode"/>
                <a:cs typeface="Lucida Sans Unicode"/>
              </a:rPr>
              <a:t>not meant for </a:t>
            </a:r>
            <a:r>
              <a:rPr dirty="0" sz="3600" spc="-5">
                <a:latin typeface="Lucida Sans Unicode"/>
                <a:cs typeface="Lucida Sans Unicode"/>
              </a:rPr>
              <a:t>its </a:t>
            </a:r>
            <a:r>
              <a:rPr dirty="0" sz="3600" spc="-10">
                <a:latin typeface="Lucida Sans Unicode"/>
                <a:cs typeface="Lucida Sans Unicode"/>
              </a:rPr>
              <a:t>own</a:t>
            </a:r>
            <a:r>
              <a:rPr dirty="0" sz="3600">
                <a:latin typeface="Lucida Sans Unicode"/>
                <a:cs typeface="Lucida Sans Unicode"/>
              </a:rPr>
              <a:t> </a:t>
            </a:r>
            <a:r>
              <a:rPr dirty="0" sz="3600" spc="-5">
                <a:latin typeface="Lucida Sans Unicode"/>
                <a:cs typeface="Lucida Sans Unicode"/>
              </a:rPr>
              <a:t>network</a:t>
            </a:r>
            <a:r>
              <a:rPr dirty="0" sz="3600" spc="5">
                <a:latin typeface="Lucida Sans Unicode"/>
                <a:cs typeface="Lucida Sans Unicode"/>
              </a:rPr>
              <a:t> </a:t>
            </a:r>
            <a:r>
              <a:rPr dirty="0" sz="3600" spc="-5">
                <a:latin typeface="Lucida Sans Unicode"/>
                <a:cs typeface="Lucida Sans Unicode"/>
              </a:rPr>
              <a:t>it </a:t>
            </a:r>
            <a:r>
              <a:rPr dirty="0" sz="3600">
                <a:latin typeface="Lucida Sans Unicode"/>
                <a:cs typeface="Lucida Sans Unicode"/>
              </a:rPr>
              <a:t> sends</a:t>
            </a:r>
            <a:r>
              <a:rPr dirty="0" sz="3600" spc="-5">
                <a:latin typeface="Lucida Sans Unicode"/>
                <a:cs typeface="Lucida Sans Unicode"/>
              </a:rPr>
              <a:t> it</a:t>
            </a:r>
            <a:r>
              <a:rPr dirty="0" sz="3600" spc="-20">
                <a:latin typeface="Lucida Sans Unicode"/>
                <a:cs typeface="Lucida Sans Unicode"/>
              </a:rPr>
              <a:t> </a:t>
            </a:r>
            <a:r>
              <a:rPr dirty="0" sz="3600" spc="-5">
                <a:latin typeface="Lucida Sans Unicode"/>
                <a:cs typeface="Lucida Sans Unicode"/>
              </a:rPr>
              <a:t>off</a:t>
            </a:r>
            <a:r>
              <a:rPr dirty="0" sz="3600" spc="-10">
                <a:latin typeface="Lucida Sans Unicode"/>
                <a:cs typeface="Lucida Sans Unicode"/>
              </a:rPr>
              <a:t> </a:t>
            </a:r>
            <a:r>
              <a:rPr dirty="0" sz="3600" spc="-5">
                <a:latin typeface="Lucida Sans Unicode"/>
                <a:cs typeface="Lucida Sans Unicode"/>
              </a:rPr>
              <a:t>to another</a:t>
            </a:r>
            <a:r>
              <a:rPr dirty="0" sz="3600" spc="10">
                <a:latin typeface="Lucida Sans Unicode"/>
                <a:cs typeface="Lucida Sans Unicode"/>
              </a:rPr>
              <a:t> </a:t>
            </a:r>
            <a:r>
              <a:rPr dirty="0" sz="3600" spc="-5">
                <a:latin typeface="Lucida Sans Unicode"/>
                <a:cs typeface="Lucida Sans Unicode"/>
              </a:rPr>
              <a:t>network,</a:t>
            </a:r>
            <a:r>
              <a:rPr dirty="0" sz="3600" spc="5">
                <a:latin typeface="Lucida Sans Unicode"/>
                <a:cs typeface="Lucida Sans Unicode"/>
              </a:rPr>
              <a:t> </a:t>
            </a:r>
            <a:r>
              <a:rPr dirty="0" sz="3600">
                <a:latin typeface="Lucida Sans Unicode"/>
                <a:cs typeface="Lucida Sans Unicode"/>
              </a:rPr>
              <a:t>so a</a:t>
            </a:r>
            <a:r>
              <a:rPr dirty="0" sz="3600" spc="-5">
                <a:latin typeface="Lucida Sans Unicode"/>
                <a:cs typeface="Lucida Sans Unicode"/>
              </a:rPr>
              <a:t> </a:t>
            </a:r>
            <a:r>
              <a:rPr dirty="0" sz="3600" spc="-10">
                <a:latin typeface="Lucida Sans Unicode"/>
                <a:cs typeface="Lucida Sans Unicode"/>
              </a:rPr>
              <a:t>router</a:t>
            </a:r>
            <a:r>
              <a:rPr dirty="0" sz="3600" spc="5">
                <a:latin typeface="Lucida Sans Unicode"/>
                <a:cs typeface="Lucida Sans Unicode"/>
              </a:rPr>
              <a:t> </a:t>
            </a:r>
            <a:r>
              <a:rPr dirty="0" sz="3600" spc="-5">
                <a:latin typeface="Lucida Sans Unicode"/>
                <a:cs typeface="Lucida Sans Unicode"/>
              </a:rPr>
              <a:t>is </a:t>
            </a:r>
            <a:r>
              <a:rPr dirty="0" sz="3600">
                <a:latin typeface="Lucida Sans Unicode"/>
                <a:cs typeface="Lucida Sans Unicode"/>
              </a:rPr>
              <a:t> </a:t>
            </a:r>
            <a:r>
              <a:rPr dirty="0" sz="3600" spc="-5">
                <a:latin typeface="Lucida Sans Unicode"/>
                <a:cs typeface="Lucida Sans Unicode"/>
              </a:rPr>
              <a:t>essentially</a:t>
            </a:r>
            <a:r>
              <a:rPr dirty="0" sz="3600" spc="-35">
                <a:latin typeface="Lucida Sans Unicode"/>
                <a:cs typeface="Lucida Sans Unicode"/>
              </a:rPr>
              <a:t> </a:t>
            </a:r>
            <a:r>
              <a:rPr dirty="0" sz="3600" spc="-5">
                <a:latin typeface="Lucida Sans Unicode"/>
                <a:cs typeface="Lucida Sans Unicode"/>
              </a:rPr>
              <a:t>the</a:t>
            </a:r>
            <a:r>
              <a:rPr dirty="0" sz="3600" spc="-15">
                <a:latin typeface="Lucida Sans Unicode"/>
                <a:cs typeface="Lucida Sans Unicode"/>
              </a:rPr>
              <a:t> </a:t>
            </a:r>
            <a:r>
              <a:rPr dirty="0" sz="3600">
                <a:latin typeface="Lucida Sans Unicode"/>
                <a:cs typeface="Lucida Sans Unicode"/>
              </a:rPr>
              <a:t>gateway</a:t>
            </a:r>
            <a:r>
              <a:rPr dirty="0" sz="3600" spc="-15">
                <a:latin typeface="Lucida Sans Unicode"/>
                <a:cs typeface="Lucida Sans Unicode"/>
              </a:rPr>
              <a:t> </a:t>
            </a:r>
            <a:r>
              <a:rPr dirty="0" sz="3600" spc="-5">
                <a:latin typeface="Lucida Sans Unicode"/>
                <a:cs typeface="Lucida Sans Unicode"/>
              </a:rPr>
              <a:t>of</a:t>
            </a:r>
            <a:r>
              <a:rPr dirty="0" sz="3600" spc="-10">
                <a:latin typeface="Lucida Sans Unicode"/>
                <a:cs typeface="Lucida Sans Unicode"/>
              </a:rPr>
              <a:t> </a:t>
            </a:r>
            <a:r>
              <a:rPr dirty="0" sz="3600">
                <a:latin typeface="Lucida Sans Unicode"/>
                <a:cs typeface="Lucida Sans Unicode"/>
              </a:rPr>
              <a:t>a</a:t>
            </a:r>
            <a:r>
              <a:rPr dirty="0" sz="3600" spc="-5">
                <a:latin typeface="Lucida Sans Unicode"/>
                <a:cs typeface="Lucida Sans Unicode"/>
              </a:rPr>
              <a:t> network.</a:t>
            </a:r>
            <a:endParaRPr sz="36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376" y="571500"/>
            <a:ext cx="5989320" cy="44805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404058"/>
            <a:ext cx="9305290" cy="164274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509"/>
              </a:spcBef>
              <a:buClr>
                <a:srgbClr val="2CA1BE"/>
              </a:buClr>
              <a:buSzPct val="67187"/>
              <a:buFont typeface="Microsoft Sans Serif"/>
              <a:buChar char=""/>
              <a:tabLst>
                <a:tab pos="269240" algn="l"/>
              </a:tabLst>
            </a:pPr>
            <a:r>
              <a:rPr dirty="0" sz="3200" spc="-5">
                <a:latin typeface="Lucida Sans Unicode"/>
                <a:cs typeface="Lucida Sans Unicode"/>
              </a:rPr>
              <a:t>There</a:t>
            </a:r>
            <a:r>
              <a:rPr dirty="0" sz="3200" spc="-15">
                <a:latin typeface="Lucida Sans Unicode"/>
                <a:cs typeface="Lucida Sans Unicode"/>
              </a:rPr>
              <a:t> </a:t>
            </a:r>
            <a:r>
              <a:rPr dirty="0" sz="3200" spc="-5">
                <a:latin typeface="Lucida Sans Unicode"/>
                <a:cs typeface="Lucida Sans Unicode"/>
              </a:rPr>
              <a:t>are</a:t>
            </a:r>
            <a:r>
              <a:rPr dirty="0" sz="3200">
                <a:latin typeface="Lucida Sans Unicode"/>
                <a:cs typeface="Lucida Sans Unicode"/>
              </a:rPr>
              <a:t> two</a:t>
            </a:r>
            <a:r>
              <a:rPr dirty="0" sz="3200" spc="-15">
                <a:latin typeface="Lucida Sans Unicode"/>
                <a:cs typeface="Lucida Sans Unicode"/>
              </a:rPr>
              <a:t> </a:t>
            </a:r>
            <a:r>
              <a:rPr dirty="0" sz="3200" spc="-5">
                <a:latin typeface="Lucida Sans Unicode"/>
                <a:cs typeface="Lucida Sans Unicode"/>
              </a:rPr>
              <a:t>types</a:t>
            </a:r>
            <a:r>
              <a:rPr dirty="0" sz="3200" spc="5">
                <a:latin typeface="Lucida Sans Unicode"/>
                <a:cs typeface="Lucida Sans Unicode"/>
              </a:rPr>
              <a:t> </a:t>
            </a:r>
            <a:r>
              <a:rPr dirty="0" sz="3200">
                <a:latin typeface="Lucida Sans Unicode"/>
                <a:cs typeface="Lucida Sans Unicode"/>
              </a:rPr>
              <a:t>of</a:t>
            </a:r>
            <a:r>
              <a:rPr dirty="0" sz="3200" spc="-10">
                <a:latin typeface="Lucida Sans Unicode"/>
                <a:cs typeface="Lucida Sans Unicode"/>
              </a:rPr>
              <a:t> </a:t>
            </a:r>
            <a:r>
              <a:rPr dirty="0" sz="3200">
                <a:latin typeface="Lucida Sans Unicode"/>
                <a:cs typeface="Lucida Sans Unicode"/>
              </a:rPr>
              <a:t>Network</a:t>
            </a:r>
            <a:r>
              <a:rPr dirty="0" sz="3200" spc="-20">
                <a:latin typeface="Lucida Sans Unicode"/>
                <a:cs typeface="Lucida Sans Unicode"/>
              </a:rPr>
              <a:t> </a:t>
            </a:r>
            <a:r>
              <a:rPr dirty="0" sz="3200" spc="-5">
                <a:latin typeface="Lucida Sans Unicode"/>
                <a:cs typeface="Lucida Sans Unicode"/>
              </a:rPr>
              <a:t>architectures:</a:t>
            </a:r>
            <a:endParaRPr sz="32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7187"/>
              <a:buFont typeface="Microsoft Sans Serif"/>
              <a:buChar char=""/>
              <a:tabLst>
                <a:tab pos="269240" algn="l"/>
              </a:tabLst>
            </a:pPr>
            <a:r>
              <a:rPr dirty="0" sz="3200">
                <a:latin typeface="Lucida Sans Unicode"/>
                <a:cs typeface="Lucida Sans Unicode"/>
              </a:rPr>
              <a:t>Client/Server</a:t>
            </a:r>
            <a:r>
              <a:rPr dirty="0" sz="3200" spc="-60">
                <a:latin typeface="Lucida Sans Unicode"/>
                <a:cs typeface="Lucida Sans Unicode"/>
              </a:rPr>
              <a:t> </a:t>
            </a:r>
            <a:r>
              <a:rPr dirty="0" sz="3200">
                <a:latin typeface="Lucida Sans Unicode"/>
                <a:cs typeface="Lucida Sans Unicode"/>
              </a:rPr>
              <a:t>Architecture</a:t>
            </a:r>
            <a:endParaRPr sz="32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187"/>
              <a:buFont typeface="Microsoft Sans Serif"/>
              <a:buChar char=""/>
              <a:tabLst>
                <a:tab pos="269240" algn="l"/>
              </a:tabLst>
            </a:pPr>
            <a:r>
              <a:rPr dirty="0" sz="3200">
                <a:latin typeface="Lucida Sans Unicode"/>
                <a:cs typeface="Lucida Sans Unicode"/>
              </a:rPr>
              <a:t>Peer</a:t>
            </a:r>
            <a:r>
              <a:rPr dirty="0" sz="3200" spc="-20">
                <a:latin typeface="Lucida Sans Unicode"/>
                <a:cs typeface="Lucida Sans Unicode"/>
              </a:rPr>
              <a:t> </a:t>
            </a:r>
            <a:r>
              <a:rPr dirty="0" sz="3200" spc="-5">
                <a:latin typeface="Lucida Sans Unicode"/>
                <a:cs typeface="Lucida Sans Unicode"/>
              </a:rPr>
              <a:t>to</a:t>
            </a:r>
            <a:r>
              <a:rPr dirty="0" sz="3200" spc="-35">
                <a:latin typeface="Lucida Sans Unicode"/>
                <a:cs typeface="Lucida Sans Unicode"/>
              </a:rPr>
              <a:t> </a:t>
            </a:r>
            <a:r>
              <a:rPr dirty="0" sz="3200" spc="-5">
                <a:latin typeface="Lucida Sans Unicode"/>
                <a:cs typeface="Lucida Sans Unicode"/>
              </a:rPr>
              <a:t>peer </a:t>
            </a:r>
            <a:r>
              <a:rPr dirty="0" sz="3200">
                <a:latin typeface="Lucida Sans Unicode"/>
                <a:cs typeface="Lucida Sans Unicode"/>
              </a:rPr>
              <a:t>Architecture</a:t>
            </a:r>
            <a:endParaRPr sz="32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376" y="571500"/>
            <a:ext cx="5522976" cy="44805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227" y="566927"/>
            <a:ext cx="5966460" cy="5486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5527" y="1792934"/>
            <a:ext cx="9705975" cy="506506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659" y="256031"/>
            <a:ext cx="9057132" cy="10789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899919"/>
            <a:ext cx="12192000" cy="4958077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9650" y="2815463"/>
            <a:ext cx="2305050" cy="17335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9516" y="256031"/>
            <a:ext cx="8869680" cy="11750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464005"/>
            <a:ext cx="10693400" cy="43440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  <a:tab pos="3530600" algn="l"/>
              </a:tabLst>
            </a:pPr>
            <a:r>
              <a:rPr dirty="0" sz="2800" spc="-5">
                <a:latin typeface="Lucida Sans Unicode"/>
                <a:cs typeface="Lucida Sans Unicode"/>
              </a:rPr>
              <a:t>WIDE AREA</a:t>
            </a:r>
            <a:r>
              <a:rPr dirty="0" sz="2800" spc="1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NETWORK</a:t>
            </a:r>
            <a:r>
              <a:rPr dirty="0" sz="2800" spc="1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WAN:</a:t>
            </a:r>
            <a:r>
              <a:rPr dirty="0" sz="280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WAN is</a:t>
            </a:r>
            <a:r>
              <a:rPr dirty="0" sz="2800" spc="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two</a:t>
            </a:r>
            <a:r>
              <a:rPr dirty="0" sz="2800" spc="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or</a:t>
            </a:r>
            <a:r>
              <a:rPr dirty="0" sz="2800" spc="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more</a:t>
            </a:r>
            <a:r>
              <a:rPr dirty="0" sz="2800" spc="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LANs </a:t>
            </a:r>
            <a:r>
              <a:rPr dirty="0" sz="2800" spc="-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connected</a:t>
            </a:r>
            <a:r>
              <a:rPr dirty="0" sz="2800" spc="3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together,</a:t>
            </a:r>
            <a:r>
              <a:rPr dirty="0" sz="2800" spc="4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generally</a:t>
            </a:r>
            <a:r>
              <a:rPr dirty="0" sz="2800" spc="5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across</a:t>
            </a:r>
            <a:r>
              <a:rPr dirty="0" sz="2800" spc="2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a</a:t>
            </a:r>
            <a:r>
              <a:rPr dirty="0" sz="2800" spc="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wide</a:t>
            </a:r>
            <a:r>
              <a:rPr dirty="0" sz="2800" spc="3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geographical </a:t>
            </a:r>
            <a:r>
              <a:rPr dirty="0" sz="2800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area.</a:t>
            </a:r>
            <a:r>
              <a:rPr dirty="0" sz="2800" spc="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For</a:t>
            </a:r>
            <a:r>
              <a:rPr dirty="0" sz="2800" spc="2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example,</a:t>
            </a:r>
            <a:r>
              <a:rPr dirty="0" sz="280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a</a:t>
            </a:r>
            <a:r>
              <a:rPr dirty="0" sz="2800" spc="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company</a:t>
            </a:r>
            <a:r>
              <a:rPr dirty="0" sz="2800" spc="2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may</a:t>
            </a:r>
            <a:r>
              <a:rPr dirty="0" sz="2800" spc="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have its</a:t>
            </a:r>
            <a:r>
              <a:rPr dirty="0" sz="2800" spc="1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corporate </a:t>
            </a:r>
            <a:r>
              <a:rPr dirty="0" sz="2800" spc="-5">
                <a:latin typeface="Lucida Sans Unicode"/>
                <a:cs typeface="Lucida Sans Unicode"/>
              </a:rPr>
              <a:t> headquarters</a:t>
            </a:r>
            <a:r>
              <a:rPr dirty="0" sz="2800" spc="1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and	manufacturing</a:t>
            </a:r>
            <a:r>
              <a:rPr dirty="0" sz="2800" spc="1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plant</a:t>
            </a:r>
            <a:r>
              <a:rPr dirty="0" sz="2800" spc="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in</a:t>
            </a:r>
            <a:r>
              <a:rPr dirty="0" sz="2800" spc="-1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one</a:t>
            </a:r>
            <a:r>
              <a:rPr dirty="0" sz="2800" spc="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city</a:t>
            </a:r>
            <a:r>
              <a:rPr dirty="0" sz="2800" spc="1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and </a:t>
            </a:r>
            <a:r>
              <a:rPr dirty="0" sz="2800" spc="-10">
                <a:latin typeface="Lucida Sans Unicode"/>
                <a:cs typeface="Lucida Sans Unicode"/>
              </a:rPr>
              <a:t>its </a:t>
            </a:r>
            <a:r>
              <a:rPr dirty="0" sz="2800" spc="-5">
                <a:latin typeface="Lucida Sans Unicode"/>
                <a:cs typeface="Lucida Sans Unicode"/>
              </a:rPr>
              <a:t> marketing</a:t>
            </a:r>
            <a:r>
              <a:rPr dirty="0" sz="2800" spc="10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office</a:t>
            </a:r>
            <a:r>
              <a:rPr dirty="0" sz="2800" spc="1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another.</a:t>
            </a:r>
            <a:r>
              <a:rPr dirty="0" sz="2800" spc="2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It</a:t>
            </a:r>
            <a:r>
              <a:rPr dirty="0" sz="2800" spc="2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will</a:t>
            </a:r>
            <a:r>
              <a:rPr dirty="0" sz="2800" spc="1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be</a:t>
            </a:r>
            <a:r>
              <a:rPr dirty="0" sz="2800" spc="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a</a:t>
            </a:r>
            <a:r>
              <a:rPr dirty="0" sz="280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matter</a:t>
            </a:r>
            <a:r>
              <a:rPr dirty="0" sz="2800" spc="2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of </a:t>
            </a:r>
            <a:r>
              <a:rPr dirty="0" sz="2800" spc="-10">
                <a:latin typeface="Lucida Sans Unicode"/>
                <a:cs typeface="Lucida Sans Unicode"/>
              </a:rPr>
              <a:t>necessity</a:t>
            </a:r>
            <a:r>
              <a:rPr dirty="0" sz="2800" spc="30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to </a:t>
            </a:r>
            <a:r>
              <a:rPr dirty="0" sz="2800" spc="-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connect</a:t>
            </a:r>
            <a:r>
              <a:rPr dirty="0" sz="2800" spc="20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these</a:t>
            </a:r>
            <a:r>
              <a:rPr dirty="0" sz="280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individual</a:t>
            </a:r>
            <a:r>
              <a:rPr dirty="0" sz="2800" spc="1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locations</a:t>
            </a:r>
            <a:r>
              <a:rPr dirty="0" sz="2800" spc="4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so </a:t>
            </a:r>
            <a:r>
              <a:rPr dirty="0" sz="2800">
                <a:latin typeface="Lucida Sans Unicode"/>
                <a:cs typeface="Lucida Sans Unicode"/>
              </a:rPr>
              <a:t>as</a:t>
            </a:r>
            <a:r>
              <a:rPr dirty="0" sz="2800" spc="-5">
                <a:latin typeface="Lucida Sans Unicode"/>
                <a:cs typeface="Lucida Sans Unicode"/>
              </a:rPr>
              <a:t> to</a:t>
            </a:r>
            <a:r>
              <a:rPr dirty="0" sz="2800" spc="3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share, exchange </a:t>
            </a:r>
            <a:r>
              <a:rPr dirty="0" sz="280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and</a:t>
            </a:r>
            <a:r>
              <a:rPr dirty="0" sz="280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manage</a:t>
            </a:r>
            <a:r>
              <a:rPr dirty="0" sz="2800" spc="1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data</a:t>
            </a:r>
            <a:r>
              <a:rPr dirty="0" sz="280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or</a:t>
            </a:r>
            <a:r>
              <a:rPr dirty="0" sz="2800" spc="1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communication.</a:t>
            </a:r>
            <a:r>
              <a:rPr dirty="0" sz="2800" spc="5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To</a:t>
            </a:r>
            <a:r>
              <a:rPr dirty="0" sz="2800" spc="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achieve</a:t>
            </a:r>
            <a:r>
              <a:rPr dirty="0" sz="2800" spc="2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this,</a:t>
            </a:r>
            <a:r>
              <a:rPr dirty="0" sz="2800" spc="10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the </a:t>
            </a:r>
            <a:r>
              <a:rPr dirty="0" sz="2800" spc="-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organization</a:t>
            </a:r>
            <a:r>
              <a:rPr dirty="0" sz="2800" spc="4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needs</a:t>
            </a:r>
            <a:r>
              <a:rPr dirty="0" sz="2800" spc="1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to</a:t>
            </a:r>
            <a:r>
              <a:rPr dirty="0" sz="2800" spc="1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interconnect</a:t>
            </a:r>
            <a:r>
              <a:rPr dirty="0" sz="2800" spc="60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the</a:t>
            </a:r>
            <a:r>
              <a:rPr dirty="0" sz="2800" spc="5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LANs</a:t>
            </a:r>
            <a:r>
              <a:rPr dirty="0" sz="2800" spc="1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at</a:t>
            </a:r>
            <a:r>
              <a:rPr dirty="0" sz="2800" spc="20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the</a:t>
            </a:r>
            <a:r>
              <a:rPr dirty="0" sz="2800" spc="1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different </a:t>
            </a:r>
            <a:r>
              <a:rPr dirty="0" sz="2800" spc="-87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locations.</a:t>
            </a:r>
            <a:endParaRPr sz="28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dirty="0" sz="2800" spc="-10">
                <a:latin typeface="Lucida Sans Unicode"/>
                <a:cs typeface="Lucida Sans Unicode"/>
              </a:rPr>
              <a:t>Internet</a:t>
            </a:r>
            <a:r>
              <a:rPr dirty="0" sz="2800" spc="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is</a:t>
            </a:r>
            <a:r>
              <a:rPr dirty="0" sz="2800" spc="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a WAN</a:t>
            </a:r>
            <a:r>
              <a:rPr dirty="0" sz="2800" spc="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(City</a:t>
            </a:r>
            <a:r>
              <a:rPr dirty="0" sz="2800" spc="2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to</a:t>
            </a:r>
            <a:r>
              <a:rPr dirty="0" sz="2800" spc="1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City,</a:t>
            </a:r>
            <a:r>
              <a:rPr dirty="0" sz="2800" spc="2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Country</a:t>
            </a:r>
            <a:r>
              <a:rPr dirty="0" sz="2800" spc="2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to</a:t>
            </a:r>
            <a:r>
              <a:rPr dirty="0" sz="2800" spc="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Country).</a:t>
            </a:r>
            <a:endParaRPr sz="28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227" y="566927"/>
            <a:ext cx="6135624" cy="5486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227" y="566927"/>
            <a:ext cx="6135624" cy="5486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2918" y="1910714"/>
            <a:ext cx="9784080" cy="49472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464005"/>
            <a:ext cx="10612755" cy="25863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dirty="0" sz="2800" spc="-5">
                <a:latin typeface="Lucida Sans Unicode"/>
                <a:cs typeface="Lucida Sans Unicode"/>
              </a:rPr>
              <a:t>CAMPUS</a:t>
            </a:r>
            <a:r>
              <a:rPr dirty="0" sz="2800" spc="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AREA</a:t>
            </a:r>
            <a:r>
              <a:rPr dirty="0" sz="280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NETWORK</a:t>
            </a:r>
            <a:r>
              <a:rPr dirty="0" sz="2800" spc="2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CAN:</a:t>
            </a:r>
            <a:r>
              <a:rPr dirty="0" sz="2800" spc="1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CAN </a:t>
            </a:r>
            <a:r>
              <a:rPr dirty="0" sz="2800" spc="-10">
                <a:latin typeface="Lucida Sans Unicode"/>
                <a:cs typeface="Lucida Sans Unicode"/>
              </a:rPr>
              <a:t>follows</a:t>
            </a:r>
            <a:r>
              <a:rPr dirty="0" sz="2800" spc="2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the</a:t>
            </a:r>
            <a:r>
              <a:rPr dirty="0" sz="2800" spc="1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same </a:t>
            </a:r>
            <a:r>
              <a:rPr dirty="0" sz="2800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principal</a:t>
            </a:r>
            <a:r>
              <a:rPr dirty="0" sz="2800" spc="2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as</a:t>
            </a:r>
            <a:r>
              <a:rPr dirty="0" sz="2800" spc="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a</a:t>
            </a:r>
            <a:r>
              <a:rPr dirty="0" sz="2800" spc="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local</a:t>
            </a:r>
            <a:r>
              <a:rPr dirty="0" sz="2800" spc="3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area</a:t>
            </a:r>
            <a:r>
              <a:rPr dirty="0" sz="2800" spc="2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network,</a:t>
            </a:r>
            <a:r>
              <a:rPr dirty="0" sz="2800" spc="3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only</a:t>
            </a:r>
            <a:r>
              <a:rPr dirty="0" sz="2800" spc="1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on a</a:t>
            </a:r>
            <a:r>
              <a:rPr dirty="0" sz="2800" spc="10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larger</a:t>
            </a:r>
            <a:r>
              <a:rPr dirty="0" sz="2800" spc="4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and</a:t>
            </a:r>
            <a:r>
              <a:rPr dirty="0" sz="2800" spc="1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more </a:t>
            </a:r>
            <a:r>
              <a:rPr dirty="0" sz="2800" spc="-87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diversified</a:t>
            </a:r>
            <a:r>
              <a:rPr dirty="0" sz="2800" spc="2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scale.</a:t>
            </a:r>
            <a:r>
              <a:rPr dirty="0" sz="2800" spc="30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With</a:t>
            </a:r>
            <a:r>
              <a:rPr dirty="0" sz="2800" spc="2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CAN,</a:t>
            </a:r>
            <a:r>
              <a:rPr dirty="0" sz="2800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different</a:t>
            </a:r>
            <a:r>
              <a:rPr dirty="0" sz="2800" spc="2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campus</a:t>
            </a:r>
            <a:r>
              <a:rPr dirty="0" sz="2800" spc="10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offices</a:t>
            </a:r>
            <a:r>
              <a:rPr dirty="0" sz="2800" spc="20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and </a:t>
            </a:r>
            <a:r>
              <a:rPr dirty="0" sz="2800" spc="-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organizations</a:t>
            </a:r>
            <a:r>
              <a:rPr dirty="0" sz="2800" spc="3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can</a:t>
            </a:r>
            <a:r>
              <a:rPr dirty="0" sz="2800" spc="1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be</a:t>
            </a:r>
            <a:r>
              <a:rPr dirty="0" sz="2800" spc="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linked</a:t>
            </a:r>
            <a:r>
              <a:rPr dirty="0" sz="2800" spc="3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together.</a:t>
            </a:r>
            <a:r>
              <a:rPr dirty="0" sz="2800" spc="3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An</a:t>
            </a:r>
            <a:r>
              <a:rPr dirty="0" sz="280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interconnection</a:t>
            </a:r>
            <a:r>
              <a:rPr dirty="0" sz="2800" spc="4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of </a:t>
            </a:r>
            <a:r>
              <a:rPr dirty="0" sz="2800" spc="-869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local-area</a:t>
            </a:r>
            <a:r>
              <a:rPr dirty="0" sz="2800" spc="5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networks</a:t>
            </a:r>
            <a:r>
              <a:rPr dirty="0" sz="2800" spc="2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within</a:t>
            </a:r>
            <a:r>
              <a:rPr dirty="0" sz="2800" spc="2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a</a:t>
            </a:r>
            <a:r>
              <a:rPr dirty="0" sz="2800" spc="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limited</a:t>
            </a:r>
            <a:r>
              <a:rPr dirty="0" sz="2800" spc="4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geographical</a:t>
            </a:r>
            <a:r>
              <a:rPr dirty="0" sz="2800" spc="4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space, </a:t>
            </a:r>
            <a:r>
              <a:rPr dirty="0" sz="280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such</a:t>
            </a:r>
            <a:r>
              <a:rPr dirty="0" sz="2800" spc="-1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as</a:t>
            </a:r>
            <a:r>
              <a:rPr dirty="0" sz="280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a</a:t>
            </a:r>
            <a:r>
              <a:rPr dirty="0" sz="280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school</a:t>
            </a:r>
            <a:r>
              <a:rPr dirty="0" sz="2800" spc="3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campus</a:t>
            </a:r>
            <a:r>
              <a:rPr dirty="0" sz="280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or</a:t>
            </a:r>
            <a:r>
              <a:rPr dirty="0" sz="280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a</a:t>
            </a:r>
            <a:r>
              <a:rPr dirty="0" sz="280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military</a:t>
            </a:r>
            <a:r>
              <a:rPr dirty="0" sz="2800" spc="3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base.</a:t>
            </a:r>
            <a:endParaRPr sz="28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227" y="566927"/>
            <a:ext cx="5824728" cy="5486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5820" y="4041101"/>
            <a:ext cx="5191379" cy="26694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8467" y="3225126"/>
            <a:ext cx="7772400" cy="34853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98068" y="1465529"/>
            <a:ext cx="10657205" cy="1261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9240" algn="l"/>
              </a:tabLst>
            </a:pPr>
            <a:r>
              <a:rPr dirty="0" sz="2700" spc="-5">
                <a:latin typeface="Lucida Sans Unicode"/>
                <a:cs typeface="Lucida Sans Unicode"/>
              </a:rPr>
              <a:t>METROPOLITAN AREA NETWORK MAN: Interconnects networks </a:t>
            </a:r>
            <a:r>
              <a:rPr dirty="0" sz="2700" spc="-840">
                <a:latin typeface="Lucida Sans Unicode"/>
                <a:cs typeface="Lucida Sans Unicode"/>
              </a:rPr>
              <a:t> </a:t>
            </a:r>
            <a:r>
              <a:rPr dirty="0" sz="2700">
                <a:latin typeface="Lucida Sans Unicode"/>
                <a:cs typeface="Lucida Sans Unicode"/>
              </a:rPr>
              <a:t>within</a:t>
            </a:r>
            <a:r>
              <a:rPr dirty="0" sz="2700" spc="-50">
                <a:latin typeface="Lucida Sans Unicode"/>
                <a:cs typeface="Lucida Sans Unicode"/>
              </a:rPr>
              <a:t> </a:t>
            </a:r>
            <a:r>
              <a:rPr dirty="0" sz="2700">
                <a:latin typeface="Lucida Sans Unicode"/>
                <a:cs typeface="Lucida Sans Unicode"/>
              </a:rPr>
              <a:t>a</a:t>
            </a:r>
            <a:r>
              <a:rPr dirty="0" sz="2700" spc="-1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city.</a:t>
            </a:r>
            <a:r>
              <a:rPr dirty="0" sz="2700" spc="-10">
                <a:latin typeface="Lucida Sans Unicode"/>
                <a:cs typeface="Lucida Sans Unicode"/>
              </a:rPr>
              <a:t> </a:t>
            </a:r>
            <a:r>
              <a:rPr dirty="0" sz="2700">
                <a:latin typeface="Lucida Sans Unicode"/>
                <a:cs typeface="Lucida Sans Unicode"/>
              </a:rPr>
              <a:t>For</a:t>
            </a:r>
            <a:r>
              <a:rPr dirty="0" sz="2700" spc="-1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example</a:t>
            </a:r>
            <a:r>
              <a:rPr dirty="0" sz="2700" spc="-2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the</a:t>
            </a:r>
            <a:r>
              <a:rPr dirty="0" sz="2700" spc="-1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different</a:t>
            </a:r>
            <a:r>
              <a:rPr dirty="0" sz="2700" spc="-5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branches</a:t>
            </a:r>
            <a:r>
              <a:rPr dirty="0" sz="2700" spc="-1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of</a:t>
            </a:r>
            <a:r>
              <a:rPr dirty="0" sz="2700" spc="-2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banks</a:t>
            </a:r>
            <a:r>
              <a:rPr dirty="0" sz="2700" spc="-3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that </a:t>
            </a:r>
            <a:r>
              <a:rPr dirty="0" sz="2700" spc="-844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communicate</a:t>
            </a:r>
            <a:r>
              <a:rPr dirty="0" sz="2700" spc="-10">
                <a:latin typeface="Lucida Sans Unicode"/>
                <a:cs typeface="Lucida Sans Unicode"/>
              </a:rPr>
              <a:t> </a:t>
            </a:r>
            <a:r>
              <a:rPr dirty="0" sz="2700">
                <a:latin typeface="Lucida Sans Unicode"/>
                <a:cs typeface="Lucida Sans Unicode"/>
              </a:rPr>
              <a:t>with</a:t>
            </a:r>
            <a:r>
              <a:rPr dirty="0" sz="2700" spc="-2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each other</a:t>
            </a:r>
            <a:r>
              <a:rPr dirty="0" sz="2700" spc="-10">
                <a:latin typeface="Lucida Sans Unicode"/>
                <a:cs typeface="Lucida Sans Unicode"/>
              </a:rPr>
              <a:t> </a:t>
            </a:r>
            <a:r>
              <a:rPr dirty="0" sz="2700">
                <a:latin typeface="Lucida Sans Unicode"/>
                <a:cs typeface="Lucida Sans Unicode"/>
              </a:rPr>
              <a:t>situated</a:t>
            </a:r>
            <a:r>
              <a:rPr dirty="0" sz="2700" spc="-2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in</a:t>
            </a:r>
            <a:r>
              <a:rPr dirty="0" sz="2700" spc="-2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the </a:t>
            </a:r>
            <a:r>
              <a:rPr dirty="0" sz="2700">
                <a:latin typeface="Lucida Sans Unicode"/>
                <a:cs typeface="Lucida Sans Unicode"/>
              </a:rPr>
              <a:t>same</a:t>
            </a:r>
            <a:r>
              <a:rPr dirty="0" sz="2700" spc="-3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city.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1227" y="566927"/>
            <a:ext cx="6012180" cy="5486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465529"/>
            <a:ext cx="10648315" cy="4192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dirty="0" sz="2700">
                <a:latin typeface="Lucida Sans Unicode"/>
                <a:cs typeface="Lucida Sans Unicode"/>
              </a:rPr>
              <a:t>HOME</a:t>
            </a:r>
            <a:r>
              <a:rPr dirty="0" sz="2700" spc="-2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AREA NETWORK</a:t>
            </a:r>
            <a:r>
              <a:rPr dirty="0" sz="2700" spc="1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HAN: </a:t>
            </a:r>
            <a:r>
              <a:rPr dirty="0" sz="2700">
                <a:latin typeface="Lucida Sans Unicode"/>
                <a:cs typeface="Lucida Sans Unicode"/>
              </a:rPr>
              <a:t>HAN</a:t>
            </a:r>
            <a:r>
              <a:rPr dirty="0" sz="2700" spc="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is</a:t>
            </a:r>
            <a:r>
              <a:rPr dirty="0" sz="2700" spc="-15">
                <a:latin typeface="Lucida Sans Unicode"/>
                <a:cs typeface="Lucida Sans Unicode"/>
              </a:rPr>
              <a:t> </a:t>
            </a:r>
            <a:r>
              <a:rPr dirty="0" sz="2700">
                <a:latin typeface="Lucida Sans Unicode"/>
                <a:cs typeface="Lucida Sans Unicode"/>
              </a:rPr>
              <a:t>a</a:t>
            </a:r>
            <a:r>
              <a:rPr dirty="0" sz="2700" spc="-1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network</a:t>
            </a:r>
            <a:r>
              <a:rPr dirty="0" sz="2700" spc="-2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contained</a:t>
            </a:r>
            <a:endParaRPr sz="2700">
              <a:latin typeface="Lucida Sans Unicode"/>
              <a:cs typeface="Lucida Sans Unicode"/>
            </a:endParaRPr>
          </a:p>
          <a:p>
            <a:pPr marL="268605" marR="5080">
              <a:lnSpc>
                <a:spcPct val="100000"/>
              </a:lnSpc>
              <a:spcBef>
                <a:spcPts val="5"/>
              </a:spcBef>
            </a:pPr>
            <a:r>
              <a:rPr dirty="0" sz="2700">
                <a:latin typeface="Lucida Sans Unicode"/>
                <a:cs typeface="Lucida Sans Unicode"/>
              </a:rPr>
              <a:t>within a user’s home </a:t>
            </a:r>
            <a:r>
              <a:rPr dirty="0" sz="2700" spc="-5">
                <a:latin typeface="Lucida Sans Unicode"/>
                <a:cs typeface="Lucida Sans Unicode"/>
              </a:rPr>
              <a:t>that connects </a:t>
            </a:r>
            <a:r>
              <a:rPr dirty="0" sz="2700">
                <a:latin typeface="Lucida Sans Unicode"/>
                <a:cs typeface="Lucida Sans Unicode"/>
              </a:rPr>
              <a:t>a </a:t>
            </a:r>
            <a:r>
              <a:rPr dirty="0" sz="2700" spc="-5">
                <a:latin typeface="Lucida Sans Unicode"/>
                <a:cs typeface="Lucida Sans Unicode"/>
              </a:rPr>
              <a:t>person’s digital devices, </a:t>
            </a:r>
            <a:r>
              <a:rPr dirty="0" sz="2700">
                <a:latin typeface="Lucida Sans Unicode"/>
                <a:cs typeface="Lucida Sans Unicode"/>
              </a:rPr>
              <a:t> from multiple </a:t>
            </a:r>
            <a:r>
              <a:rPr dirty="0" sz="2700" spc="-5">
                <a:latin typeface="Lucida Sans Unicode"/>
                <a:cs typeface="Lucida Sans Unicode"/>
              </a:rPr>
              <a:t>computers and their peripheral devices, </a:t>
            </a:r>
            <a:r>
              <a:rPr dirty="0" sz="2700">
                <a:latin typeface="Lucida Sans Unicode"/>
                <a:cs typeface="Lucida Sans Unicode"/>
              </a:rPr>
              <a:t>such </a:t>
            </a:r>
            <a:r>
              <a:rPr dirty="0" sz="2700" spc="-5">
                <a:latin typeface="Lucida Sans Unicode"/>
                <a:cs typeface="Lucida Sans Unicode"/>
              </a:rPr>
              <a:t>as </a:t>
            </a:r>
            <a:r>
              <a:rPr dirty="0" sz="2700" spc="-84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printers, to telephones, </a:t>
            </a:r>
            <a:r>
              <a:rPr dirty="0" sz="2700">
                <a:latin typeface="Lucida Sans Unicode"/>
                <a:cs typeface="Lucida Sans Unicode"/>
              </a:rPr>
              <a:t>VCRs, </a:t>
            </a:r>
            <a:r>
              <a:rPr dirty="0" sz="2700" spc="-5">
                <a:latin typeface="Lucida Sans Unicode"/>
                <a:cs typeface="Lucida Sans Unicode"/>
              </a:rPr>
              <a:t>DVDs, televisions, video </a:t>
            </a:r>
            <a:r>
              <a:rPr dirty="0" sz="2700" spc="-10">
                <a:latin typeface="Lucida Sans Unicode"/>
                <a:cs typeface="Lucida Sans Unicode"/>
              </a:rPr>
              <a:t>games, </a:t>
            </a:r>
            <a:r>
              <a:rPr dirty="0" sz="2700" spc="-840">
                <a:latin typeface="Lucida Sans Unicode"/>
                <a:cs typeface="Lucida Sans Unicode"/>
              </a:rPr>
              <a:t> </a:t>
            </a:r>
            <a:r>
              <a:rPr dirty="0" sz="2700">
                <a:latin typeface="Lucida Sans Unicode"/>
                <a:cs typeface="Lucida Sans Unicode"/>
              </a:rPr>
              <a:t>home security systems, “smart” </a:t>
            </a:r>
            <a:r>
              <a:rPr dirty="0" sz="2700" spc="-5">
                <a:latin typeface="Lucida Sans Unicode"/>
                <a:cs typeface="Lucida Sans Unicode"/>
              </a:rPr>
              <a:t>appliances, </a:t>
            </a:r>
            <a:r>
              <a:rPr dirty="0" sz="2700">
                <a:latin typeface="Lucida Sans Unicode"/>
                <a:cs typeface="Lucida Sans Unicode"/>
              </a:rPr>
              <a:t>fax machines, </a:t>
            </a:r>
            <a:r>
              <a:rPr dirty="0" sz="2700" spc="-5">
                <a:latin typeface="Lucida Sans Unicode"/>
                <a:cs typeface="Lucida Sans Unicode"/>
              </a:rPr>
              <a:t>and </a:t>
            </a:r>
            <a:r>
              <a:rPr dirty="0" sz="2700" spc="-84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other</a:t>
            </a:r>
            <a:r>
              <a:rPr dirty="0" sz="2700" spc="-3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digital</a:t>
            </a:r>
            <a:r>
              <a:rPr dirty="0" sz="2700" spc="-20">
                <a:latin typeface="Lucida Sans Unicode"/>
                <a:cs typeface="Lucida Sans Unicode"/>
              </a:rPr>
              <a:t> </a:t>
            </a:r>
            <a:r>
              <a:rPr dirty="0" sz="2700" spc="-10">
                <a:latin typeface="Lucida Sans Unicode"/>
                <a:cs typeface="Lucida Sans Unicode"/>
              </a:rPr>
              <a:t>devices</a:t>
            </a:r>
            <a:r>
              <a:rPr dirty="0" sz="270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that are</a:t>
            </a:r>
            <a:r>
              <a:rPr dirty="0" sz="2700" spc="-1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wired</a:t>
            </a:r>
            <a:r>
              <a:rPr dirty="0" sz="2700" spc="-3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into the network.</a:t>
            </a:r>
            <a:endParaRPr sz="2700">
              <a:latin typeface="Lucida Sans Unicode"/>
              <a:cs typeface="Lucida Sans Unicode"/>
            </a:endParaRPr>
          </a:p>
          <a:p>
            <a:pPr marL="268605" marR="304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  <a:tab pos="8738235" algn="l"/>
              </a:tabLst>
            </a:pPr>
            <a:r>
              <a:rPr dirty="0" sz="2700">
                <a:latin typeface="Lucida Sans Unicode"/>
                <a:cs typeface="Lucida Sans Unicode"/>
              </a:rPr>
              <a:t>A</a:t>
            </a:r>
            <a:r>
              <a:rPr dirty="0" sz="2700" spc="-15">
                <a:latin typeface="Lucida Sans Unicode"/>
                <a:cs typeface="Lucida Sans Unicode"/>
              </a:rPr>
              <a:t> </a:t>
            </a:r>
            <a:r>
              <a:rPr dirty="0" sz="2700">
                <a:latin typeface="Lucida Sans Unicode"/>
                <a:cs typeface="Lucida Sans Unicode"/>
              </a:rPr>
              <a:t>home</a:t>
            </a:r>
            <a:r>
              <a:rPr dirty="0" sz="2700" spc="-1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network</a:t>
            </a:r>
            <a:r>
              <a:rPr dirty="0" sz="2700" spc="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or</a:t>
            </a:r>
            <a:r>
              <a:rPr dirty="0" sz="270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home area</a:t>
            </a:r>
            <a:r>
              <a:rPr dirty="0" sz="2700" spc="-1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network</a:t>
            </a:r>
            <a:r>
              <a:rPr dirty="0" sz="270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(HAN)</a:t>
            </a:r>
            <a:r>
              <a:rPr dirty="0" sz="2700" spc="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is </a:t>
            </a:r>
            <a:r>
              <a:rPr dirty="0" sz="2700">
                <a:latin typeface="Lucida Sans Unicode"/>
                <a:cs typeface="Lucida Sans Unicode"/>
              </a:rPr>
              <a:t>a	</a:t>
            </a:r>
            <a:r>
              <a:rPr dirty="0" sz="2700" spc="-5">
                <a:latin typeface="Lucida Sans Unicode"/>
                <a:cs typeface="Lucida Sans Unicode"/>
              </a:rPr>
              <a:t>type of </a:t>
            </a:r>
            <a:r>
              <a:rPr dirty="0" sz="270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local area network </a:t>
            </a:r>
            <a:r>
              <a:rPr dirty="0" sz="2700">
                <a:latin typeface="Lucida Sans Unicode"/>
                <a:cs typeface="Lucida Sans Unicode"/>
              </a:rPr>
              <a:t>with </a:t>
            </a:r>
            <a:r>
              <a:rPr dirty="0" sz="2700" spc="-5">
                <a:latin typeface="Lucida Sans Unicode"/>
                <a:cs typeface="Lucida Sans Unicode"/>
              </a:rPr>
              <a:t>the purpose to facilitate </a:t>
            </a:r>
            <a:r>
              <a:rPr dirty="0" sz="270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communication among digital </a:t>
            </a:r>
            <a:r>
              <a:rPr dirty="0" sz="2700" spc="-10">
                <a:latin typeface="Lucida Sans Unicode"/>
                <a:cs typeface="Lucida Sans Unicode"/>
              </a:rPr>
              <a:t>devices </a:t>
            </a:r>
            <a:r>
              <a:rPr dirty="0" sz="2700" spc="-5">
                <a:latin typeface="Lucida Sans Unicode"/>
                <a:cs typeface="Lucida Sans Unicode"/>
              </a:rPr>
              <a:t>present inside or </a:t>
            </a:r>
            <a:r>
              <a:rPr dirty="0" sz="2700" spc="-10">
                <a:latin typeface="Lucida Sans Unicode"/>
                <a:cs typeface="Lucida Sans Unicode"/>
              </a:rPr>
              <a:t>within </a:t>
            </a:r>
            <a:r>
              <a:rPr dirty="0" sz="2700" spc="-84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the</a:t>
            </a:r>
            <a:r>
              <a:rPr dirty="0" sz="2700" spc="-2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close</a:t>
            </a:r>
            <a:r>
              <a:rPr dirty="0" sz="2700" spc="-1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vicinity of</a:t>
            </a:r>
            <a:r>
              <a:rPr dirty="0" sz="2700" spc="-25">
                <a:latin typeface="Lucida Sans Unicode"/>
                <a:cs typeface="Lucida Sans Unicode"/>
              </a:rPr>
              <a:t> </a:t>
            </a:r>
            <a:r>
              <a:rPr dirty="0" sz="2700">
                <a:latin typeface="Lucida Sans Unicode"/>
                <a:cs typeface="Lucida Sans Unicode"/>
              </a:rPr>
              <a:t>a</a:t>
            </a:r>
            <a:r>
              <a:rPr dirty="0" sz="2700" spc="-5">
                <a:latin typeface="Lucida Sans Unicode"/>
                <a:cs typeface="Lucida Sans Unicode"/>
              </a:rPr>
              <a:t> </a:t>
            </a:r>
            <a:r>
              <a:rPr dirty="0" sz="2700" spc="-10">
                <a:latin typeface="Lucida Sans Unicode"/>
                <a:cs typeface="Lucida Sans Unicode"/>
              </a:rPr>
              <a:t>Home.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227" y="566927"/>
            <a:ext cx="5879592" cy="5486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39150" y="4321300"/>
            <a:ext cx="3752849" cy="25366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Reema Khan</dc:creator>
  <dc:title>CSC-110  Computing FUNDAMENTALS NETWORK TOPOLOGIES</dc:title>
  <dcterms:created xsi:type="dcterms:W3CDTF">2023-02-14T06:55:26Z</dcterms:created>
  <dcterms:modified xsi:type="dcterms:W3CDTF">2023-02-14T06:55:26Z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2019-01-01T00:00:00Z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2023-02-14T00:00:00Z</vt:filetime>
  </property>
</Properties>
</file>