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5987" y="5945123"/>
            <a:ext cx="6532245" cy="913130"/>
          </a:xfrm>
          <a:custGeom>
            <a:avLst/>
            <a:gdLst/>
            <a:ahLst/>
            <a:cxnLst/>
            <a:rect l="l" t="t" r="r" b="b"/>
            <a:pathLst>
              <a:path w="6532245" h="913129">
                <a:moveTo>
                  <a:pt x="114084" y="21309"/>
                </a:moveTo>
                <a:lnTo>
                  <a:pt x="4850535" y="912874"/>
                </a:lnTo>
                <a:lnTo>
                  <a:pt x="6531867" y="912874"/>
                </a:lnTo>
                <a:lnTo>
                  <a:pt x="114084" y="21309"/>
                </a:lnTo>
                <a:close/>
              </a:path>
              <a:path w="6532245" h="913129">
                <a:moveTo>
                  <a:pt x="876" y="0"/>
                </a:moveTo>
                <a:lnTo>
                  <a:pt x="0" y="5460"/>
                </a:lnTo>
                <a:lnTo>
                  <a:pt x="114084" y="21309"/>
                </a:lnTo>
                <a:lnTo>
                  <a:pt x="876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47700" y="5939028"/>
            <a:ext cx="4873625" cy="919480"/>
          </a:xfrm>
          <a:custGeom>
            <a:avLst/>
            <a:gdLst/>
            <a:ahLst/>
            <a:cxnLst/>
            <a:rect l="l" t="t" r="r" b="b"/>
            <a:pathLst>
              <a:path w="4873625" h="919479">
                <a:moveTo>
                  <a:pt x="0" y="0"/>
                </a:moveTo>
                <a:lnTo>
                  <a:pt x="10566" y="6350"/>
                </a:lnTo>
                <a:lnTo>
                  <a:pt x="3828557" y="918970"/>
                </a:lnTo>
                <a:lnTo>
                  <a:pt x="4873488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89674"/>
            <a:ext cx="4529328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84794"/>
            <a:ext cx="4493914" cy="107320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235963"/>
            <a:ext cx="7479792" cy="46161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5987" y="5945124"/>
            <a:ext cx="6532245" cy="913130"/>
          </a:xfrm>
          <a:custGeom>
            <a:avLst/>
            <a:gdLst/>
            <a:ahLst/>
            <a:cxnLst/>
            <a:rect l="l" t="t" r="r" b="b"/>
            <a:pathLst>
              <a:path w="6532245" h="913129">
                <a:moveTo>
                  <a:pt x="114084" y="21309"/>
                </a:moveTo>
                <a:lnTo>
                  <a:pt x="4850535" y="912874"/>
                </a:lnTo>
                <a:lnTo>
                  <a:pt x="6531867" y="912874"/>
                </a:lnTo>
                <a:lnTo>
                  <a:pt x="114084" y="21309"/>
                </a:lnTo>
                <a:close/>
              </a:path>
              <a:path w="6532245" h="913129">
                <a:moveTo>
                  <a:pt x="876" y="0"/>
                </a:moveTo>
                <a:lnTo>
                  <a:pt x="0" y="5460"/>
                </a:lnTo>
                <a:lnTo>
                  <a:pt x="114084" y="21309"/>
                </a:lnTo>
                <a:lnTo>
                  <a:pt x="876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47700" y="5939028"/>
            <a:ext cx="4873625" cy="919480"/>
          </a:xfrm>
          <a:custGeom>
            <a:avLst/>
            <a:gdLst/>
            <a:ahLst/>
            <a:cxnLst/>
            <a:rect l="l" t="t" r="r" b="b"/>
            <a:pathLst>
              <a:path w="4873625" h="919479">
                <a:moveTo>
                  <a:pt x="0" y="0"/>
                </a:moveTo>
                <a:lnTo>
                  <a:pt x="10566" y="6350"/>
                </a:lnTo>
                <a:lnTo>
                  <a:pt x="3828557" y="918970"/>
                </a:lnTo>
                <a:lnTo>
                  <a:pt x="4873488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4"/>
            <a:ext cx="4529328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794"/>
            <a:ext cx="4493914" cy="10732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2968" y="2065985"/>
            <a:ext cx="5846063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12192000" cy="1905000"/>
            <a:chOff x="0" y="4953000"/>
            <a:chExt cx="12192000" cy="1905000"/>
          </a:xfrm>
        </p:grpSpPr>
        <p:sp>
          <p:nvSpPr>
            <p:cNvPr id="3" name="object 3"/>
            <p:cNvSpPr/>
            <p:nvPr/>
          </p:nvSpPr>
          <p:spPr>
            <a:xfrm>
              <a:off x="2249423" y="4953000"/>
              <a:ext cx="9942830" cy="487680"/>
            </a:xfrm>
            <a:custGeom>
              <a:avLst/>
              <a:gdLst/>
              <a:ahLst/>
              <a:cxnLst/>
              <a:rect l="l" t="t" r="r" b="b"/>
              <a:pathLst>
                <a:path w="9942830" h="487679">
                  <a:moveTo>
                    <a:pt x="9942576" y="0"/>
                  </a:moveTo>
                  <a:lnTo>
                    <a:pt x="0" y="289687"/>
                  </a:lnTo>
                  <a:lnTo>
                    <a:pt x="9942576" y="487680"/>
                  </a:lnTo>
                  <a:lnTo>
                    <a:pt x="9942576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8450" y="5237988"/>
              <a:ext cx="12044045" cy="788035"/>
            </a:xfrm>
            <a:custGeom>
              <a:avLst/>
              <a:gdLst/>
              <a:ahLst/>
              <a:cxnLst/>
              <a:rect l="l" t="t" r="r" b="b"/>
              <a:pathLst>
                <a:path w="12044045" h="788035">
                  <a:moveTo>
                    <a:pt x="12043549" y="0"/>
                  </a:moveTo>
                  <a:lnTo>
                    <a:pt x="0" y="0"/>
                  </a:lnTo>
                  <a:lnTo>
                    <a:pt x="12043549" y="787908"/>
                  </a:lnTo>
                  <a:lnTo>
                    <a:pt x="120435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18"/>
              <a:ext cx="12191999" cy="1859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1370"/>
              <a:ext cx="12191999" cy="80220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5170" y="1139952"/>
            <a:ext cx="7089651" cy="22219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573" y="1529171"/>
            <a:ext cx="7262997" cy="37516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223" y="588232"/>
            <a:ext cx="1607837" cy="4313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4824" y="1426921"/>
            <a:ext cx="10436225" cy="305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966469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In </a:t>
            </a:r>
            <a:r>
              <a:rPr sz="2700" spc="-5" dirty="0">
                <a:latin typeface="Lucida Sans Unicode"/>
                <a:cs typeface="Lucida Sans Unicode"/>
              </a:rPr>
              <a:t>this mode, effective address of operand is present in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instruction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itself.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Single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memory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reference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to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access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data.</a:t>
            </a:r>
            <a:endParaRPr sz="2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No </a:t>
            </a:r>
            <a:r>
              <a:rPr sz="2700" spc="-5" dirty="0">
                <a:latin typeface="Lucida Sans Unicode"/>
                <a:cs typeface="Lucida Sans Unicode"/>
              </a:rPr>
              <a:t>additional calculations to </a:t>
            </a:r>
            <a:r>
              <a:rPr sz="2700" dirty="0">
                <a:latin typeface="Lucida Sans Unicode"/>
                <a:cs typeface="Lucida Sans Unicode"/>
              </a:rPr>
              <a:t>find </a:t>
            </a:r>
            <a:r>
              <a:rPr sz="2700" spc="-5" dirty="0">
                <a:latin typeface="Lucida Sans Unicode"/>
                <a:cs typeface="Lucida Sans Unicode"/>
              </a:rPr>
              <a:t>the </a:t>
            </a:r>
            <a:r>
              <a:rPr sz="2700" spc="-10" dirty="0">
                <a:latin typeface="Lucida Sans Unicode"/>
                <a:cs typeface="Lucida Sans Unicode"/>
              </a:rPr>
              <a:t>effective </a:t>
            </a:r>
            <a:r>
              <a:rPr sz="2700" spc="-5" dirty="0">
                <a:latin typeface="Lucida Sans Unicode"/>
                <a:cs typeface="Lucida Sans Unicode"/>
              </a:rPr>
              <a:t>address of the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operand.</a:t>
            </a:r>
            <a:endParaRPr sz="2700">
              <a:latin typeface="Lucida Sans Unicode"/>
              <a:cs typeface="Lucida Sans Unicode"/>
            </a:endParaRPr>
          </a:p>
          <a:p>
            <a:pPr marL="246379">
              <a:lnSpc>
                <a:spcPct val="100000"/>
              </a:lnSpc>
              <a:spcBef>
                <a:spcPts val="1040"/>
              </a:spcBef>
            </a:pPr>
            <a:r>
              <a:rPr sz="2000" b="1" dirty="0">
                <a:solidFill>
                  <a:srgbClr val="202429"/>
                </a:solidFill>
                <a:latin typeface="Arial"/>
                <a:cs typeface="Arial"/>
              </a:rPr>
              <a:t>For </a:t>
            </a:r>
            <a:r>
              <a:rPr sz="2000" b="1" spc="-5" dirty="0">
                <a:solidFill>
                  <a:srgbClr val="202429"/>
                </a:solidFill>
                <a:latin typeface="Arial"/>
                <a:cs typeface="Arial"/>
              </a:rPr>
              <a:t>Example:</a:t>
            </a:r>
            <a:r>
              <a:rPr sz="2000" b="1" spc="-2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D53384"/>
                </a:solidFill>
                <a:latin typeface="Arial MT"/>
                <a:cs typeface="Arial MT"/>
              </a:rPr>
              <a:t>ADD</a:t>
            </a:r>
            <a:r>
              <a:rPr sz="2800" dirty="0">
                <a:solidFill>
                  <a:srgbClr val="D53384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D53384"/>
                </a:solidFill>
                <a:latin typeface="Arial MT"/>
                <a:cs typeface="Arial MT"/>
              </a:rPr>
              <a:t>R1,</a:t>
            </a:r>
            <a:r>
              <a:rPr sz="2800" dirty="0">
                <a:solidFill>
                  <a:srgbClr val="D53384"/>
                </a:solidFill>
                <a:latin typeface="Arial MT"/>
                <a:cs typeface="Arial MT"/>
              </a:rPr>
              <a:t> 4000</a:t>
            </a:r>
            <a:r>
              <a:rPr sz="2800" spc="-200" dirty="0">
                <a:solidFill>
                  <a:srgbClr val="D53384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02429"/>
                </a:solidFill>
                <a:latin typeface="Arial MT"/>
                <a:cs typeface="Arial MT"/>
              </a:rPr>
              <a:t>-</a:t>
            </a:r>
            <a:r>
              <a:rPr sz="2000" spc="-10" dirty="0">
                <a:solidFill>
                  <a:srgbClr val="20242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02429"/>
                </a:solidFill>
                <a:latin typeface="Arial MT"/>
                <a:cs typeface="Arial MT"/>
              </a:rPr>
              <a:t>In</a:t>
            </a:r>
            <a:r>
              <a:rPr sz="2000" spc="-10" dirty="0">
                <a:solidFill>
                  <a:srgbClr val="20242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02429"/>
                </a:solidFill>
                <a:latin typeface="Arial MT"/>
                <a:cs typeface="Arial MT"/>
              </a:rPr>
              <a:t>this</a:t>
            </a:r>
            <a:r>
              <a:rPr sz="2000" spc="-10" dirty="0">
                <a:solidFill>
                  <a:srgbClr val="20242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02429"/>
                </a:solidFill>
                <a:latin typeface="Arial MT"/>
                <a:cs typeface="Arial MT"/>
              </a:rPr>
              <a:t>the</a:t>
            </a:r>
            <a:r>
              <a:rPr sz="2000" spc="-20" dirty="0">
                <a:solidFill>
                  <a:srgbClr val="20242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02429"/>
                </a:solidFill>
                <a:latin typeface="Arial MT"/>
                <a:cs typeface="Arial MT"/>
              </a:rPr>
              <a:t>4000</a:t>
            </a:r>
            <a:r>
              <a:rPr sz="2000" spc="-10" dirty="0">
                <a:solidFill>
                  <a:srgbClr val="20242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02429"/>
                </a:solidFill>
                <a:latin typeface="Arial MT"/>
                <a:cs typeface="Arial MT"/>
              </a:rPr>
              <a:t>is</a:t>
            </a:r>
            <a:r>
              <a:rPr sz="2000" spc="-15" dirty="0">
                <a:solidFill>
                  <a:srgbClr val="202429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202429"/>
                </a:solidFill>
                <a:latin typeface="Arial MT"/>
                <a:cs typeface="Arial MT"/>
              </a:rPr>
              <a:t>effective</a:t>
            </a:r>
            <a:r>
              <a:rPr sz="2000" spc="-15" dirty="0">
                <a:solidFill>
                  <a:srgbClr val="20242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02429"/>
                </a:solidFill>
                <a:latin typeface="Arial MT"/>
                <a:cs typeface="Arial MT"/>
              </a:rPr>
              <a:t>address</a:t>
            </a:r>
            <a:r>
              <a:rPr sz="2000" spc="-45" dirty="0">
                <a:solidFill>
                  <a:srgbClr val="20242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02429"/>
                </a:solidFill>
                <a:latin typeface="Arial MT"/>
                <a:cs typeface="Arial MT"/>
              </a:rPr>
              <a:t>of</a:t>
            </a:r>
            <a:r>
              <a:rPr sz="2000" spc="-10" dirty="0">
                <a:solidFill>
                  <a:srgbClr val="20242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02429"/>
                </a:solidFill>
                <a:latin typeface="Arial MT"/>
                <a:cs typeface="Arial MT"/>
              </a:rPr>
              <a:t>operand.</a:t>
            </a:r>
            <a:endParaRPr sz="2000">
              <a:latin typeface="Arial MT"/>
              <a:cs typeface="Arial MT"/>
            </a:endParaRPr>
          </a:p>
          <a:p>
            <a:pPr marL="246379">
              <a:lnSpc>
                <a:spcPct val="100000"/>
              </a:lnSpc>
              <a:spcBef>
                <a:spcPts val="20"/>
              </a:spcBef>
            </a:pP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NOTE:</a:t>
            </a:r>
            <a:r>
              <a:rPr sz="200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0000"/>
                </a:solidFill>
                <a:latin typeface="Arial"/>
                <a:cs typeface="Arial"/>
              </a:rPr>
              <a:t>Effective</a:t>
            </a:r>
            <a:r>
              <a:rPr sz="2000" i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0000"/>
                </a:solidFill>
                <a:latin typeface="Arial"/>
                <a:cs typeface="Arial"/>
              </a:rPr>
              <a:t>Address</a:t>
            </a:r>
            <a:r>
              <a:rPr sz="2000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0000"/>
                </a:solidFill>
                <a:latin typeface="Arial"/>
                <a:cs typeface="Arial"/>
              </a:rPr>
              <a:t>is the</a:t>
            </a:r>
            <a:r>
              <a:rPr sz="20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0000"/>
                </a:solidFill>
                <a:latin typeface="Arial"/>
                <a:cs typeface="Arial"/>
              </a:rPr>
              <a:t>location</a:t>
            </a:r>
            <a:r>
              <a:rPr sz="20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0000"/>
                </a:solidFill>
                <a:latin typeface="Arial"/>
                <a:cs typeface="Arial"/>
              </a:rPr>
              <a:t>where</a:t>
            </a:r>
            <a:r>
              <a:rPr sz="2000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0000"/>
                </a:solidFill>
                <a:latin typeface="Arial"/>
                <a:cs typeface="Arial"/>
              </a:rPr>
              <a:t>operand</a:t>
            </a:r>
            <a:r>
              <a:rPr sz="2000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0000"/>
                </a:solidFill>
                <a:latin typeface="Arial"/>
                <a:cs typeface="Arial"/>
              </a:rPr>
              <a:t>is present.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5" y="572999"/>
            <a:ext cx="6033519" cy="5456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1720" y="2153411"/>
            <a:ext cx="7258811" cy="39593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223" y="588232"/>
            <a:ext cx="1607837" cy="43138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8606" y="1326260"/>
            <a:ext cx="2765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ucida Sans Unicode"/>
                <a:cs typeface="Lucida Sans Unicode"/>
              </a:rPr>
              <a:t>Example: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ADD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AL,[0301]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7605" y="1326260"/>
            <a:ext cx="5384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ucida Sans Unicode"/>
                <a:cs typeface="Lucida Sans Unicode"/>
              </a:rPr>
              <a:t>//add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the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contents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of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offset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address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0301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to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AL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65834"/>
            <a:ext cx="102450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In </a:t>
            </a:r>
            <a:r>
              <a:rPr sz="2700" spc="-5" dirty="0">
                <a:latin typeface="Lucida Sans Unicode"/>
                <a:cs typeface="Lucida Sans Unicode"/>
              </a:rPr>
              <a:t>this, the address </a:t>
            </a:r>
            <a:r>
              <a:rPr sz="2700" dirty="0">
                <a:latin typeface="Lucida Sans Unicode"/>
                <a:cs typeface="Lucida Sans Unicode"/>
              </a:rPr>
              <a:t>field </a:t>
            </a:r>
            <a:r>
              <a:rPr sz="2700" spc="-5" dirty="0">
                <a:latin typeface="Lucida Sans Unicode"/>
                <a:cs typeface="Lucida Sans Unicode"/>
              </a:rPr>
              <a:t>of instruction gives the address </a:t>
            </a:r>
            <a:r>
              <a:rPr sz="2700" dirty="0">
                <a:latin typeface="Lucida Sans Unicode"/>
                <a:cs typeface="Lucida Sans Unicode"/>
              </a:rPr>
              <a:t> where </a:t>
            </a:r>
            <a:r>
              <a:rPr sz="2700" spc="-5" dirty="0">
                <a:latin typeface="Lucida Sans Unicode"/>
                <a:cs typeface="Lucida Sans Unicode"/>
              </a:rPr>
              <a:t>the effective address is </a:t>
            </a:r>
            <a:r>
              <a:rPr sz="2700" dirty="0">
                <a:latin typeface="Lucida Sans Unicode"/>
                <a:cs typeface="Lucida Sans Unicode"/>
              </a:rPr>
              <a:t>stored </a:t>
            </a:r>
            <a:r>
              <a:rPr sz="2700" spc="-5" dirty="0">
                <a:latin typeface="Lucida Sans Unicode"/>
                <a:cs typeface="Lucida Sans Unicode"/>
              </a:rPr>
              <a:t>in memory. This </a:t>
            </a:r>
            <a:r>
              <a:rPr sz="2700" dirty="0">
                <a:latin typeface="Lucida Sans Unicode"/>
                <a:cs typeface="Lucida Sans Unicode"/>
              </a:rPr>
              <a:t>slows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down </a:t>
            </a:r>
            <a:r>
              <a:rPr sz="2700" dirty="0">
                <a:latin typeface="Lucida Sans Unicode"/>
                <a:cs typeface="Lucida Sans Unicode"/>
              </a:rPr>
              <a:t>the </a:t>
            </a:r>
            <a:r>
              <a:rPr sz="2700" spc="-5" dirty="0">
                <a:latin typeface="Lucida Sans Unicode"/>
                <a:cs typeface="Lucida Sans Unicode"/>
              </a:rPr>
              <a:t>execution, as this includes multiple </a:t>
            </a:r>
            <a:r>
              <a:rPr sz="2700" dirty="0">
                <a:latin typeface="Lucida Sans Unicode"/>
                <a:cs typeface="Lucida Sans Unicode"/>
              </a:rPr>
              <a:t>memory 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lookups</a:t>
            </a:r>
            <a:r>
              <a:rPr sz="2700" spc="-5" dirty="0">
                <a:latin typeface="Lucida Sans Unicode"/>
                <a:cs typeface="Lucida Sans Unicode"/>
              </a:rPr>
              <a:t> to </a:t>
            </a:r>
            <a:r>
              <a:rPr sz="2700" dirty="0">
                <a:latin typeface="Lucida Sans Unicode"/>
                <a:cs typeface="Lucida Sans Unicode"/>
              </a:rPr>
              <a:t>find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the operand.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8" y="572999"/>
            <a:ext cx="6446520" cy="5410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2976" y="1417319"/>
            <a:ext cx="8148828" cy="44455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223" y="588232"/>
            <a:ext cx="1607837" cy="4313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089" y="551687"/>
            <a:ext cx="4693925" cy="5806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376" y="1519427"/>
            <a:ext cx="7074387" cy="110398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7800" y="3067811"/>
            <a:ext cx="6324600" cy="33543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272018" y="2339466"/>
            <a:ext cx="3038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ucida Sans Unicode"/>
                <a:cs typeface="Lucida Sans Unicode"/>
              </a:rPr>
              <a:t>Example: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MOV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AX, [SI </a:t>
            </a:r>
            <a:r>
              <a:rPr sz="1800" dirty="0">
                <a:latin typeface="Lucida Sans Unicode"/>
                <a:cs typeface="Lucida Sans Unicode"/>
              </a:rPr>
              <a:t>+10]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89292" y="3528059"/>
            <a:ext cx="347980" cy="307975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215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70"/>
              </a:spcBef>
            </a:pPr>
            <a:r>
              <a:rPr sz="1400" spc="-5" dirty="0">
                <a:latin typeface="Lucida Sans Unicode"/>
                <a:cs typeface="Lucida Sans Unicode"/>
              </a:rPr>
              <a:t>SI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223" y="588232"/>
            <a:ext cx="1607837" cy="43138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3384" y="2124455"/>
            <a:ext cx="5285232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55" y="597375"/>
            <a:ext cx="2241828" cy="41310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6688" y="2305858"/>
            <a:ext cx="4932083" cy="236248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028944" y="1924811"/>
            <a:ext cx="6163310" cy="4276725"/>
            <a:chOff x="6028944" y="1924811"/>
            <a:chExt cx="6163310" cy="427672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8944" y="1924811"/>
              <a:ext cx="6163055" cy="42763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346179" y="4250435"/>
              <a:ext cx="645160" cy="338455"/>
            </a:xfrm>
            <a:custGeom>
              <a:avLst/>
              <a:gdLst/>
              <a:ahLst/>
              <a:cxnLst/>
              <a:rect l="l" t="t" r="r" b="b"/>
              <a:pathLst>
                <a:path w="645159" h="338454">
                  <a:moveTo>
                    <a:pt x="644651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644651" y="338327"/>
                  </a:lnTo>
                  <a:lnTo>
                    <a:pt x="644651" y="0"/>
                  </a:lnTo>
                  <a:close/>
                </a:path>
              </a:pathLst>
            </a:custGeom>
            <a:solidFill>
              <a:srgbClr val="E3F1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426443" y="4255134"/>
            <a:ext cx="281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Lucida Sans Unicode"/>
                <a:cs typeface="Lucida Sans Unicode"/>
              </a:rPr>
              <a:t>R2</a:t>
            </a:r>
            <a:endParaRPr sz="1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55" y="597375"/>
            <a:ext cx="2241828" cy="41310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4207" y="2011679"/>
            <a:ext cx="8412480" cy="38481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72702" y="4035044"/>
            <a:ext cx="2019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41450"/>
            <a:ext cx="10623550" cy="418274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68605" marR="681990" indent="-256540">
              <a:lnSpc>
                <a:spcPts val="2020"/>
              </a:lnSpc>
              <a:spcBef>
                <a:spcPts val="58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CPU moves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data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around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computer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on pathways that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interconnect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it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to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all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other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components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on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motherboard.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These pathways are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called </a:t>
            </a:r>
            <a:r>
              <a:rPr sz="2100" spc="-15" dirty="0">
                <a:latin typeface="Times New Roman"/>
                <a:cs typeface="Times New Roman"/>
              </a:rPr>
              <a:t>'buses'.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Font typeface="Microsoft Sans Serif"/>
              <a:buChar char=""/>
            </a:pPr>
            <a:endParaRPr sz="20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100" dirty="0">
                <a:latin typeface="Times New Roman"/>
                <a:cs typeface="Times New Roman"/>
              </a:rPr>
              <a:t>The internal bus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carries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data within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 motherboard.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2CA1BE"/>
              </a:buClr>
              <a:buFont typeface="Microsoft Sans Serif"/>
              <a:buChar char=""/>
            </a:pPr>
            <a:endParaRPr sz="20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100" dirty="0">
                <a:latin typeface="Times New Roman"/>
                <a:cs typeface="Times New Roman"/>
              </a:rPr>
              <a:t>External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buses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carry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data to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peripherals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and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other devices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attached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to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 </a:t>
            </a:r>
            <a:r>
              <a:rPr sz="2100" spc="-5" dirty="0">
                <a:latin typeface="Times New Roman"/>
                <a:cs typeface="Times New Roman"/>
              </a:rPr>
              <a:t>motherboard.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CA1BE"/>
              </a:buClr>
              <a:buFont typeface="Microsoft Sans Serif"/>
              <a:buChar char=""/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lines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or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pins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bus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are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 three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types: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268605" indent="-256540">
              <a:lnSpc>
                <a:spcPts val="2465"/>
              </a:lnSpc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100" dirty="0">
                <a:latin typeface="Times New Roman"/>
                <a:cs typeface="Times New Roman"/>
              </a:rPr>
              <a:t>Address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Bus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-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 components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pass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memory</a:t>
            </a:r>
            <a:r>
              <a:rPr sz="2100" spc="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addresses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to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one another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over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 address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bus.</a:t>
            </a:r>
            <a:endParaRPr sz="2100">
              <a:latin typeface="Times New Roman"/>
              <a:cs typeface="Times New Roman"/>
            </a:endParaRPr>
          </a:p>
          <a:p>
            <a:pPr marL="268605" marR="5080" indent="-256540">
              <a:lnSpc>
                <a:spcPts val="2020"/>
              </a:lnSpc>
              <a:spcBef>
                <a:spcPts val="43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100" dirty="0">
                <a:latin typeface="Times New Roman"/>
                <a:cs typeface="Times New Roman"/>
              </a:rPr>
              <a:t>Control </a:t>
            </a:r>
            <a:r>
              <a:rPr sz="2100" spc="-5" dirty="0">
                <a:latin typeface="Times New Roman"/>
                <a:cs typeface="Times New Roman"/>
              </a:rPr>
              <a:t>Bus- </a:t>
            </a:r>
            <a:r>
              <a:rPr sz="2100" dirty="0">
                <a:latin typeface="Times New Roman"/>
                <a:cs typeface="Times New Roman"/>
              </a:rPr>
              <a:t>used to send out signals to coordinate and </a:t>
            </a:r>
            <a:r>
              <a:rPr sz="2100" spc="-5" dirty="0">
                <a:latin typeface="Times New Roman"/>
                <a:cs typeface="Times New Roman"/>
              </a:rPr>
              <a:t>manage </a:t>
            </a:r>
            <a:r>
              <a:rPr sz="2100" dirty="0">
                <a:latin typeface="Times New Roman"/>
                <a:cs typeface="Times New Roman"/>
              </a:rPr>
              <a:t>the activities of the </a:t>
            </a:r>
            <a:r>
              <a:rPr sz="2100" spc="-5" dirty="0">
                <a:latin typeface="Times New Roman"/>
                <a:cs typeface="Times New Roman"/>
              </a:rPr>
              <a:t>motherboard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components.</a:t>
            </a:r>
            <a:endParaRPr sz="2100">
              <a:latin typeface="Times New Roman"/>
              <a:cs typeface="Times New Roman"/>
            </a:endParaRPr>
          </a:p>
          <a:p>
            <a:pPr marL="268605" indent="-256540">
              <a:lnSpc>
                <a:spcPts val="2175"/>
              </a:lnSpc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100" dirty="0">
                <a:latin typeface="Times New Roman"/>
                <a:cs typeface="Times New Roman"/>
              </a:rPr>
              <a:t>Data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Bus-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Data transferred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between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peripherals, </a:t>
            </a:r>
            <a:r>
              <a:rPr sz="2100" spc="-10" dirty="0">
                <a:latin typeface="Times New Roman"/>
                <a:cs typeface="Times New Roman"/>
              </a:rPr>
              <a:t>memory</a:t>
            </a:r>
            <a:r>
              <a:rPr sz="2100" spc="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and the </a:t>
            </a:r>
            <a:r>
              <a:rPr sz="2100" spc="-5" dirty="0">
                <a:latin typeface="Times New Roman"/>
                <a:cs typeface="Times New Roman"/>
              </a:rPr>
              <a:t>CPU.</a:t>
            </a:r>
            <a:r>
              <a:rPr sz="2100" spc="-15" dirty="0">
                <a:latin typeface="Times New Roman"/>
                <a:cs typeface="Times New Roman"/>
              </a:rPr>
              <a:t> Obviously,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data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bus</a:t>
            </a:r>
            <a:endParaRPr sz="2100">
              <a:latin typeface="Times New Roman"/>
              <a:cs typeface="Times New Roman"/>
            </a:endParaRPr>
          </a:p>
          <a:p>
            <a:pPr marL="268605">
              <a:lnSpc>
                <a:spcPts val="2270"/>
              </a:lnSpc>
            </a:pPr>
            <a:r>
              <a:rPr sz="2100" dirty="0">
                <a:latin typeface="Times New Roman"/>
                <a:cs typeface="Times New Roman"/>
              </a:rPr>
              <a:t>can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be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very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busy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Times New Roman"/>
                <a:cs typeface="Times New Roman"/>
              </a:rPr>
              <a:t>pathway.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610" y="318488"/>
            <a:ext cx="7399023" cy="4816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12493"/>
            <a:ext cx="10628630" cy="42672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68605" marR="330200" indent="-256540">
              <a:lnSpc>
                <a:spcPct val="80000"/>
              </a:lnSpc>
              <a:spcBef>
                <a:spcPts val="695"/>
              </a:spcBef>
              <a:buClr>
                <a:srgbClr val="2CA1BE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Registers</a:t>
            </a:r>
            <a:r>
              <a:rPr sz="2500" spc="-10" dirty="0">
                <a:latin typeface="Lucida Sans Unicode"/>
                <a:cs typeface="Lucida Sans Unicode"/>
              </a:rPr>
              <a:t> are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type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computer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memory</a:t>
            </a:r>
            <a:r>
              <a:rPr sz="2500" spc="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used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to</a:t>
            </a:r>
            <a:r>
              <a:rPr sz="2500" spc="1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quickly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accept,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store,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and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transfer</a:t>
            </a:r>
            <a:r>
              <a:rPr sz="2500" spc="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data and instructions</a:t>
            </a:r>
            <a:r>
              <a:rPr sz="2500" spc="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that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are being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used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immediately</a:t>
            </a:r>
            <a:r>
              <a:rPr sz="2500" spc="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by</a:t>
            </a:r>
            <a:r>
              <a:rPr sz="2500" spc="1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the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CPU.</a:t>
            </a:r>
            <a:r>
              <a:rPr sz="2500" spc="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 </a:t>
            </a:r>
            <a:r>
              <a:rPr sz="2500" spc="-5" dirty="0">
                <a:latin typeface="Lucida Sans Unicode"/>
                <a:cs typeface="Lucida Sans Unicode"/>
              </a:rPr>
              <a:t>registers</a:t>
            </a:r>
            <a:r>
              <a:rPr sz="2500" spc="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used</a:t>
            </a:r>
            <a:r>
              <a:rPr sz="2500" spc="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by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the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CPU</a:t>
            </a:r>
            <a:r>
              <a:rPr sz="2500" spc="2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are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often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termed </a:t>
            </a:r>
            <a:r>
              <a:rPr sz="2500" dirty="0">
                <a:latin typeface="Lucida Sans Unicode"/>
                <a:cs typeface="Lucida Sans Unicode"/>
              </a:rPr>
              <a:t>as</a:t>
            </a:r>
            <a:r>
              <a:rPr sz="2500" spc="-5" dirty="0">
                <a:latin typeface="Lucida Sans Unicode"/>
                <a:cs typeface="Lucida Sans Unicode"/>
              </a:rPr>
              <a:t> Processor</a:t>
            </a:r>
            <a:r>
              <a:rPr sz="2500" spc="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registers.</a:t>
            </a:r>
            <a:endParaRPr sz="2500">
              <a:latin typeface="Lucida Sans Unicode"/>
              <a:cs typeface="Lucida Sans Unicode"/>
            </a:endParaRPr>
          </a:p>
          <a:p>
            <a:pPr marL="268605" marR="7620" indent="-256540">
              <a:lnSpc>
                <a:spcPts val="2400"/>
              </a:lnSpc>
              <a:spcBef>
                <a:spcPts val="3185"/>
              </a:spcBef>
              <a:buClr>
                <a:srgbClr val="2CA1BE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A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processor</a:t>
            </a:r>
            <a:r>
              <a:rPr sz="2500" spc="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register may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hold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an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instruction,</a:t>
            </a:r>
            <a:r>
              <a:rPr sz="2500" spc="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 storage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address,</a:t>
            </a:r>
            <a:r>
              <a:rPr sz="2500" dirty="0">
                <a:latin typeface="Lucida Sans Unicode"/>
                <a:cs typeface="Lucida Sans Unicode"/>
              </a:rPr>
              <a:t> or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any data (such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as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bit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sequence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or individual</a:t>
            </a:r>
            <a:r>
              <a:rPr sz="2500" spc="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characters).</a:t>
            </a:r>
            <a:endParaRPr sz="25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80000"/>
              </a:lnSpc>
              <a:spcBef>
                <a:spcPts val="3215"/>
              </a:spcBef>
              <a:buClr>
                <a:srgbClr val="2CA1BE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The computer</a:t>
            </a:r>
            <a:r>
              <a:rPr sz="2500" spc="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needs</a:t>
            </a:r>
            <a:r>
              <a:rPr sz="2500" spc="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processor registers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for</a:t>
            </a:r>
            <a:r>
              <a:rPr sz="2500" spc="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manipulating</a:t>
            </a:r>
            <a:r>
              <a:rPr sz="2500" spc="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data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and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 register</a:t>
            </a:r>
            <a:r>
              <a:rPr sz="2500" spc="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for</a:t>
            </a:r>
            <a:r>
              <a:rPr sz="2500" spc="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holding</a:t>
            </a:r>
            <a:r>
              <a:rPr sz="2500" spc="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memory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address.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The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register</a:t>
            </a:r>
            <a:r>
              <a:rPr sz="2500" spc="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holding</a:t>
            </a:r>
            <a:r>
              <a:rPr sz="2500" spc="2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the </a:t>
            </a:r>
            <a:r>
              <a:rPr sz="2500" spc="-5" dirty="0">
                <a:latin typeface="Lucida Sans Unicode"/>
                <a:cs typeface="Lucida Sans Unicode"/>
              </a:rPr>
              <a:t> memory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location</a:t>
            </a:r>
            <a:r>
              <a:rPr sz="2500" spc="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is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used</a:t>
            </a:r>
            <a:r>
              <a:rPr sz="2500" spc="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to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calculate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the</a:t>
            </a:r>
            <a:r>
              <a:rPr sz="2500" spc="1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address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the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next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instruction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after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the execution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the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current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instruction</a:t>
            </a:r>
            <a:r>
              <a:rPr sz="2500" spc="1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is </a:t>
            </a:r>
            <a:r>
              <a:rPr sz="2500" spc="-5" dirty="0">
                <a:latin typeface="Lucida Sans Unicode"/>
                <a:cs typeface="Lucida Sans Unicode"/>
              </a:rPr>
              <a:t> completed.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229" y="588263"/>
            <a:ext cx="4981961" cy="52577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27734"/>
            <a:ext cx="10222230" cy="411670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68605" marR="5080" indent="-256540">
              <a:lnSpc>
                <a:spcPct val="80000"/>
              </a:lnSpc>
              <a:spcBef>
                <a:spcPts val="695"/>
              </a:spcBef>
              <a:buClr>
                <a:srgbClr val="2CA1BE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An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instruction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cycle</a:t>
            </a:r>
            <a:r>
              <a:rPr sz="2500" b="1" spc="4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(sometimes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called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fetch</a:t>
            </a:r>
            <a:r>
              <a:rPr sz="2500" spc="-5" dirty="0">
                <a:latin typeface="Times New Roman"/>
                <a:cs typeface="Times New Roman"/>
              </a:rPr>
              <a:t>–decode–execute</a:t>
            </a:r>
            <a:r>
              <a:rPr sz="2500" spc="55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cycle</a:t>
            </a:r>
            <a:r>
              <a:rPr sz="2500" spc="-5" dirty="0">
                <a:latin typeface="Times New Roman"/>
                <a:cs typeface="Times New Roman"/>
              </a:rPr>
              <a:t>)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is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 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basic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operational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process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of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computer.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It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is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process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by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which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computer </a:t>
            </a:r>
            <a:r>
              <a:rPr sz="2500" spc="-6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retrieves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program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instruction</a:t>
            </a:r>
            <a:r>
              <a:rPr sz="2500" spc="6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from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its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memory,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determines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what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actions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 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instruction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dictates,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and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carries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out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those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actions.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CA1BE"/>
              </a:buClr>
              <a:buFont typeface="Microsoft Sans Serif"/>
              <a:buChar char=""/>
            </a:pPr>
            <a:endParaRPr sz="2750">
              <a:latin typeface="Times New Roman"/>
              <a:cs typeface="Times New Roman"/>
            </a:endParaRPr>
          </a:p>
          <a:p>
            <a:pPr marL="268605" marR="421005" indent="-256540">
              <a:lnSpc>
                <a:spcPct val="80000"/>
              </a:lnSpc>
              <a:buClr>
                <a:srgbClr val="2CA1BE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This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cycle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repeated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continuously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by a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computer's</a:t>
            </a:r>
            <a:r>
              <a:rPr sz="2500" spc="6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central</a:t>
            </a:r>
            <a:r>
              <a:rPr sz="2500" spc="4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processing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unit </a:t>
            </a:r>
            <a:r>
              <a:rPr sz="2500" spc="-6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(CPU),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from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boot-up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to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when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computer</a:t>
            </a:r>
            <a:r>
              <a:rPr sz="2500" spc="5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is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shut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down.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Microsoft Sans Serif"/>
              <a:buChar char=""/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ts val="2900"/>
              </a:lnSpc>
            </a:pP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instruction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execution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cycle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can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be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clearly</a:t>
            </a:r>
            <a:r>
              <a:rPr sz="2500" spc="4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divided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into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three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different</a:t>
            </a:r>
            <a:r>
              <a:rPr sz="2500" spc="6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parts:</a:t>
            </a:r>
            <a:endParaRPr sz="2500">
              <a:latin typeface="Times New Roman"/>
              <a:cs typeface="Times New Roman"/>
            </a:endParaRPr>
          </a:p>
          <a:p>
            <a:pPr marL="268605" indent="-256540">
              <a:lnSpc>
                <a:spcPts val="2795"/>
              </a:lnSpc>
              <a:buClr>
                <a:srgbClr val="2CA1BE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Fetch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Cycle</a:t>
            </a:r>
            <a:endParaRPr sz="2500">
              <a:latin typeface="Times New Roman"/>
              <a:cs typeface="Times New Roman"/>
            </a:endParaRPr>
          </a:p>
          <a:p>
            <a:pPr marL="268605" indent="-256540">
              <a:lnSpc>
                <a:spcPts val="2805"/>
              </a:lnSpc>
              <a:buClr>
                <a:srgbClr val="2CA1BE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Decode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Cycle</a:t>
            </a:r>
            <a:endParaRPr sz="2500">
              <a:latin typeface="Times New Roman"/>
              <a:cs typeface="Times New Roman"/>
            </a:endParaRPr>
          </a:p>
          <a:p>
            <a:pPr marL="268605" indent="-256540">
              <a:lnSpc>
                <a:spcPts val="2905"/>
              </a:lnSpc>
              <a:buClr>
                <a:srgbClr val="2CA1BE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Execute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Cycle</a:t>
            </a:r>
            <a:endParaRPr sz="25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5" y="573023"/>
            <a:ext cx="6746751" cy="5394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083" y="1241827"/>
            <a:ext cx="6945139" cy="45402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09356" y="2013194"/>
            <a:ext cx="2814955" cy="1410335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800" b="1" spc="-5" dirty="0">
                <a:latin typeface="Times New Roman"/>
                <a:cs typeface="Times New Roman"/>
              </a:rPr>
              <a:t>ST</a:t>
            </a:r>
            <a:r>
              <a:rPr sz="2800" b="1" spc="-15" dirty="0">
                <a:latin typeface="Times New Roman"/>
                <a:cs typeface="Times New Roman"/>
              </a:rPr>
              <a:t>E</a:t>
            </a:r>
            <a:r>
              <a:rPr sz="2800" b="1" spc="-5" dirty="0">
                <a:latin typeface="Times New Roman"/>
                <a:cs typeface="Times New Roman"/>
              </a:rPr>
              <a:t>P</a:t>
            </a:r>
            <a:r>
              <a:rPr sz="2800" b="1" spc="-15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1:</a:t>
            </a:r>
            <a:endParaRPr sz="28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  <a:tab pos="1120775" algn="l"/>
                <a:tab pos="1728470" algn="l"/>
                <a:tab pos="219075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	val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held  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ram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cou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ter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7323" y="2545206"/>
            <a:ext cx="10915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340">
              <a:lnSpc>
                <a:spcPct val="100000"/>
              </a:lnSpc>
              <a:spcBef>
                <a:spcPts val="95"/>
              </a:spcBef>
              <a:tabLst>
                <a:tab pos="643255" algn="l"/>
              </a:tabLst>
            </a:pPr>
            <a:r>
              <a:rPr sz="2800" spc="-5" dirty="0">
                <a:latin typeface="Times New Roman"/>
                <a:cs typeface="Times New Roman"/>
              </a:rPr>
              <a:t>in	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  regi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ter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65389" y="3398647"/>
            <a:ext cx="387413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corresponds to the address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6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6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instruction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spc="-6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memory which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next to </a:t>
            </a:r>
            <a:r>
              <a:rPr sz="2800" dirty="0">
                <a:latin typeface="Times New Roman"/>
                <a:cs typeface="Times New Roman"/>
              </a:rPr>
              <a:t> be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processed.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4566" y="573023"/>
            <a:ext cx="7523990" cy="5394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09356" y="2013194"/>
            <a:ext cx="3989070" cy="2263775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15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STEP</a:t>
            </a:r>
            <a:r>
              <a:rPr sz="2800" b="1" spc="-15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2:</a:t>
            </a:r>
            <a:endParaRPr sz="2800">
              <a:latin typeface="Times New Roman"/>
              <a:cs typeface="Times New Roman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9240" algn="l"/>
              </a:tabLst>
            </a:pP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this value to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used,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first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transferred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across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memory </a:t>
            </a:r>
            <a:r>
              <a:rPr sz="2800" spc="-5" dirty="0">
                <a:latin typeface="Times New Roman"/>
                <a:cs typeface="Times New Roman"/>
              </a:rPr>
              <a:t> address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register.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5" y="573023"/>
            <a:ext cx="10169656" cy="5394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131" y="1319783"/>
            <a:ext cx="7620000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73023"/>
            <a:ext cx="10904220" cy="6285230"/>
            <a:chOff x="0" y="573023"/>
            <a:chExt cx="10904220" cy="6285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565" y="573023"/>
              <a:ext cx="10169656" cy="5394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72" y="1140326"/>
              <a:ext cx="7510180" cy="23389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404616"/>
              <a:ext cx="7722108" cy="24003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809356" y="2013194"/>
            <a:ext cx="4168775" cy="983615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800" spc="-5" dirty="0">
                <a:latin typeface="Times New Roman"/>
                <a:cs typeface="Times New Roman"/>
              </a:rPr>
              <a:t>STEP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3:</a:t>
            </a:r>
            <a:endParaRPr sz="28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control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unit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checks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42297" y="2971926"/>
            <a:ext cx="14414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tabLst>
                <a:tab pos="695325" algn="l"/>
              </a:tabLst>
            </a:pPr>
            <a:r>
              <a:rPr sz="2800" spc="-5" dirty="0">
                <a:latin typeface="Times New Roman"/>
                <a:cs typeface="Times New Roman"/>
              </a:rPr>
              <a:t>in	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regi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te</a:t>
            </a:r>
            <a:r>
              <a:rPr sz="2800" spc="-114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68076" y="2971926"/>
            <a:ext cx="12077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y  bef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65389" y="2971926"/>
            <a:ext cx="118999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value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address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fetching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17430" y="3825062"/>
            <a:ext cx="2060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corresp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nding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65389" y="4252340"/>
            <a:ext cx="36626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instruction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from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memory.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982211"/>
            <a:ext cx="11656060" cy="2875915"/>
            <a:chOff x="0" y="3982211"/>
            <a:chExt cx="11656060" cy="2875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82211"/>
              <a:ext cx="5265420" cy="23286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8571" y="4038599"/>
              <a:ext cx="6316980" cy="231495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771003" y="1228969"/>
            <a:ext cx="4217035" cy="1837055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800" spc="-5" dirty="0">
                <a:latin typeface="Times New Roman"/>
                <a:cs typeface="Times New Roman"/>
              </a:rPr>
              <a:t>STEP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4:</a:t>
            </a:r>
            <a:endParaRPr sz="2800">
              <a:latin typeface="Times New Roman"/>
              <a:cs typeface="Times New Roman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fetched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instruction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stored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7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memory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buffer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register.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4565" y="573023"/>
            <a:ext cx="10169656" cy="5394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736" y="1334881"/>
            <a:ext cx="6963085" cy="250102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488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STEP</a:t>
            </a:r>
            <a:r>
              <a:rPr spc="-155" dirty="0"/>
              <a:t> </a:t>
            </a:r>
            <a:r>
              <a:rPr spc="-5" dirty="0"/>
              <a:t>5: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09356" y="2545206"/>
            <a:ext cx="39884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  <a:tab pos="692150" algn="l"/>
                <a:tab pos="1136015" algn="l"/>
                <a:tab pos="1951355" algn="l"/>
                <a:tab pos="3698240" algn="l"/>
              </a:tabLst>
            </a:pPr>
            <a:r>
              <a:rPr sz="2800" spc="-5" dirty="0">
                <a:latin typeface="Times New Roman"/>
                <a:cs typeface="Times New Roman"/>
              </a:rPr>
              <a:t>It	is	</a:t>
            </a: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hen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tran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fer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to 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instruction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register.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5" y="573023"/>
            <a:ext cx="10169656" cy="53949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64146"/>
            <a:ext cx="7617459" cy="5394325"/>
            <a:chOff x="0" y="1464146"/>
            <a:chExt cx="7617459" cy="53943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807" y="1464146"/>
              <a:ext cx="7436385" cy="25165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907536"/>
              <a:ext cx="7616952" cy="235153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809356" y="2013194"/>
            <a:ext cx="1209675" cy="983615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800" spc="-5" dirty="0">
                <a:latin typeface="Times New Roman"/>
                <a:cs typeface="Times New Roman"/>
              </a:rPr>
              <a:t>STEP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6:</a:t>
            </a:r>
            <a:endParaRPr sz="28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83802" y="2545206"/>
            <a:ext cx="1232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am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57407" y="2545206"/>
            <a:ext cx="1091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cou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ter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65389" y="2971926"/>
            <a:ext cx="3174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32230" algn="l"/>
                <a:tab pos="1819910" algn="l"/>
              </a:tabLst>
            </a:pPr>
            <a:r>
              <a:rPr sz="2800" spc="-5" dirty="0">
                <a:latin typeface="Times New Roman"/>
                <a:cs typeface="Times New Roman"/>
              </a:rPr>
              <a:t>regi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ter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advanced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67592" y="2971926"/>
            <a:ext cx="382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by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65389" y="3398647"/>
            <a:ext cx="378460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control unit, </a:t>
            </a:r>
            <a:r>
              <a:rPr sz="2800" dirty="0">
                <a:latin typeface="Times New Roman"/>
                <a:cs typeface="Times New Roman"/>
              </a:rPr>
              <a:t>so </a:t>
            </a:r>
            <a:r>
              <a:rPr sz="2800" spc="-5" dirty="0">
                <a:latin typeface="Times New Roman"/>
                <a:cs typeface="Times New Roman"/>
              </a:rPr>
              <a:t>that it </a:t>
            </a:r>
            <a:r>
              <a:rPr sz="2800" dirty="0">
                <a:latin typeface="Times New Roman"/>
                <a:cs typeface="Times New Roman"/>
              </a:rPr>
              <a:t> corresponds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memory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location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next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instruction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the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program being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executed.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4565" y="573023"/>
            <a:ext cx="10169656" cy="53949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583842"/>
            <a:ext cx="10113645" cy="448881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800" b="1" spc="-180" dirty="0">
                <a:latin typeface="Tahoma"/>
                <a:cs typeface="Tahoma"/>
              </a:rPr>
              <a:t>STEP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75" dirty="0">
                <a:latin typeface="Tahoma"/>
                <a:cs typeface="Tahoma"/>
              </a:rPr>
              <a:t>7:</a:t>
            </a:r>
            <a:endParaRPr sz="2800">
              <a:latin typeface="Tahoma"/>
              <a:cs typeface="Tahoma"/>
            </a:endParaRPr>
          </a:p>
          <a:p>
            <a:pPr marL="268605" marR="5080" indent="-256540" algn="just">
              <a:lnSpc>
                <a:spcPts val="3030"/>
              </a:lnSpc>
              <a:spcBef>
                <a:spcPts val="580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9240" algn="l"/>
              </a:tabLst>
            </a:pPr>
            <a:r>
              <a:rPr sz="2800" dirty="0">
                <a:latin typeface="Times New Roman"/>
                <a:cs typeface="Times New Roman"/>
              </a:rPr>
              <a:t>During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cycle</a:t>
            </a:r>
            <a:r>
              <a:rPr sz="2800" dirty="0">
                <a:latin typeface="Times New Roman"/>
                <a:cs typeface="Times New Roman"/>
              </a:rPr>
              <a:t> 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encoded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instruction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present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</a:t>
            </a:r>
            <a:r>
              <a:rPr sz="2800" spc="-5" dirty="0">
                <a:latin typeface="Times New Roman"/>
                <a:cs typeface="Times New Roman"/>
              </a:rPr>
              <a:t> the</a:t>
            </a:r>
            <a:r>
              <a:rPr sz="2800" dirty="0">
                <a:latin typeface="Times New Roman"/>
                <a:cs typeface="Times New Roman"/>
              </a:rPr>
              <a:t> IR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(instruction </a:t>
            </a:r>
            <a:r>
              <a:rPr sz="2800" spc="-5" dirty="0">
                <a:latin typeface="Times New Roman"/>
                <a:cs typeface="Times New Roman"/>
              </a:rPr>
              <a:t>register) is interpreted by the </a:t>
            </a:r>
            <a:r>
              <a:rPr sz="2800" spc="-25" dirty="0">
                <a:latin typeface="Times New Roman"/>
                <a:cs typeface="Times New Roman"/>
              </a:rPr>
              <a:t>decoder. </a:t>
            </a:r>
            <a:r>
              <a:rPr sz="2800" spc="-5" dirty="0">
                <a:latin typeface="Times New Roman"/>
                <a:cs typeface="Times New Roman"/>
              </a:rPr>
              <a:t>. It determines </a:t>
            </a:r>
            <a:r>
              <a:rPr sz="2800" dirty="0">
                <a:latin typeface="Times New Roman"/>
                <a:cs typeface="Times New Roman"/>
              </a:rPr>
              <a:t> which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opcode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addressing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mode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have been </a:t>
            </a:r>
            <a:r>
              <a:rPr sz="2800" dirty="0">
                <a:latin typeface="Times New Roman"/>
                <a:cs typeface="Times New Roman"/>
              </a:rPr>
              <a:t>used.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150"/>
              </a:lnSpc>
            </a:pPr>
            <a:r>
              <a:rPr sz="2800" b="1" spc="-180" dirty="0">
                <a:latin typeface="Tahoma"/>
                <a:cs typeface="Tahoma"/>
              </a:rPr>
              <a:t>STEP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80" dirty="0">
                <a:latin typeface="Tahoma"/>
                <a:cs typeface="Tahoma"/>
              </a:rPr>
              <a:t>8:</a:t>
            </a:r>
            <a:endParaRPr sz="2800">
              <a:latin typeface="Tahoma"/>
              <a:cs typeface="Tahoma"/>
            </a:endParaRPr>
          </a:p>
          <a:p>
            <a:pPr marL="268605" marR="5080" indent="-256540" algn="just">
              <a:lnSpc>
                <a:spcPct val="90000"/>
              </a:lnSpc>
              <a:spcBef>
                <a:spcPts val="610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control unit </a:t>
            </a:r>
            <a:r>
              <a:rPr sz="2800" dirty="0">
                <a:latin typeface="Times New Roman"/>
                <a:cs typeface="Times New Roman"/>
              </a:rPr>
              <a:t>of the </a:t>
            </a:r>
            <a:r>
              <a:rPr sz="2800" spc="-5" dirty="0">
                <a:latin typeface="Times New Roman"/>
                <a:cs typeface="Times New Roman"/>
              </a:rPr>
              <a:t>CPU passes the decoded information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 sequence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control </a:t>
            </a:r>
            <a:r>
              <a:rPr sz="2800" spc="-5" dirty="0">
                <a:latin typeface="Times New Roman"/>
                <a:cs typeface="Times New Roman"/>
              </a:rPr>
              <a:t>signals to </a:t>
            </a:r>
            <a:r>
              <a:rPr sz="2800" spc="-1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relevant function units of the CPU </a:t>
            </a:r>
            <a:r>
              <a:rPr sz="2800" dirty="0">
                <a:latin typeface="Times New Roman"/>
                <a:cs typeface="Times New Roman"/>
              </a:rPr>
              <a:t> to </a:t>
            </a:r>
            <a:r>
              <a:rPr sz="2800" spc="-5" dirty="0">
                <a:latin typeface="Times New Roman"/>
                <a:cs typeface="Times New Roman"/>
              </a:rPr>
              <a:t>perform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actions required </a:t>
            </a:r>
            <a:r>
              <a:rPr sz="2800" dirty="0">
                <a:latin typeface="Times New Roman"/>
                <a:cs typeface="Times New Roman"/>
              </a:rPr>
              <a:t>by </a:t>
            </a:r>
            <a:r>
              <a:rPr sz="2800" spc="-5" dirty="0">
                <a:latin typeface="Times New Roman"/>
                <a:cs typeface="Times New Roman"/>
              </a:rPr>
              <a:t>the instruction such </a:t>
            </a:r>
            <a:r>
              <a:rPr sz="2800" spc="-15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reading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values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from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registers,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passing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perform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mathematical </a:t>
            </a:r>
            <a:r>
              <a:rPr sz="2800" dirty="0">
                <a:latin typeface="Times New Roman"/>
                <a:cs typeface="Times New Roman"/>
              </a:rPr>
              <a:t>or logic </a:t>
            </a:r>
            <a:r>
              <a:rPr sz="2800" spc="-5" dirty="0">
                <a:latin typeface="Times New Roman"/>
                <a:cs typeface="Times New Roman"/>
              </a:rPr>
              <a:t>functions </a:t>
            </a:r>
            <a:r>
              <a:rPr sz="2800" dirty="0">
                <a:latin typeface="Times New Roman"/>
                <a:cs typeface="Times New Roman"/>
              </a:rPr>
              <a:t>on </a:t>
            </a:r>
            <a:r>
              <a:rPr sz="2800" spc="-5" dirty="0">
                <a:latin typeface="Times New Roman"/>
                <a:cs typeface="Times New Roman"/>
              </a:rPr>
              <a:t>them, and writing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result back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 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register.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230" y="318509"/>
            <a:ext cx="10600945" cy="1045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0128" y="2395727"/>
            <a:ext cx="6877811" cy="39273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98068" y="1465834"/>
            <a:ext cx="10111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Following </a:t>
            </a:r>
            <a:r>
              <a:rPr sz="2700" dirty="0">
                <a:latin typeface="Lucida Sans Unicode"/>
                <a:cs typeface="Lucida Sans Unicode"/>
              </a:rPr>
              <a:t>is </a:t>
            </a:r>
            <a:r>
              <a:rPr sz="2700" spc="-5" dirty="0">
                <a:latin typeface="Lucida Sans Unicode"/>
                <a:cs typeface="Lucida Sans Unicode"/>
              </a:rPr>
              <a:t>the list of some of </a:t>
            </a:r>
            <a:r>
              <a:rPr sz="2700" dirty="0">
                <a:latin typeface="Lucida Sans Unicode"/>
                <a:cs typeface="Lucida Sans Unicode"/>
              </a:rPr>
              <a:t>the most </a:t>
            </a:r>
            <a:r>
              <a:rPr sz="2700" spc="-5" dirty="0">
                <a:latin typeface="Lucida Sans Unicode"/>
                <a:cs typeface="Lucida Sans Unicode"/>
              </a:rPr>
              <a:t>common registers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used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basic computer: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211" y="588232"/>
            <a:ext cx="1332006" cy="4313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33159"/>
            <a:ext cx="10094595" cy="420560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68605" marR="5080" indent="-256540">
              <a:lnSpc>
                <a:spcPct val="99600"/>
              </a:lnSpc>
              <a:spcBef>
                <a:spcPts val="140"/>
              </a:spcBef>
              <a:buClr>
                <a:srgbClr val="2CA1BE"/>
              </a:buClr>
              <a:buSzPct val="67187"/>
              <a:buFont typeface="Microsoft Sans Serif"/>
              <a:buChar char=""/>
              <a:tabLst>
                <a:tab pos="269240" algn="l"/>
              </a:tabLst>
            </a:pPr>
            <a:r>
              <a:rPr sz="3200" dirty="0">
                <a:latin typeface="Lucida Sans Unicode"/>
                <a:cs typeface="Lucida Sans Unicode"/>
              </a:rPr>
              <a:t>The</a:t>
            </a:r>
            <a:r>
              <a:rPr sz="3200" spc="-10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term</a:t>
            </a:r>
            <a:r>
              <a:rPr sz="3200" spc="-15" dirty="0">
                <a:latin typeface="Lucida Sans Unicode"/>
                <a:cs typeface="Lucida Sans Unicode"/>
              </a:rPr>
              <a:t> </a:t>
            </a:r>
            <a:r>
              <a:rPr sz="3350" b="1" i="1" spc="-80" dirty="0">
                <a:latin typeface="Arial"/>
                <a:cs typeface="Arial"/>
              </a:rPr>
              <a:t>addressing</a:t>
            </a:r>
            <a:r>
              <a:rPr sz="3350" b="1" i="1" spc="40" dirty="0">
                <a:latin typeface="Arial"/>
                <a:cs typeface="Arial"/>
              </a:rPr>
              <a:t> </a:t>
            </a:r>
            <a:r>
              <a:rPr sz="3350" b="1" i="1" spc="-80" dirty="0">
                <a:latin typeface="Arial"/>
                <a:cs typeface="Arial"/>
              </a:rPr>
              <a:t>modes</a:t>
            </a:r>
            <a:r>
              <a:rPr sz="3350" b="1" i="1" spc="70" dirty="0">
                <a:latin typeface="Arial"/>
                <a:cs typeface="Arial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refers to the</a:t>
            </a:r>
            <a:r>
              <a:rPr sz="3200" spc="5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way</a:t>
            </a:r>
            <a:r>
              <a:rPr sz="3200" spc="-2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in </a:t>
            </a:r>
            <a:r>
              <a:rPr sz="3200" dirty="0">
                <a:latin typeface="Lucida Sans Unicode"/>
                <a:cs typeface="Lucida Sans Unicode"/>
              </a:rPr>
              <a:t> which</a:t>
            </a:r>
            <a:r>
              <a:rPr sz="3200" spc="-15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the</a:t>
            </a:r>
            <a:r>
              <a:rPr sz="3200" spc="15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operand</a:t>
            </a:r>
            <a:r>
              <a:rPr sz="320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of</a:t>
            </a:r>
            <a:r>
              <a:rPr sz="3200" dirty="0">
                <a:latin typeface="Lucida Sans Unicode"/>
                <a:cs typeface="Lucida Sans Unicode"/>
              </a:rPr>
              <a:t> </a:t>
            </a:r>
            <a:r>
              <a:rPr sz="3200" spc="-10" dirty="0">
                <a:latin typeface="Lucida Sans Unicode"/>
                <a:cs typeface="Lucida Sans Unicode"/>
              </a:rPr>
              <a:t>an</a:t>
            </a:r>
            <a:r>
              <a:rPr sz="3200" spc="5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instruction</a:t>
            </a:r>
            <a:r>
              <a:rPr sz="320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is</a:t>
            </a:r>
            <a:r>
              <a:rPr sz="3200" spc="10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taken</a:t>
            </a:r>
            <a:r>
              <a:rPr sz="3200" spc="10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from </a:t>
            </a:r>
            <a:r>
              <a:rPr sz="3200" spc="-1000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memory</a:t>
            </a:r>
            <a:r>
              <a:rPr sz="3200" spc="5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or register.</a:t>
            </a:r>
            <a:endParaRPr sz="32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187"/>
              <a:buFont typeface="Microsoft Sans Serif"/>
              <a:buChar char=""/>
              <a:tabLst>
                <a:tab pos="269240" algn="l"/>
              </a:tabLst>
            </a:pPr>
            <a:r>
              <a:rPr sz="3200" spc="-5" dirty="0">
                <a:latin typeface="Lucida Sans Unicode"/>
                <a:cs typeface="Lucida Sans Unicode"/>
              </a:rPr>
              <a:t>Most</a:t>
            </a:r>
            <a:r>
              <a:rPr sz="3200" spc="10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CPUs</a:t>
            </a:r>
            <a:r>
              <a:rPr sz="3200" spc="-10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have</a:t>
            </a:r>
            <a:r>
              <a:rPr sz="3200" spc="5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at</a:t>
            </a:r>
            <a:r>
              <a:rPr sz="3200" spc="15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least</a:t>
            </a:r>
            <a:r>
              <a:rPr sz="3200" dirty="0">
                <a:latin typeface="Lucida Sans Unicode"/>
                <a:cs typeface="Lucida Sans Unicode"/>
              </a:rPr>
              <a:t> four </a:t>
            </a:r>
            <a:r>
              <a:rPr sz="3200" spc="-5" dirty="0">
                <a:latin typeface="Lucida Sans Unicode"/>
                <a:cs typeface="Lucida Sans Unicode"/>
              </a:rPr>
              <a:t>addressing</a:t>
            </a:r>
            <a:r>
              <a:rPr sz="3200" spc="20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modes:</a:t>
            </a:r>
            <a:endParaRPr sz="3200">
              <a:latin typeface="Lucida Sans Unicode"/>
              <a:cs typeface="Lucida Sans Unicode"/>
            </a:endParaRPr>
          </a:p>
          <a:p>
            <a:pPr marL="782320" indent="-770255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187"/>
              <a:buFont typeface="Microsoft Sans Serif"/>
              <a:buChar char=""/>
              <a:tabLst>
                <a:tab pos="782320" algn="l"/>
                <a:tab pos="782955" algn="l"/>
              </a:tabLst>
            </a:pPr>
            <a:r>
              <a:rPr sz="3200" spc="-5" dirty="0">
                <a:latin typeface="Lucida Sans Unicode"/>
                <a:cs typeface="Lucida Sans Unicode"/>
              </a:rPr>
              <a:t>Immediate</a:t>
            </a:r>
            <a:endParaRPr sz="3200">
              <a:latin typeface="Lucida Sans Unicode"/>
              <a:cs typeface="Lucida Sans Unicode"/>
            </a:endParaRPr>
          </a:p>
          <a:p>
            <a:pPr marL="782320" indent="-770255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187"/>
              <a:buFont typeface="Microsoft Sans Serif"/>
              <a:buChar char=""/>
              <a:tabLst>
                <a:tab pos="782320" algn="l"/>
                <a:tab pos="782955" algn="l"/>
              </a:tabLst>
            </a:pPr>
            <a:r>
              <a:rPr sz="3200" spc="-5" dirty="0">
                <a:latin typeface="Lucida Sans Unicode"/>
                <a:cs typeface="Lucida Sans Unicode"/>
              </a:rPr>
              <a:t>Direct</a:t>
            </a:r>
            <a:endParaRPr sz="3200">
              <a:latin typeface="Lucida Sans Unicode"/>
              <a:cs typeface="Lucida Sans Unicode"/>
            </a:endParaRPr>
          </a:p>
          <a:p>
            <a:pPr marL="782320" indent="-770255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187"/>
              <a:buFont typeface="Microsoft Sans Serif"/>
              <a:buChar char=""/>
              <a:tabLst>
                <a:tab pos="782320" algn="l"/>
                <a:tab pos="782955" algn="l"/>
              </a:tabLst>
            </a:pPr>
            <a:r>
              <a:rPr sz="3200" spc="-5" dirty="0">
                <a:latin typeface="Lucida Sans Unicode"/>
                <a:cs typeface="Lucida Sans Unicode"/>
              </a:rPr>
              <a:t>Indirect</a:t>
            </a:r>
            <a:endParaRPr sz="3200">
              <a:latin typeface="Lucida Sans Unicode"/>
              <a:cs typeface="Lucida Sans Unicode"/>
            </a:endParaRPr>
          </a:p>
          <a:p>
            <a:pPr marL="782320" indent="-770255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187"/>
              <a:buFont typeface="Microsoft Sans Serif"/>
              <a:buChar char=""/>
              <a:tabLst>
                <a:tab pos="782320" algn="l"/>
                <a:tab pos="782955" algn="l"/>
              </a:tabLst>
            </a:pPr>
            <a:r>
              <a:rPr sz="3200" spc="-5" dirty="0">
                <a:latin typeface="Lucida Sans Unicode"/>
                <a:cs typeface="Lucida Sans Unicode"/>
              </a:rPr>
              <a:t>Indexed</a:t>
            </a:r>
            <a:endParaRPr sz="32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895" y="572999"/>
            <a:ext cx="4700015" cy="5410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15161"/>
            <a:ext cx="9508490" cy="36734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Immediate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Addressing•</a:t>
            </a:r>
            <a:r>
              <a:rPr sz="2700" dirty="0">
                <a:latin typeface="Lucida Sans Unicode"/>
                <a:cs typeface="Lucida Sans Unicode"/>
              </a:rPr>
              <a:t> Operand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is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part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instruction•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Operand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=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address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field•</a:t>
            </a:r>
            <a:endParaRPr sz="2700">
              <a:latin typeface="Lucida Sans Unicode"/>
              <a:cs typeface="Lucida Sans Unicode"/>
            </a:endParaRPr>
          </a:p>
          <a:p>
            <a:pPr marL="268605" marR="33401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376555" algn="l"/>
                <a:tab pos="377825" algn="l"/>
              </a:tabLst>
            </a:pPr>
            <a:r>
              <a:rPr dirty="0"/>
              <a:t>	</a:t>
            </a:r>
            <a:r>
              <a:rPr sz="2700" spc="-10" dirty="0">
                <a:latin typeface="Lucida Sans Unicode"/>
                <a:cs typeface="Lucida Sans Unicode"/>
              </a:rPr>
              <a:t>e.g.</a:t>
            </a:r>
            <a:r>
              <a:rPr sz="2700" spc="-5" dirty="0">
                <a:latin typeface="Lucida Sans Unicode"/>
                <a:cs typeface="Lucida Sans Unicode"/>
              </a:rPr>
              <a:t> </a:t>
            </a:r>
            <a:r>
              <a:rPr sz="2700" b="1" spc="-5" dirty="0">
                <a:solidFill>
                  <a:srgbClr val="FF0000"/>
                </a:solidFill>
                <a:latin typeface="Tahoma"/>
                <a:cs typeface="Tahoma"/>
              </a:rPr>
              <a:t>ADD</a:t>
            </a:r>
            <a:r>
              <a:rPr sz="2700" b="1" spc="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700" b="1" spc="-15" dirty="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r>
              <a:rPr sz="2700" b="1" spc="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—Add 5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to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contents of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accumulator—5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is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operand•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800" spc="-245" dirty="0">
                <a:solidFill>
                  <a:srgbClr val="2CA1BE"/>
                </a:solidFill>
                <a:latin typeface="Microsoft Sans Serif"/>
                <a:cs typeface="Microsoft Sans Serif"/>
              </a:rPr>
              <a:t>🞂</a:t>
            </a:r>
            <a:endParaRPr sz="1800">
              <a:latin typeface="Microsoft Sans Serif"/>
              <a:cs typeface="Microsoft Sans Serif"/>
            </a:endParaRPr>
          </a:p>
          <a:p>
            <a:pPr marL="268605" indent="-256540">
              <a:lnSpc>
                <a:spcPct val="100000"/>
              </a:lnSpc>
              <a:spcBef>
                <a:spcPts val="58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No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memory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reference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to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fetch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data•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Fast•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Limited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range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5" y="551687"/>
            <a:ext cx="2819407" cy="4754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4640" y="4378452"/>
            <a:ext cx="4229100" cy="16291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54" y="573023"/>
            <a:ext cx="2100098" cy="5349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9967" y="1914863"/>
            <a:ext cx="9589409" cy="9673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8634" y="3425245"/>
            <a:ext cx="8229381" cy="14831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65834"/>
            <a:ext cx="10811510" cy="429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39687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In this </a:t>
            </a:r>
            <a:r>
              <a:rPr sz="2700" dirty="0">
                <a:latin typeface="Lucida Sans Unicode"/>
                <a:cs typeface="Lucida Sans Unicode"/>
              </a:rPr>
              <a:t>mode the </a:t>
            </a:r>
            <a:r>
              <a:rPr sz="2700" spc="-5" dirty="0">
                <a:latin typeface="Lucida Sans Unicode"/>
                <a:cs typeface="Lucida Sans Unicode"/>
              </a:rPr>
              <a:t>operand is </a:t>
            </a:r>
            <a:r>
              <a:rPr sz="2700" dirty="0">
                <a:latin typeface="Lucida Sans Unicode"/>
                <a:cs typeface="Lucida Sans Unicode"/>
              </a:rPr>
              <a:t>stored </a:t>
            </a:r>
            <a:r>
              <a:rPr sz="2700" spc="-5" dirty="0">
                <a:latin typeface="Lucida Sans Unicode"/>
                <a:cs typeface="Lucida Sans Unicode"/>
              </a:rPr>
              <a:t>in the register and this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register is present in </a:t>
            </a:r>
            <a:r>
              <a:rPr sz="2700" dirty="0">
                <a:latin typeface="Lucida Sans Unicode"/>
                <a:cs typeface="Lucida Sans Unicode"/>
              </a:rPr>
              <a:t>CPU. </a:t>
            </a:r>
            <a:r>
              <a:rPr sz="2700" spc="-5" dirty="0">
                <a:latin typeface="Lucida Sans Unicode"/>
                <a:cs typeface="Lucida Sans Unicode"/>
              </a:rPr>
              <a:t>The instruction </a:t>
            </a:r>
            <a:r>
              <a:rPr sz="2700" dirty="0">
                <a:latin typeface="Lucida Sans Unicode"/>
                <a:cs typeface="Lucida Sans Unicode"/>
              </a:rPr>
              <a:t>has </a:t>
            </a:r>
            <a:r>
              <a:rPr sz="2700" spc="-5" dirty="0">
                <a:latin typeface="Lucida Sans Unicode"/>
                <a:cs typeface="Lucida Sans Unicode"/>
              </a:rPr>
              <a:t>the address of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the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Register </a:t>
            </a:r>
            <a:r>
              <a:rPr sz="2700" dirty="0">
                <a:latin typeface="Lucida Sans Unicode"/>
                <a:cs typeface="Lucida Sans Unicode"/>
              </a:rPr>
              <a:t>where </a:t>
            </a:r>
            <a:r>
              <a:rPr sz="2700" spc="-5" dirty="0">
                <a:latin typeface="Lucida Sans Unicode"/>
                <a:cs typeface="Lucida Sans Unicode"/>
              </a:rPr>
              <a:t>the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operand is </a:t>
            </a:r>
            <a:r>
              <a:rPr sz="2700" dirty="0">
                <a:latin typeface="Lucida Sans Unicode"/>
                <a:cs typeface="Lucida Sans Unicode"/>
              </a:rPr>
              <a:t>stored.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Lucida Sans Unicode"/>
              <a:cs typeface="Lucida Sans Unicode"/>
            </a:endParaRPr>
          </a:p>
          <a:p>
            <a:pPr marL="297815">
              <a:lnSpc>
                <a:spcPct val="100000"/>
              </a:lnSpc>
            </a:pPr>
            <a:r>
              <a:rPr sz="2400" b="1" spc="-65" dirty="0">
                <a:latin typeface="Tahoma"/>
                <a:cs typeface="Tahoma"/>
              </a:rPr>
              <a:t>Advantages</a:t>
            </a:r>
            <a:endParaRPr sz="2400">
              <a:latin typeface="Tahoma"/>
              <a:cs typeface="Tahoma"/>
            </a:endParaRPr>
          </a:p>
          <a:p>
            <a:pPr marL="297815" marR="5080">
              <a:lnSpc>
                <a:spcPct val="100000"/>
              </a:lnSpc>
            </a:pPr>
            <a:r>
              <a:rPr sz="2400" dirty="0">
                <a:latin typeface="Lucida Sans Unicode"/>
                <a:cs typeface="Lucida Sans Unicode"/>
              </a:rPr>
              <a:t>Shorter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instructions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and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faster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instruction</a:t>
            </a:r>
            <a:r>
              <a:rPr sz="2400" spc="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fetch.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Faster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memory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access </a:t>
            </a:r>
            <a:r>
              <a:rPr sz="2400" spc="-74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to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the operand(s)</a:t>
            </a:r>
            <a:endParaRPr sz="2400">
              <a:latin typeface="Lucida Sans Unicode"/>
              <a:cs typeface="Lucida Sans Unicode"/>
            </a:endParaRPr>
          </a:p>
          <a:p>
            <a:pPr marL="297815">
              <a:lnSpc>
                <a:spcPct val="100000"/>
              </a:lnSpc>
            </a:pPr>
            <a:r>
              <a:rPr sz="2400" b="1" spc="-65" dirty="0">
                <a:latin typeface="Tahoma"/>
                <a:cs typeface="Tahoma"/>
              </a:rPr>
              <a:t>Disadvantages</a:t>
            </a:r>
            <a:endParaRPr sz="2400">
              <a:latin typeface="Tahoma"/>
              <a:cs typeface="Tahoma"/>
            </a:endParaRPr>
          </a:p>
          <a:p>
            <a:pPr marL="297815">
              <a:lnSpc>
                <a:spcPct val="100000"/>
              </a:lnSpc>
            </a:pPr>
            <a:r>
              <a:rPr sz="2400" dirty="0">
                <a:latin typeface="Lucida Sans Unicode"/>
                <a:cs typeface="Lucida Sans Unicode"/>
              </a:rPr>
              <a:t>Very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limited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address space</a:t>
            </a:r>
            <a:endParaRPr sz="2400">
              <a:latin typeface="Lucida Sans Unicode"/>
              <a:cs typeface="Lucida Sans Unicode"/>
            </a:endParaRPr>
          </a:p>
          <a:p>
            <a:pPr marL="297815" marR="781685">
              <a:lnSpc>
                <a:spcPct val="100000"/>
              </a:lnSpc>
            </a:pPr>
            <a:r>
              <a:rPr sz="2400" dirty="0">
                <a:latin typeface="Lucida Sans Unicode"/>
                <a:cs typeface="Lucida Sans Unicode"/>
              </a:rPr>
              <a:t>Using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multiple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registers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helps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performance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but it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complicates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the </a:t>
            </a:r>
            <a:r>
              <a:rPr sz="2400" spc="-74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instructions</a:t>
            </a:r>
            <a:r>
              <a:rPr sz="1800" spc="-5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0" y="572999"/>
            <a:ext cx="3572267" cy="5410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1879" y="1914143"/>
            <a:ext cx="7274052" cy="39669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223" y="588232"/>
            <a:ext cx="1607837" cy="43138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95299" y="1481073"/>
            <a:ext cx="7778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ucida Sans Unicode"/>
                <a:cs typeface="Lucida Sans Unicode"/>
              </a:rPr>
              <a:t>Example: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MOV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AX,CX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(move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the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contents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of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CX </a:t>
            </a:r>
            <a:r>
              <a:rPr sz="1800" spc="-5" dirty="0">
                <a:latin typeface="Lucida Sans Unicode"/>
                <a:cs typeface="Lucida Sans Unicode"/>
              </a:rPr>
              <a:t>register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to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AX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register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65834"/>
            <a:ext cx="1068832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In </a:t>
            </a:r>
            <a:r>
              <a:rPr sz="2700" spc="-5" dirty="0">
                <a:latin typeface="Lucida Sans Unicode"/>
                <a:cs typeface="Lucida Sans Unicode"/>
              </a:rPr>
              <a:t>this </a:t>
            </a:r>
            <a:r>
              <a:rPr sz="2700" dirty="0">
                <a:latin typeface="Lucida Sans Unicode"/>
                <a:cs typeface="Lucida Sans Unicode"/>
              </a:rPr>
              <a:t>mode, </a:t>
            </a:r>
            <a:r>
              <a:rPr sz="2700" spc="-5" dirty="0">
                <a:latin typeface="Lucida Sans Unicode"/>
                <a:cs typeface="Lucida Sans Unicode"/>
              </a:rPr>
              <a:t>the instruction specifies the </a:t>
            </a:r>
            <a:r>
              <a:rPr sz="2700" spc="-10" dirty="0">
                <a:latin typeface="Lucida Sans Unicode"/>
                <a:cs typeface="Lucida Sans Unicode"/>
              </a:rPr>
              <a:t>register </a:t>
            </a:r>
            <a:r>
              <a:rPr sz="2700" dirty="0">
                <a:latin typeface="Lucida Sans Unicode"/>
                <a:cs typeface="Lucida Sans Unicode"/>
              </a:rPr>
              <a:t>whose 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contents </a:t>
            </a:r>
            <a:r>
              <a:rPr sz="2700" dirty="0">
                <a:latin typeface="Lucida Sans Unicode"/>
                <a:cs typeface="Lucida Sans Unicode"/>
              </a:rPr>
              <a:t>give</a:t>
            </a:r>
            <a:r>
              <a:rPr sz="2700" spc="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us</a:t>
            </a:r>
            <a:r>
              <a:rPr sz="2700" spc="-5" dirty="0">
                <a:latin typeface="Lucida Sans Unicode"/>
                <a:cs typeface="Lucida Sans Unicode"/>
              </a:rPr>
              <a:t> the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address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operand which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is in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memory. 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Thus, the register contains the address of operand rather than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the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operand itself.</a:t>
            </a:r>
            <a:endParaRPr sz="2700">
              <a:latin typeface="Lucida Sans Unicode"/>
              <a:cs typeface="Lucida Sans Unicode"/>
            </a:endParaRPr>
          </a:p>
          <a:p>
            <a:pPr marL="696595">
              <a:lnSpc>
                <a:spcPct val="100000"/>
              </a:lnSpc>
              <a:spcBef>
                <a:spcPts val="2880"/>
              </a:spcBef>
            </a:pPr>
            <a:r>
              <a:rPr sz="1800" spc="-5" dirty="0">
                <a:latin typeface="Lucida Sans Unicode"/>
                <a:cs typeface="Lucida Sans Unicode"/>
              </a:rPr>
              <a:t>MOV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AX,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[BX]</a:t>
            </a:r>
            <a:endParaRPr sz="1800">
              <a:latin typeface="Lucida Sans Unicode"/>
              <a:cs typeface="Lucida Sans Unicode"/>
            </a:endParaRPr>
          </a:p>
          <a:p>
            <a:pPr marL="696595">
              <a:lnSpc>
                <a:spcPct val="100000"/>
              </a:lnSpc>
            </a:pPr>
            <a:r>
              <a:rPr sz="1800" dirty="0">
                <a:latin typeface="Lucida Sans Unicode"/>
                <a:cs typeface="Lucida Sans Unicode"/>
              </a:rPr>
              <a:t>(move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the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contents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of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memory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location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addressed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by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the register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BX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to the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register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AX)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3" y="572999"/>
            <a:ext cx="5657095" cy="5410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930</Words>
  <Application>Microsoft Office PowerPoint</Application>
  <PresentationFormat>Widescreen</PresentationFormat>
  <Paragraphs>88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MT</vt:lpstr>
      <vt:lpstr>Calibri</vt:lpstr>
      <vt:lpstr>Lucida Sans Unicode</vt:lpstr>
      <vt:lpstr>Microsoft Sans Serif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5: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CSC-110  Computing FUNDAMENTALS THE COMPUTER SYSTEM HARDWARE</dc:title>
  <dc:creator>Reema Khan</dc:creator>
  <cp:lastModifiedBy>02-131212-009</cp:lastModifiedBy>
  <cp:revision>1</cp:revision>
  <dcterms:created xsi:type="dcterms:W3CDTF">2023-02-14T06:57:12Z</dcterms:created>
  <dcterms:modified xsi:type="dcterms:W3CDTF">2023-02-14T09:55:25Z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2023-02-14T00:00:00Z</vt:filetime>
  </property>
</Properties>
</file>