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2/15/2023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rgbClr val="3981B9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rgbClr val="67748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2/15/2023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rgbClr val="3981B9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2/15/2023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rgbClr val="3981B9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2/15/2023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2/15/2023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7356347" y="6754367"/>
            <a:ext cx="893444" cy="104139"/>
          </a:xfrm>
          <a:custGeom>
            <a:avLst/>
            <a:gdLst/>
            <a:ahLst/>
            <a:cxnLst/>
            <a:rect l="l" t="t" r="r" b="b"/>
            <a:pathLst>
              <a:path w="893445" h="104140">
                <a:moveTo>
                  <a:pt x="893063" y="0"/>
                </a:moveTo>
                <a:lnTo>
                  <a:pt x="0" y="0"/>
                </a:lnTo>
                <a:lnTo>
                  <a:pt x="0" y="103632"/>
                </a:lnTo>
                <a:lnTo>
                  <a:pt x="893063" y="103632"/>
                </a:lnTo>
                <a:lnTo>
                  <a:pt x="893063" y="0"/>
                </a:lnTo>
                <a:close/>
              </a:path>
            </a:pathLst>
          </a:custGeom>
          <a:solidFill>
            <a:srgbClr val="FF961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8250935" y="6754367"/>
            <a:ext cx="893444" cy="104139"/>
          </a:xfrm>
          <a:custGeom>
            <a:avLst/>
            <a:gdLst/>
            <a:ahLst/>
            <a:cxnLst/>
            <a:rect l="l" t="t" r="r" b="b"/>
            <a:pathLst>
              <a:path w="893445" h="104140">
                <a:moveTo>
                  <a:pt x="893064" y="0"/>
                </a:moveTo>
                <a:lnTo>
                  <a:pt x="0" y="0"/>
                </a:lnTo>
                <a:lnTo>
                  <a:pt x="0" y="103632"/>
                </a:lnTo>
                <a:lnTo>
                  <a:pt x="893064" y="103632"/>
                </a:lnTo>
                <a:lnTo>
                  <a:pt x="893064" y="0"/>
                </a:lnTo>
                <a:close/>
              </a:path>
            </a:pathLst>
          </a:custGeom>
          <a:solidFill>
            <a:srgbClr val="F1015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0" y="6754367"/>
            <a:ext cx="893444" cy="104139"/>
          </a:xfrm>
          <a:custGeom>
            <a:avLst/>
            <a:gdLst/>
            <a:ahLst/>
            <a:cxnLst/>
            <a:rect l="l" t="t" r="r" b="b"/>
            <a:pathLst>
              <a:path w="893444" h="104140">
                <a:moveTo>
                  <a:pt x="893063" y="0"/>
                </a:moveTo>
                <a:lnTo>
                  <a:pt x="0" y="0"/>
                </a:lnTo>
                <a:lnTo>
                  <a:pt x="0" y="103632"/>
                </a:lnTo>
                <a:lnTo>
                  <a:pt x="893063" y="103632"/>
                </a:lnTo>
                <a:lnTo>
                  <a:pt x="893063" y="0"/>
                </a:lnTo>
                <a:close/>
              </a:path>
            </a:pathLst>
          </a:custGeom>
          <a:solidFill>
            <a:srgbClr val="7DCEF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893063" y="6754367"/>
            <a:ext cx="6463665" cy="104139"/>
          </a:xfrm>
          <a:custGeom>
            <a:avLst/>
            <a:gdLst/>
            <a:ahLst/>
            <a:cxnLst/>
            <a:rect l="l" t="t" r="r" b="b"/>
            <a:pathLst>
              <a:path w="6463665" h="104140">
                <a:moveTo>
                  <a:pt x="6463284" y="0"/>
                </a:moveTo>
                <a:lnTo>
                  <a:pt x="0" y="0"/>
                </a:lnTo>
                <a:lnTo>
                  <a:pt x="0" y="103632"/>
                </a:lnTo>
                <a:lnTo>
                  <a:pt x="6463284" y="103632"/>
                </a:lnTo>
                <a:lnTo>
                  <a:pt x="6463284" y="0"/>
                </a:lnTo>
                <a:close/>
              </a:path>
            </a:pathLst>
          </a:custGeom>
          <a:solidFill>
            <a:srgbClr val="2085C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847191" y="204343"/>
            <a:ext cx="7449616" cy="11207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0" i="0">
                <a:solidFill>
                  <a:srgbClr val="3981B9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94054" y="2306523"/>
            <a:ext cx="7571105" cy="275462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rgbClr val="67748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2/15/2023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Relationship Id="rId9" Type="http://schemas.openxmlformats.org/officeDocument/2006/relationships/image" Target="../media/image17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5937503" y="3377184"/>
            <a:ext cx="1445260" cy="104139"/>
            <a:chOff x="5937503" y="3377184"/>
            <a:chExt cx="1445260" cy="104139"/>
          </a:xfrm>
        </p:grpSpPr>
        <p:sp>
          <p:nvSpPr>
            <p:cNvPr id="3" name="object 3"/>
            <p:cNvSpPr/>
            <p:nvPr/>
          </p:nvSpPr>
          <p:spPr>
            <a:xfrm>
              <a:off x="5937503" y="3377184"/>
              <a:ext cx="722630" cy="104139"/>
            </a:xfrm>
            <a:custGeom>
              <a:avLst/>
              <a:gdLst/>
              <a:ahLst/>
              <a:cxnLst/>
              <a:rect l="l" t="t" r="r" b="b"/>
              <a:pathLst>
                <a:path w="722629" h="104139">
                  <a:moveTo>
                    <a:pt x="722376" y="0"/>
                  </a:moveTo>
                  <a:lnTo>
                    <a:pt x="0" y="0"/>
                  </a:lnTo>
                  <a:lnTo>
                    <a:pt x="0" y="103632"/>
                  </a:lnTo>
                  <a:lnTo>
                    <a:pt x="722376" y="103632"/>
                  </a:lnTo>
                  <a:lnTo>
                    <a:pt x="722376" y="0"/>
                  </a:lnTo>
                  <a:close/>
                </a:path>
              </a:pathLst>
            </a:custGeom>
            <a:solidFill>
              <a:srgbClr val="FF961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6659879" y="3377184"/>
              <a:ext cx="722630" cy="104139"/>
            </a:xfrm>
            <a:custGeom>
              <a:avLst/>
              <a:gdLst/>
              <a:ahLst/>
              <a:cxnLst/>
              <a:rect l="l" t="t" r="r" b="b"/>
              <a:pathLst>
                <a:path w="722629" h="104139">
                  <a:moveTo>
                    <a:pt x="722376" y="0"/>
                  </a:moveTo>
                  <a:lnTo>
                    <a:pt x="0" y="0"/>
                  </a:lnTo>
                  <a:lnTo>
                    <a:pt x="0" y="103632"/>
                  </a:lnTo>
                  <a:lnTo>
                    <a:pt x="722376" y="103632"/>
                  </a:lnTo>
                  <a:lnTo>
                    <a:pt x="722376" y="0"/>
                  </a:lnTo>
                  <a:close/>
                </a:path>
              </a:pathLst>
            </a:custGeom>
            <a:solidFill>
              <a:srgbClr val="F1015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5" name="object 5"/>
          <p:cNvGrpSpPr/>
          <p:nvPr/>
        </p:nvGrpSpPr>
        <p:grpSpPr>
          <a:xfrm>
            <a:off x="0" y="3377184"/>
            <a:ext cx="5937885" cy="104139"/>
            <a:chOff x="0" y="3377184"/>
            <a:chExt cx="5937885" cy="104139"/>
          </a:xfrm>
        </p:grpSpPr>
        <p:sp>
          <p:nvSpPr>
            <p:cNvPr id="6" name="object 6"/>
            <p:cNvSpPr/>
            <p:nvPr/>
          </p:nvSpPr>
          <p:spPr>
            <a:xfrm>
              <a:off x="0" y="3377184"/>
              <a:ext cx="722630" cy="104139"/>
            </a:xfrm>
            <a:custGeom>
              <a:avLst/>
              <a:gdLst/>
              <a:ahLst/>
              <a:cxnLst/>
              <a:rect l="l" t="t" r="r" b="b"/>
              <a:pathLst>
                <a:path w="722630" h="104139">
                  <a:moveTo>
                    <a:pt x="722376" y="0"/>
                  </a:moveTo>
                  <a:lnTo>
                    <a:pt x="0" y="0"/>
                  </a:lnTo>
                  <a:lnTo>
                    <a:pt x="0" y="103632"/>
                  </a:lnTo>
                  <a:lnTo>
                    <a:pt x="722376" y="103632"/>
                  </a:lnTo>
                  <a:lnTo>
                    <a:pt x="722376" y="0"/>
                  </a:lnTo>
                  <a:close/>
                </a:path>
              </a:pathLst>
            </a:custGeom>
            <a:solidFill>
              <a:srgbClr val="7DCEF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720851" y="3377184"/>
              <a:ext cx="5217160" cy="104139"/>
            </a:xfrm>
            <a:custGeom>
              <a:avLst/>
              <a:gdLst/>
              <a:ahLst/>
              <a:cxnLst/>
              <a:rect l="l" t="t" r="r" b="b"/>
              <a:pathLst>
                <a:path w="5217160" h="104139">
                  <a:moveTo>
                    <a:pt x="5216652" y="0"/>
                  </a:moveTo>
                  <a:lnTo>
                    <a:pt x="0" y="0"/>
                  </a:lnTo>
                  <a:lnTo>
                    <a:pt x="0" y="103632"/>
                  </a:lnTo>
                  <a:lnTo>
                    <a:pt x="5216652" y="103632"/>
                  </a:lnTo>
                  <a:lnTo>
                    <a:pt x="5216652" y="0"/>
                  </a:lnTo>
                  <a:close/>
                </a:path>
              </a:pathLst>
            </a:custGeom>
            <a:solidFill>
              <a:srgbClr val="2085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598423" y="2601849"/>
            <a:ext cx="5668645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en-US" spc="-5" dirty="0">
                <a:solidFill>
                  <a:srgbClr val="2085C5"/>
                </a:solidFill>
              </a:rPr>
              <a:t>Lecture 2</a:t>
            </a:r>
            <a:endParaRPr spc="-5" dirty="0">
              <a:solidFill>
                <a:srgbClr val="2085C5"/>
              </a:solidFill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98423" y="3534283"/>
            <a:ext cx="4133850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dirty="0">
                <a:solidFill>
                  <a:srgbClr val="F10152"/>
                </a:solidFill>
                <a:latin typeface="Arial"/>
                <a:cs typeface="Arial"/>
              </a:rPr>
              <a:t>Software</a:t>
            </a:r>
            <a:r>
              <a:rPr sz="3200" spc="-70" dirty="0">
                <a:solidFill>
                  <a:srgbClr val="F10152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F10152"/>
                </a:solidFill>
                <a:latin typeface="Arial"/>
                <a:cs typeface="Arial"/>
              </a:rPr>
              <a:t>Development</a:t>
            </a:r>
            <a:endParaRPr sz="32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72718" y="752983"/>
            <a:ext cx="500570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5" dirty="0"/>
              <a:t>SDLC Phase </a:t>
            </a:r>
            <a:r>
              <a:rPr sz="3600" dirty="0"/>
              <a:t>2:</a:t>
            </a:r>
            <a:r>
              <a:rPr sz="3600" spc="-20" dirty="0"/>
              <a:t> </a:t>
            </a:r>
            <a:r>
              <a:rPr sz="3600" spc="-5" dirty="0"/>
              <a:t>Analysis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994054" y="1864867"/>
            <a:ext cx="7211695" cy="2700655"/>
          </a:xfrm>
          <a:prstGeom prst="rect">
            <a:avLst/>
          </a:prstGeom>
        </p:spPr>
        <p:txBody>
          <a:bodyPr vert="horz" wrap="square" lIns="0" tIns="18415" rIns="0" bIns="0" rtlCol="0">
            <a:spAutoFit/>
          </a:bodyPr>
          <a:lstStyle/>
          <a:p>
            <a:pPr marL="248285" marR="5080" indent="-236220" algn="just">
              <a:lnSpc>
                <a:spcPct val="98700"/>
              </a:lnSpc>
              <a:spcBef>
                <a:spcPts val="145"/>
              </a:spcBef>
            </a:pPr>
            <a:r>
              <a:rPr sz="3000" dirty="0">
                <a:solidFill>
                  <a:srgbClr val="677480"/>
                </a:solidFill>
                <a:latin typeface="kiloji"/>
                <a:cs typeface="kiloji"/>
              </a:rPr>
              <a:t>▷ </a:t>
            </a:r>
            <a:r>
              <a:rPr sz="2400" spc="-5" dirty="0">
                <a:solidFill>
                  <a:srgbClr val="677480"/>
                </a:solidFill>
                <a:latin typeface="Arial"/>
                <a:cs typeface="Arial"/>
              </a:rPr>
              <a:t>The next phase </a:t>
            </a:r>
            <a:r>
              <a:rPr sz="2400" dirty="0">
                <a:solidFill>
                  <a:srgbClr val="677480"/>
                </a:solidFill>
                <a:latin typeface="Arial"/>
                <a:cs typeface="Arial"/>
              </a:rPr>
              <a:t>of </a:t>
            </a:r>
            <a:r>
              <a:rPr sz="2400" spc="-5" dirty="0">
                <a:solidFill>
                  <a:srgbClr val="677480"/>
                </a:solidFill>
                <a:latin typeface="Arial"/>
                <a:cs typeface="Arial"/>
              </a:rPr>
              <a:t>lifecycle is </a:t>
            </a:r>
            <a:r>
              <a:rPr sz="2400" dirty="0">
                <a:solidFill>
                  <a:srgbClr val="677480"/>
                </a:solidFill>
                <a:latin typeface="Arial"/>
                <a:cs typeface="Arial"/>
              </a:rPr>
              <a:t>analysis the  customer problem and how to fix the customer  requirement to </a:t>
            </a:r>
            <a:r>
              <a:rPr sz="2400" spc="-5" dirty="0">
                <a:solidFill>
                  <a:srgbClr val="677480"/>
                </a:solidFill>
                <a:latin typeface="Arial"/>
                <a:cs typeface="Arial"/>
              </a:rPr>
              <a:t>solve </a:t>
            </a:r>
            <a:r>
              <a:rPr sz="2400" dirty="0">
                <a:solidFill>
                  <a:srgbClr val="677480"/>
                </a:solidFill>
                <a:latin typeface="Arial"/>
                <a:cs typeface="Arial"/>
              </a:rPr>
              <a:t>the problem </a:t>
            </a:r>
            <a:r>
              <a:rPr sz="2400" spc="-5" dirty="0">
                <a:solidFill>
                  <a:srgbClr val="677480"/>
                </a:solidFill>
                <a:latin typeface="Arial"/>
                <a:cs typeface="Arial"/>
              </a:rPr>
              <a:t>in </a:t>
            </a:r>
            <a:r>
              <a:rPr sz="2400" dirty="0">
                <a:solidFill>
                  <a:srgbClr val="677480"/>
                </a:solidFill>
                <a:latin typeface="Arial"/>
                <a:cs typeface="Arial"/>
              </a:rPr>
              <a:t>best optimal  </a:t>
            </a:r>
            <a:r>
              <a:rPr sz="2400" spc="-5" dirty="0">
                <a:solidFill>
                  <a:srgbClr val="677480"/>
                </a:solidFill>
                <a:latin typeface="Arial"/>
                <a:cs typeface="Arial"/>
              </a:rPr>
              <a:t>way.</a:t>
            </a:r>
            <a:endParaRPr sz="2400">
              <a:latin typeface="Arial"/>
              <a:cs typeface="Arial"/>
            </a:endParaRPr>
          </a:p>
          <a:p>
            <a:pPr marL="248285" marR="7620" indent="-236220" algn="just">
              <a:lnSpc>
                <a:spcPts val="2880"/>
              </a:lnSpc>
              <a:spcBef>
                <a:spcPts val="395"/>
              </a:spcBef>
            </a:pPr>
            <a:r>
              <a:rPr sz="3000" dirty="0">
                <a:solidFill>
                  <a:srgbClr val="677480"/>
                </a:solidFill>
                <a:latin typeface="kiloji"/>
                <a:cs typeface="kiloji"/>
              </a:rPr>
              <a:t>▷ </a:t>
            </a:r>
            <a:r>
              <a:rPr sz="2400" spc="-5" dirty="0">
                <a:solidFill>
                  <a:srgbClr val="677480"/>
                </a:solidFill>
                <a:latin typeface="Arial"/>
                <a:cs typeface="Arial"/>
              </a:rPr>
              <a:t>This phase involves breaking down </a:t>
            </a:r>
            <a:r>
              <a:rPr sz="2400" dirty="0">
                <a:solidFill>
                  <a:srgbClr val="677480"/>
                </a:solidFill>
                <a:latin typeface="Arial"/>
                <a:cs typeface="Arial"/>
              </a:rPr>
              <a:t>the </a:t>
            </a:r>
            <a:r>
              <a:rPr sz="2400" spc="-5" dirty="0">
                <a:solidFill>
                  <a:srgbClr val="677480"/>
                </a:solidFill>
                <a:latin typeface="Arial"/>
                <a:cs typeface="Arial"/>
              </a:rPr>
              <a:t>system </a:t>
            </a:r>
            <a:r>
              <a:rPr sz="2400" spc="-10" dirty="0">
                <a:solidFill>
                  <a:srgbClr val="677480"/>
                </a:solidFill>
                <a:latin typeface="Arial"/>
                <a:cs typeface="Arial"/>
              </a:rPr>
              <a:t>in  </a:t>
            </a:r>
            <a:r>
              <a:rPr sz="2400" spc="-5" dirty="0">
                <a:solidFill>
                  <a:srgbClr val="677480"/>
                </a:solidFill>
                <a:latin typeface="Arial"/>
                <a:cs typeface="Arial"/>
              </a:rPr>
              <a:t>different pieces and </a:t>
            </a:r>
            <a:r>
              <a:rPr sz="2400" dirty="0">
                <a:solidFill>
                  <a:srgbClr val="677480"/>
                </a:solidFill>
                <a:latin typeface="Arial"/>
                <a:cs typeface="Arial"/>
              </a:rPr>
              <a:t>drawing diagrams</a:t>
            </a:r>
            <a:r>
              <a:rPr sz="2400" spc="-120" dirty="0">
                <a:solidFill>
                  <a:srgbClr val="677480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677480"/>
                </a:solidFill>
                <a:latin typeface="Arial"/>
                <a:cs typeface="Arial"/>
              </a:rPr>
              <a:t>to </a:t>
            </a:r>
            <a:r>
              <a:rPr sz="2400" spc="-5" dirty="0">
                <a:solidFill>
                  <a:srgbClr val="677480"/>
                </a:solidFill>
                <a:latin typeface="Arial"/>
                <a:cs typeface="Arial"/>
              </a:rPr>
              <a:t>analyze</a:t>
            </a:r>
            <a:endParaRPr sz="2400">
              <a:latin typeface="Arial"/>
              <a:cs typeface="Arial"/>
            </a:endParaRPr>
          </a:p>
          <a:p>
            <a:pPr marL="248285" algn="just">
              <a:lnSpc>
                <a:spcPts val="2785"/>
              </a:lnSpc>
            </a:pPr>
            <a:r>
              <a:rPr sz="2400" spc="-5" dirty="0">
                <a:solidFill>
                  <a:srgbClr val="677480"/>
                </a:solidFill>
                <a:latin typeface="Arial"/>
                <a:cs typeface="Arial"/>
              </a:rPr>
              <a:t>the</a:t>
            </a:r>
            <a:r>
              <a:rPr sz="2400" spc="-15" dirty="0">
                <a:solidFill>
                  <a:srgbClr val="67748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677480"/>
                </a:solidFill>
                <a:latin typeface="Arial"/>
                <a:cs typeface="Arial"/>
              </a:rPr>
              <a:t>situations.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498847" y="4451603"/>
            <a:ext cx="2857500" cy="1905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72718" y="752983"/>
            <a:ext cx="472630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5" dirty="0"/>
              <a:t>SDLC Phase </a:t>
            </a:r>
            <a:r>
              <a:rPr sz="3600" dirty="0"/>
              <a:t>3:</a:t>
            </a:r>
            <a:r>
              <a:rPr sz="3600" spc="-30" dirty="0"/>
              <a:t> </a:t>
            </a:r>
            <a:r>
              <a:rPr sz="3600" spc="-5" dirty="0"/>
              <a:t>Design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994054" y="1864867"/>
            <a:ext cx="7366000" cy="2700655"/>
          </a:xfrm>
          <a:prstGeom prst="rect">
            <a:avLst/>
          </a:prstGeom>
        </p:spPr>
        <p:txBody>
          <a:bodyPr vert="horz" wrap="square" lIns="0" tIns="18415" rIns="0" bIns="0" rtlCol="0">
            <a:spAutoFit/>
          </a:bodyPr>
          <a:lstStyle/>
          <a:p>
            <a:pPr marL="248285" marR="5080" indent="-236220" algn="just">
              <a:lnSpc>
                <a:spcPct val="98700"/>
              </a:lnSpc>
              <a:spcBef>
                <a:spcPts val="145"/>
              </a:spcBef>
            </a:pPr>
            <a:r>
              <a:rPr sz="3000" dirty="0">
                <a:solidFill>
                  <a:srgbClr val="677480"/>
                </a:solidFill>
                <a:latin typeface="kiloji"/>
                <a:cs typeface="kiloji"/>
              </a:rPr>
              <a:t>▷ </a:t>
            </a:r>
            <a:r>
              <a:rPr sz="2400" spc="-5" dirty="0">
                <a:solidFill>
                  <a:srgbClr val="677480"/>
                </a:solidFill>
                <a:latin typeface="Arial"/>
                <a:cs typeface="Arial"/>
              </a:rPr>
              <a:t>Third </a:t>
            </a:r>
            <a:r>
              <a:rPr sz="2400" dirty="0">
                <a:solidFill>
                  <a:srgbClr val="677480"/>
                </a:solidFill>
                <a:latin typeface="Arial"/>
                <a:cs typeface="Arial"/>
              </a:rPr>
              <a:t>phase </a:t>
            </a:r>
            <a:r>
              <a:rPr sz="2400" spc="-5" dirty="0">
                <a:solidFill>
                  <a:srgbClr val="677480"/>
                </a:solidFill>
                <a:latin typeface="Arial"/>
                <a:cs typeface="Arial"/>
              </a:rPr>
              <a:t>of software life cycle is </a:t>
            </a:r>
            <a:r>
              <a:rPr sz="2400" dirty="0">
                <a:solidFill>
                  <a:srgbClr val="677480"/>
                </a:solidFill>
                <a:latin typeface="Arial"/>
                <a:cs typeface="Arial"/>
              </a:rPr>
              <a:t>design, </a:t>
            </a:r>
            <a:r>
              <a:rPr sz="2400" spc="-5" dirty="0">
                <a:solidFill>
                  <a:srgbClr val="677480"/>
                </a:solidFill>
                <a:latin typeface="Arial"/>
                <a:cs typeface="Arial"/>
              </a:rPr>
              <a:t>it  </a:t>
            </a:r>
            <a:r>
              <a:rPr sz="2400" dirty="0">
                <a:solidFill>
                  <a:srgbClr val="677480"/>
                </a:solidFill>
                <a:latin typeface="Arial"/>
                <a:cs typeface="Arial"/>
              </a:rPr>
              <a:t>includes design </a:t>
            </a:r>
            <a:r>
              <a:rPr sz="2400" spc="-5" dirty="0">
                <a:solidFill>
                  <a:srgbClr val="677480"/>
                </a:solidFill>
                <a:latin typeface="Arial"/>
                <a:cs typeface="Arial"/>
              </a:rPr>
              <a:t>blueprint of </a:t>
            </a:r>
            <a:r>
              <a:rPr sz="2400" dirty="0">
                <a:solidFill>
                  <a:srgbClr val="677480"/>
                </a:solidFill>
                <a:latin typeface="Arial"/>
                <a:cs typeface="Arial"/>
              </a:rPr>
              <a:t>the developing </a:t>
            </a:r>
            <a:r>
              <a:rPr sz="2400" spc="-5" dirty="0">
                <a:solidFill>
                  <a:srgbClr val="677480"/>
                </a:solidFill>
                <a:latin typeface="Arial"/>
                <a:cs typeface="Arial"/>
              </a:rPr>
              <a:t>system.  It is done by </a:t>
            </a:r>
            <a:r>
              <a:rPr sz="2400" dirty="0">
                <a:solidFill>
                  <a:srgbClr val="677480"/>
                </a:solidFill>
                <a:latin typeface="Arial"/>
                <a:cs typeface="Arial"/>
              </a:rPr>
              <a:t>designing the technical architecture </a:t>
            </a:r>
            <a:r>
              <a:rPr sz="2400" spc="-15" dirty="0">
                <a:solidFill>
                  <a:srgbClr val="677480"/>
                </a:solidFill>
                <a:latin typeface="Arial"/>
                <a:cs typeface="Arial"/>
              </a:rPr>
              <a:t>of  </a:t>
            </a:r>
            <a:r>
              <a:rPr sz="2400" dirty="0">
                <a:solidFill>
                  <a:srgbClr val="677480"/>
                </a:solidFill>
                <a:latin typeface="Arial"/>
                <a:cs typeface="Arial"/>
              </a:rPr>
              <a:t>the</a:t>
            </a:r>
            <a:r>
              <a:rPr sz="2400" spc="-15" dirty="0">
                <a:solidFill>
                  <a:srgbClr val="677480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677480"/>
                </a:solidFill>
                <a:latin typeface="Arial"/>
                <a:cs typeface="Arial"/>
              </a:rPr>
              <a:t>system.</a:t>
            </a:r>
            <a:endParaRPr sz="2400">
              <a:latin typeface="Arial"/>
              <a:cs typeface="Arial"/>
            </a:endParaRPr>
          </a:p>
          <a:p>
            <a:pPr marL="248285" marR="5080" indent="-236220" algn="just">
              <a:lnSpc>
                <a:spcPts val="2880"/>
              </a:lnSpc>
              <a:spcBef>
                <a:spcPts val="395"/>
              </a:spcBef>
            </a:pPr>
            <a:r>
              <a:rPr sz="3000" dirty="0">
                <a:solidFill>
                  <a:srgbClr val="677480"/>
                </a:solidFill>
                <a:latin typeface="kiloji"/>
                <a:cs typeface="kiloji"/>
              </a:rPr>
              <a:t>▷ </a:t>
            </a:r>
            <a:r>
              <a:rPr sz="2400" spc="-5" dirty="0">
                <a:solidFill>
                  <a:srgbClr val="677480"/>
                </a:solidFill>
                <a:latin typeface="Arial"/>
                <a:cs typeface="Arial"/>
              </a:rPr>
              <a:t>This </a:t>
            </a:r>
            <a:r>
              <a:rPr sz="2400" dirty="0">
                <a:solidFill>
                  <a:srgbClr val="677480"/>
                </a:solidFill>
                <a:latin typeface="Arial"/>
                <a:cs typeface="Arial"/>
              </a:rPr>
              <a:t>phase includes designing the system model in  GUI </a:t>
            </a:r>
            <a:r>
              <a:rPr sz="2400" spc="-5" dirty="0">
                <a:solidFill>
                  <a:srgbClr val="677480"/>
                </a:solidFill>
                <a:latin typeface="Arial"/>
                <a:cs typeface="Arial"/>
              </a:rPr>
              <a:t>format, database </a:t>
            </a:r>
            <a:r>
              <a:rPr sz="2400" dirty="0">
                <a:solidFill>
                  <a:srgbClr val="677480"/>
                </a:solidFill>
                <a:latin typeface="Arial"/>
                <a:cs typeface="Arial"/>
              </a:rPr>
              <a:t>design to </a:t>
            </a:r>
            <a:r>
              <a:rPr sz="2400" spc="-5" dirty="0">
                <a:solidFill>
                  <a:srgbClr val="677480"/>
                </a:solidFill>
                <a:latin typeface="Arial"/>
                <a:cs typeface="Arial"/>
              </a:rPr>
              <a:t>placement</a:t>
            </a:r>
            <a:r>
              <a:rPr sz="2400" spc="215" dirty="0">
                <a:solidFill>
                  <a:srgbClr val="677480"/>
                </a:solidFill>
                <a:latin typeface="Arial"/>
                <a:cs typeface="Arial"/>
              </a:rPr>
              <a:t> </a:t>
            </a:r>
            <a:r>
              <a:rPr sz="2400" spc="-20" dirty="0">
                <a:solidFill>
                  <a:srgbClr val="677480"/>
                </a:solidFill>
                <a:latin typeface="Arial"/>
                <a:cs typeface="Arial"/>
              </a:rPr>
              <a:t>of</a:t>
            </a:r>
            <a:endParaRPr sz="2400">
              <a:latin typeface="Arial"/>
              <a:cs typeface="Arial"/>
            </a:endParaRPr>
          </a:p>
          <a:p>
            <a:pPr marL="248285" algn="just">
              <a:lnSpc>
                <a:spcPts val="2785"/>
              </a:lnSpc>
            </a:pPr>
            <a:r>
              <a:rPr sz="2400" spc="-5" dirty="0">
                <a:solidFill>
                  <a:srgbClr val="677480"/>
                </a:solidFill>
                <a:latin typeface="Arial"/>
                <a:cs typeface="Arial"/>
              </a:rPr>
              <a:t>objects on </a:t>
            </a:r>
            <a:r>
              <a:rPr sz="2400" dirty="0">
                <a:solidFill>
                  <a:srgbClr val="677480"/>
                </a:solidFill>
                <a:latin typeface="Arial"/>
                <a:cs typeface="Arial"/>
              </a:rPr>
              <a:t>GUI</a:t>
            </a:r>
            <a:r>
              <a:rPr sz="2400" spc="-5" dirty="0">
                <a:solidFill>
                  <a:srgbClr val="677480"/>
                </a:solidFill>
                <a:latin typeface="Arial"/>
                <a:cs typeface="Arial"/>
              </a:rPr>
              <a:t> screen.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579364" y="4165091"/>
            <a:ext cx="2857499" cy="240334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72718" y="752983"/>
            <a:ext cx="599757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5" dirty="0"/>
              <a:t>SDLC Phase </a:t>
            </a:r>
            <a:r>
              <a:rPr sz="3600" dirty="0"/>
              <a:t>4:</a:t>
            </a:r>
            <a:r>
              <a:rPr sz="3600" spc="-60" dirty="0"/>
              <a:t> </a:t>
            </a:r>
            <a:r>
              <a:rPr sz="3600" dirty="0"/>
              <a:t>Development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994054" y="1864867"/>
            <a:ext cx="7277734" cy="1969135"/>
          </a:xfrm>
          <a:prstGeom prst="rect">
            <a:avLst/>
          </a:prstGeom>
        </p:spPr>
        <p:txBody>
          <a:bodyPr vert="horz" wrap="square" lIns="0" tIns="100965" rIns="0" bIns="0" rtlCol="0">
            <a:spAutoFit/>
          </a:bodyPr>
          <a:lstStyle/>
          <a:p>
            <a:pPr marL="248285" marR="5080" indent="-236220" algn="just">
              <a:lnSpc>
                <a:spcPts val="2880"/>
              </a:lnSpc>
              <a:spcBef>
                <a:spcPts val="795"/>
              </a:spcBef>
            </a:pPr>
            <a:r>
              <a:rPr sz="3000" dirty="0">
                <a:solidFill>
                  <a:srgbClr val="677480"/>
                </a:solidFill>
                <a:latin typeface="kiloji"/>
                <a:cs typeface="kiloji"/>
              </a:rPr>
              <a:t>▷ </a:t>
            </a:r>
            <a:r>
              <a:rPr sz="2400" dirty="0">
                <a:solidFill>
                  <a:srgbClr val="677480"/>
                </a:solidFill>
                <a:latin typeface="Arial"/>
                <a:cs typeface="Arial"/>
              </a:rPr>
              <a:t>Forth </a:t>
            </a:r>
            <a:r>
              <a:rPr sz="2400" spc="-5" dirty="0">
                <a:solidFill>
                  <a:srgbClr val="677480"/>
                </a:solidFill>
                <a:latin typeface="Arial"/>
                <a:cs typeface="Arial"/>
              </a:rPr>
              <a:t>phase is </a:t>
            </a:r>
            <a:r>
              <a:rPr sz="2400" dirty="0">
                <a:solidFill>
                  <a:srgbClr val="677480"/>
                </a:solidFill>
                <a:latin typeface="Arial"/>
                <a:cs typeface="Arial"/>
              </a:rPr>
              <a:t>development </a:t>
            </a:r>
            <a:r>
              <a:rPr sz="2400" spc="-5" dirty="0">
                <a:solidFill>
                  <a:srgbClr val="677480"/>
                </a:solidFill>
                <a:latin typeface="Arial"/>
                <a:cs typeface="Arial"/>
              </a:rPr>
              <a:t>or code </a:t>
            </a:r>
            <a:r>
              <a:rPr sz="2400" dirty="0">
                <a:solidFill>
                  <a:srgbClr val="677480"/>
                </a:solidFill>
                <a:latin typeface="Arial"/>
                <a:cs typeface="Arial"/>
              </a:rPr>
              <a:t>generation as  </a:t>
            </a:r>
            <a:r>
              <a:rPr sz="2400" spc="-5" dirty="0">
                <a:solidFill>
                  <a:srgbClr val="677480"/>
                </a:solidFill>
                <a:latin typeface="Arial"/>
                <a:cs typeface="Arial"/>
              </a:rPr>
              <a:t>per </a:t>
            </a:r>
            <a:r>
              <a:rPr sz="2400" dirty="0">
                <a:solidFill>
                  <a:srgbClr val="677480"/>
                </a:solidFill>
                <a:latin typeface="Arial"/>
                <a:cs typeface="Arial"/>
              </a:rPr>
              <a:t>the user/customer</a:t>
            </a:r>
            <a:r>
              <a:rPr sz="2400" spc="-15" dirty="0">
                <a:solidFill>
                  <a:srgbClr val="67748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677480"/>
                </a:solidFill>
                <a:latin typeface="Arial"/>
                <a:cs typeface="Arial"/>
              </a:rPr>
              <a:t>requirement.</a:t>
            </a:r>
            <a:endParaRPr sz="2400">
              <a:latin typeface="Arial"/>
              <a:cs typeface="Arial"/>
            </a:endParaRPr>
          </a:p>
          <a:p>
            <a:pPr marL="248285" marR="5715" indent="-236220" algn="just">
              <a:lnSpc>
                <a:spcPts val="2880"/>
              </a:lnSpc>
              <a:spcBef>
                <a:spcPts val="300"/>
              </a:spcBef>
            </a:pPr>
            <a:r>
              <a:rPr sz="3000" dirty="0">
                <a:solidFill>
                  <a:srgbClr val="677480"/>
                </a:solidFill>
                <a:latin typeface="kiloji"/>
                <a:cs typeface="kiloji"/>
              </a:rPr>
              <a:t>▷ </a:t>
            </a:r>
            <a:r>
              <a:rPr sz="2400" spc="-5" dirty="0">
                <a:solidFill>
                  <a:srgbClr val="677480"/>
                </a:solidFill>
                <a:latin typeface="Arial"/>
                <a:cs typeface="Arial"/>
              </a:rPr>
              <a:t>This phase </a:t>
            </a:r>
            <a:r>
              <a:rPr sz="2400" dirty="0">
                <a:solidFill>
                  <a:srgbClr val="677480"/>
                </a:solidFill>
                <a:latin typeface="Arial"/>
                <a:cs typeface="Arial"/>
              </a:rPr>
              <a:t>takes </a:t>
            </a:r>
            <a:r>
              <a:rPr sz="2400" spc="-5" dirty="0">
                <a:solidFill>
                  <a:srgbClr val="677480"/>
                </a:solidFill>
                <a:latin typeface="Arial"/>
                <a:cs typeface="Arial"/>
              </a:rPr>
              <a:t>the design phase </a:t>
            </a:r>
            <a:r>
              <a:rPr sz="2400" dirty="0">
                <a:solidFill>
                  <a:srgbClr val="677480"/>
                </a:solidFill>
                <a:latin typeface="Arial"/>
                <a:cs typeface="Arial"/>
              </a:rPr>
              <a:t>output </a:t>
            </a:r>
            <a:r>
              <a:rPr sz="2400" spc="-10" dirty="0">
                <a:solidFill>
                  <a:srgbClr val="677480"/>
                </a:solidFill>
                <a:latin typeface="Arial"/>
                <a:cs typeface="Arial"/>
              </a:rPr>
              <a:t>and  </a:t>
            </a:r>
            <a:r>
              <a:rPr sz="2400" spc="-5" dirty="0">
                <a:solidFill>
                  <a:srgbClr val="677480"/>
                </a:solidFill>
                <a:latin typeface="Arial"/>
                <a:cs typeface="Arial"/>
              </a:rPr>
              <a:t>translated it into machine </a:t>
            </a:r>
            <a:r>
              <a:rPr sz="2400" dirty="0">
                <a:solidFill>
                  <a:srgbClr val="677480"/>
                </a:solidFill>
                <a:latin typeface="Arial"/>
                <a:cs typeface="Arial"/>
              </a:rPr>
              <a:t>readable </a:t>
            </a:r>
            <a:r>
              <a:rPr sz="2400" spc="-5" dirty="0">
                <a:solidFill>
                  <a:srgbClr val="677480"/>
                </a:solidFill>
                <a:latin typeface="Arial"/>
                <a:cs typeface="Arial"/>
              </a:rPr>
              <a:t>form, </a:t>
            </a:r>
            <a:r>
              <a:rPr sz="2400" dirty="0">
                <a:solidFill>
                  <a:srgbClr val="677480"/>
                </a:solidFill>
                <a:latin typeface="Arial"/>
                <a:cs typeface="Arial"/>
              </a:rPr>
              <a:t>this  </a:t>
            </a:r>
            <a:r>
              <a:rPr sz="2400" spc="-5" dirty="0">
                <a:solidFill>
                  <a:srgbClr val="677480"/>
                </a:solidFill>
                <a:latin typeface="Arial"/>
                <a:cs typeface="Arial"/>
              </a:rPr>
              <a:t>translation done by using code</a:t>
            </a:r>
            <a:r>
              <a:rPr sz="2400" spc="75" dirty="0">
                <a:solidFill>
                  <a:srgbClr val="67748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677480"/>
                </a:solidFill>
                <a:latin typeface="Arial"/>
                <a:cs typeface="Arial"/>
              </a:rPr>
              <a:t>generation.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329940" y="4056888"/>
            <a:ext cx="3278123" cy="251155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72718" y="752983"/>
            <a:ext cx="480123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5" dirty="0"/>
              <a:t>SDLC Phase </a:t>
            </a:r>
            <a:r>
              <a:rPr sz="3600" dirty="0"/>
              <a:t>5:</a:t>
            </a:r>
            <a:r>
              <a:rPr sz="3600" spc="-40" dirty="0"/>
              <a:t> </a:t>
            </a:r>
            <a:r>
              <a:rPr sz="3600" spc="-5" dirty="0"/>
              <a:t>Testing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994054" y="1864867"/>
            <a:ext cx="7174230" cy="1969135"/>
          </a:xfrm>
          <a:prstGeom prst="rect">
            <a:avLst/>
          </a:prstGeom>
        </p:spPr>
        <p:txBody>
          <a:bodyPr vert="horz" wrap="square" lIns="0" tIns="100965" rIns="0" bIns="0" rtlCol="0">
            <a:spAutoFit/>
          </a:bodyPr>
          <a:lstStyle/>
          <a:p>
            <a:pPr marL="248285" marR="6985" indent="-236220" algn="just">
              <a:lnSpc>
                <a:spcPts val="2880"/>
              </a:lnSpc>
              <a:spcBef>
                <a:spcPts val="795"/>
              </a:spcBef>
            </a:pPr>
            <a:r>
              <a:rPr sz="3000" dirty="0">
                <a:solidFill>
                  <a:srgbClr val="677480"/>
                </a:solidFill>
                <a:latin typeface="kiloji"/>
                <a:cs typeface="kiloji"/>
              </a:rPr>
              <a:t>▷ </a:t>
            </a:r>
            <a:r>
              <a:rPr sz="2400" spc="-5" dirty="0">
                <a:solidFill>
                  <a:srgbClr val="677480"/>
                </a:solidFill>
                <a:latin typeface="Arial"/>
                <a:cs typeface="Arial"/>
              </a:rPr>
              <a:t>The generated code in </a:t>
            </a:r>
            <a:r>
              <a:rPr sz="2400" dirty="0">
                <a:solidFill>
                  <a:srgbClr val="677480"/>
                </a:solidFill>
                <a:latin typeface="Arial"/>
                <a:cs typeface="Arial"/>
              </a:rPr>
              <a:t>the development </a:t>
            </a:r>
            <a:r>
              <a:rPr sz="2400" spc="-5" dirty="0">
                <a:solidFill>
                  <a:srgbClr val="677480"/>
                </a:solidFill>
                <a:latin typeface="Arial"/>
                <a:cs typeface="Arial"/>
              </a:rPr>
              <a:t>phase </a:t>
            </a:r>
            <a:r>
              <a:rPr sz="2400" spc="-10" dirty="0">
                <a:solidFill>
                  <a:srgbClr val="677480"/>
                </a:solidFill>
                <a:latin typeface="Arial"/>
                <a:cs typeface="Arial"/>
              </a:rPr>
              <a:t>is  </a:t>
            </a:r>
            <a:r>
              <a:rPr sz="2400" dirty="0">
                <a:solidFill>
                  <a:srgbClr val="677480"/>
                </a:solidFill>
                <a:latin typeface="Arial"/>
                <a:cs typeface="Arial"/>
              </a:rPr>
              <a:t>tested </a:t>
            </a:r>
            <a:r>
              <a:rPr sz="2400" spc="-5" dirty="0">
                <a:solidFill>
                  <a:srgbClr val="677480"/>
                </a:solidFill>
                <a:latin typeface="Arial"/>
                <a:cs typeface="Arial"/>
              </a:rPr>
              <a:t>at various levels in </a:t>
            </a:r>
            <a:r>
              <a:rPr sz="2400" dirty="0">
                <a:solidFill>
                  <a:srgbClr val="677480"/>
                </a:solidFill>
                <a:latin typeface="Arial"/>
                <a:cs typeface="Arial"/>
              </a:rPr>
              <a:t>the software</a:t>
            </a:r>
            <a:r>
              <a:rPr sz="2400" spc="20" dirty="0">
                <a:solidFill>
                  <a:srgbClr val="67748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677480"/>
                </a:solidFill>
                <a:latin typeface="Arial"/>
                <a:cs typeface="Arial"/>
              </a:rPr>
              <a:t>testing.</a:t>
            </a:r>
            <a:endParaRPr sz="2400">
              <a:latin typeface="Arial"/>
              <a:cs typeface="Arial"/>
            </a:endParaRPr>
          </a:p>
          <a:p>
            <a:pPr marL="248285" marR="5080" indent="-236220" algn="just">
              <a:lnSpc>
                <a:spcPts val="2880"/>
              </a:lnSpc>
              <a:spcBef>
                <a:spcPts val="300"/>
              </a:spcBef>
            </a:pPr>
            <a:r>
              <a:rPr sz="3000" dirty="0">
                <a:solidFill>
                  <a:srgbClr val="677480"/>
                </a:solidFill>
                <a:latin typeface="kiloji"/>
                <a:cs typeface="kiloji"/>
              </a:rPr>
              <a:t>▷ </a:t>
            </a:r>
            <a:r>
              <a:rPr sz="2400" spc="-5" dirty="0">
                <a:solidFill>
                  <a:srgbClr val="677480"/>
                </a:solidFill>
                <a:latin typeface="Arial"/>
                <a:cs typeface="Arial"/>
              </a:rPr>
              <a:t>This phase is responsible </a:t>
            </a:r>
            <a:r>
              <a:rPr sz="2400" dirty="0">
                <a:solidFill>
                  <a:srgbClr val="677480"/>
                </a:solidFill>
                <a:latin typeface="Arial"/>
                <a:cs typeface="Arial"/>
              </a:rPr>
              <a:t>to </a:t>
            </a:r>
            <a:r>
              <a:rPr sz="2400" spc="-5" dirty="0">
                <a:solidFill>
                  <a:srgbClr val="677480"/>
                </a:solidFill>
                <a:latin typeface="Arial"/>
                <a:cs typeface="Arial"/>
              </a:rPr>
              <a:t>finding </a:t>
            </a:r>
            <a:r>
              <a:rPr sz="2400" dirty="0">
                <a:solidFill>
                  <a:srgbClr val="677480"/>
                </a:solidFill>
                <a:latin typeface="Arial"/>
                <a:cs typeface="Arial"/>
              </a:rPr>
              <a:t>defects </a:t>
            </a:r>
            <a:r>
              <a:rPr sz="2400" spc="-10" dirty="0">
                <a:solidFill>
                  <a:srgbClr val="677480"/>
                </a:solidFill>
                <a:latin typeface="Arial"/>
                <a:cs typeface="Arial"/>
              </a:rPr>
              <a:t>and  </a:t>
            </a:r>
            <a:r>
              <a:rPr sz="2400" spc="-5" dirty="0">
                <a:solidFill>
                  <a:srgbClr val="677480"/>
                </a:solidFill>
                <a:latin typeface="Arial"/>
                <a:cs typeface="Arial"/>
              </a:rPr>
              <a:t>bugs </a:t>
            </a:r>
            <a:r>
              <a:rPr sz="2400" dirty="0">
                <a:solidFill>
                  <a:srgbClr val="677480"/>
                </a:solidFill>
                <a:latin typeface="Arial"/>
                <a:cs typeface="Arial"/>
              </a:rPr>
              <a:t>in the </a:t>
            </a:r>
            <a:r>
              <a:rPr sz="2400" spc="-5" dirty="0">
                <a:solidFill>
                  <a:srgbClr val="677480"/>
                </a:solidFill>
                <a:latin typeface="Arial"/>
                <a:cs typeface="Arial"/>
              </a:rPr>
              <a:t>created code </a:t>
            </a:r>
            <a:r>
              <a:rPr sz="2400" dirty="0">
                <a:solidFill>
                  <a:srgbClr val="677480"/>
                </a:solidFill>
                <a:latin typeface="Arial"/>
                <a:cs typeface="Arial"/>
              </a:rPr>
              <a:t>in </a:t>
            </a:r>
            <a:r>
              <a:rPr sz="2400" spc="-5" dirty="0">
                <a:solidFill>
                  <a:srgbClr val="677480"/>
                </a:solidFill>
                <a:latin typeface="Arial"/>
                <a:cs typeface="Arial"/>
              </a:rPr>
              <a:t>previous phase of  SDLC.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520695" y="4130040"/>
            <a:ext cx="5858256" cy="201168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72718" y="752983"/>
            <a:ext cx="642874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5" dirty="0"/>
              <a:t>SDLC Phase </a:t>
            </a:r>
            <a:r>
              <a:rPr sz="3600" dirty="0"/>
              <a:t>6:</a:t>
            </a:r>
            <a:r>
              <a:rPr sz="3600" spc="-5" dirty="0"/>
              <a:t> Implementation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994054" y="1796034"/>
            <a:ext cx="6915784" cy="11988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248285" marR="5080" indent="-236220" algn="just">
              <a:lnSpc>
                <a:spcPct val="98000"/>
              </a:lnSpc>
              <a:spcBef>
                <a:spcPts val="170"/>
              </a:spcBef>
            </a:pPr>
            <a:r>
              <a:rPr sz="3000" dirty="0">
                <a:solidFill>
                  <a:srgbClr val="677480"/>
                </a:solidFill>
                <a:latin typeface="kiloji"/>
                <a:cs typeface="kiloji"/>
              </a:rPr>
              <a:t>▷ </a:t>
            </a:r>
            <a:r>
              <a:rPr sz="2400" spc="-5" dirty="0">
                <a:solidFill>
                  <a:srgbClr val="677480"/>
                </a:solidFill>
                <a:latin typeface="Arial"/>
                <a:cs typeface="Arial"/>
              </a:rPr>
              <a:t>The </a:t>
            </a:r>
            <a:r>
              <a:rPr sz="2400" dirty="0">
                <a:solidFill>
                  <a:srgbClr val="677480"/>
                </a:solidFill>
                <a:latin typeface="Arial"/>
                <a:cs typeface="Arial"/>
              </a:rPr>
              <a:t>systems </a:t>
            </a:r>
            <a:r>
              <a:rPr sz="2400" spc="-5" dirty="0">
                <a:solidFill>
                  <a:srgbClr val="677480"/>
                </a:solidFill>
                <a:latin typeface="Arial"/>
                <a:cs typeface="Arial"/>
              </a:rPr>
              <a:t>are placed </a:t>
            </a:r>
            <a:r>
              <a:rPr sz="2400" dirty="0">
                <a:solidFill>
                  <a:srgbClr val="677480"/>
                </a:solidFill>
                <a:latin typeface="Arial"/>
                <a:cs typeface="Arial"/>
              </a:rPr>
              <a:t>and used </a:t>
            </a:r>
            <a:r>
              <a:rPr sz="2400" spc="-5" dirty="0">
                <a:solidFill>
                  <a:srgbClr val="677480"/>
                </a:solidFill>
                <a:latin typeface="Arial"/>
                <a:cs typeface="Arial"/>
              </a:rPr>
              <a:t>in </a:t>
            </a:r>
            <a:r>
              <a:rPr sz="2400" dirty="0">
                <a:solidFill>
                  <a:srgbClr val="677480"/>
                </a:solidFill>
                <a:latin typeface="Arial"/>
                <a:cs typeface="Arial"/>
              </a:rPr>
              <a:t>the </a:t>
            </a:r>
            <a:r>
              <a:rPr sz="2400" spc="-5" dirty="0">
                <a:solidFill>
                  <a:srgbClr val="677480"/>
                </a:solidFill>
                <a:latin typeface="Arial"/>
                <a:cs typeface="Arial"/>
              </a:rPr>
              <a:t>actual  </a:t>
            </a:r>
            <a:r>
              <a:rPr sz="2400" dirty="0">
                <a:solidFill>
                  <a:srgbClr val="677480"/>
                </a:solidFill>
                <a:latin typeface="Arial"/>
                <a:cs typeface="Arial"/>
              </a:rPr>
              <a:t>environment </a:t>
            </a:r>
            <a:r>
              <a:rPr sz="2400" spc="-5" dirty="0">
                <a:solidFill>
                  <a:srgbClr val="677480"/>
                </a:solidFill>
                <a:latin typeface="Arial"/>
                <a:cs typeface="Arial"/>
              </a:rPr>
              <a:t>and </a:t>
            </a:r>
            <a:r>
              <a:rPr sz="2400" dirty="0">
                <a:solidFill>
                  <a:srgbClr val="677480"/>
                </a:solidFill>
                <a:latin typeface="Arial"/>
                <a:cs typeface="Arial"/>
              </a:rPr>
              <a:t>the </a:t>
            </a:r>
            <a:r>
              <a:rPr sz="2400" spc="-5" dirty="0">
                <a:solidFill>
                  <a:srgbClr val="677480"/>
                </a:solidFill>
                <a:latin typeface="Arial"/>
                <a:cs typeface="Arial"/>
              </a:rPr>
              <a:t>user </a:t>
            </a:r>
            <a:r>
              <a:rPr sz="2400" dirty="0">
                <a:solidFill>
                  <a:srgbClr val="677480"/>
                </a:solidFill>
                <a:latin typeface="Arial"/>
                <a:cs typeface="Arial"/>
              </a:rPr>
              <a:t>guide </a:t>
            </a:r>
            <a:r>
              <a:rPr sz="2400" spc="-5" dirty="0">
                <a:solidFill>
                  <a:srgbClr val="677480"/>
                </a:solidFill>
                <a:latin typeface="Arial"/>
                <a:cs typeface="Arial"/>
              </a:rPr>
              <a:t>is </a:t>
            </a:r>
            <a:r>
              <a:rPr sz="2400" dirty="0">
                <a:solidFill>
                  <a:srgbClr val="677480"/>
                </a:solidFill>
                <a:latin typeface="Arial"/>
                <a:cs typeface="Arial"/>
              </a:rPr>
              <a:t>created,  </a:t>
            </a:r>
            <a:r>
              <a:rPr sz="2400" spc="-5" dirty="0">
                <a:solidFill>
                  <a:srgbClr val="677480"/>
                </a:solidFill>
                <a:latin typeface="Arial"/>
                <a:cs typeface="Arial"/>
              </a:rPr>
              <a:t>training is provided </a:t>
            </a:r>
            <a:r>
              <a:rPr sz="2400" dirty="0">
                <a:solidFill>
                  <a:srgbClr val="677480"/>
                </a:solidFill>
                <a:latin typeface="Arial"/>
                <a:cs typeface="Arial"/>
              </a:rPr>
              <a:t>to the </a:t>
            </a:r>
            <a:r>
              <a:rPr sz="2400" spc="-5" dirty="0">
                <a:solidFill>
                  <a:srgbClr val="677480"/>
                </a:solidFill>
                <a:latin typeface="Arial"/>
                <a:cs typeface="Arial"/>
              </a:rPr>
              <a:t>users of </a:t>
            </a:r>
            <a:r>
              <a:rPr sz="2400" dirty="0">
                <a:solidFill>
                  <a:srgbClr val="677480"/>
                </a:solidFill>
                <a:latin typeface="Arial"/>
                <a:cs typeface="Arial"/>
              </a:rPr>
              <a:t>the</a:t>
            </a:r>
            <a:r>
              <a:rPr sz="2400" spc="45" dirty="0">
                <a:solidFill>
                  <a:srgbClr val="677480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677480"/>
                </a:solidFill>
                <a:latin typeface="Arial"/>
                <a:cs typeface="Arial"/>
              </a:rPr>
              <a:t>system.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726435" y="3701796"/>
            <a:ext cx="4140708" cy="220827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72718" y="752983"/>
            <a:ext cx="592074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5" dirty="0"/>
              <a:t>SDLC Phase </a:t>
            </a:r>
            <a:r>
              <a:rPr sz="3600" dirty="0"/>
              <a:t>7:</a:t>
            </a:r>
            <a:r>
              <a:rPr sz="3600" spc="-10" dirty="0"/>
              <a:t> </a:t>
            </a:r>
            <a:r>
              <a:rPr sz="3600" spc="-5" dirty="0"/>
              <a:t>Maintenance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994054" y="1864867"/>
            <a:ext cx="7056120" cy="2738755"/>
          </a:xfrm>
          <a:prstGeom prst="rect">
            <a:avLst/>
          </a:prstGeom>
        </p:spPr>
        <p:txBody>
          <a:bodyPr vert="horz" wrap="square" lIns="0" tIns="100965" rIns="0" bIns="0" rtlCol="0">
            <a:spAutoFit/>
          </a:bodyPr>
          <a:lstStyle/>
          <a:p>
            <a:pPr marL="248285" marR="6350" indent="-236220" algn="just">
              <a:lnSpc>
                <a:spcPts val="2880"/>
              </a:lnSpc>
              <a:spcBef>
                <a:spcPts val="795"/>
              </a:spcBef>
            </a:pPr>
            <a:r>
              <a:rPr sz="3000" dirty="0">
                <a:solidFill>
                  <a:srgbClr val="677480"/>
                </a:solidFill>
                <a:latin typeface="kiloji"/>
                <a:cs typeface="kiloji"/>
              </a:rPr>
              <a:t>▷ </a:t>
            </a:r>
            <a:r>
              <a:rPr sz="2400" spc="-5" dirty="0">
                <a:solidFill>
                  <a:srgbClr val="677480"/>
                </a:solidFill>
                <a:latin typeface="Arial"/>
                <a:cs typeface="Arial"/>
              </a:rPr>
              <a:t>The next phase of SDLC is maintenance of  </a:t>
            </a:r>
            <a:r>
              <a:rPr sz="2400" dirty="0">
                <a:solidFill>
                  <a:srgbClr val="677480"/>
                </a:solidFill>
                <a:latin typeface="Arial"/>
                <a:cs typeface="Arial"/>
              </a:rPr>
              <a:t>created</a:t>
            </a:r>
            <a:r>
              <a:rPr sz="2400" spc="-10" dirty="0">
                <a:solidFill>
                  <a:srgbClr val="677480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677480"/>
                </a:solidFill>
                <a:latin typeface="Arial"/>
                <a:cs typeface="Arial"/>
              </a:rPr>
              <a:t>software.</a:t>
            </a:r>
            <a:endParaRPr sz="2400">
              <a:latin typeface="Arial"/>
              <a:cs typeface="Arial"/>
            </a:endParaRPr>
          </a:p>
          <a:p>
            <a:pPr marL="248285" marR="7620" indent="-236220" algn="just">
              <a:lnSpc>
                <a:spcPts val="2880"/>
              </a:lnSpc>
              <a:spcBef>
                <a:spcPts val="300"/>
              </a:spcBef>
            </a:pPr>
            <a:r>
              <a:rPr sz="3000" dirty="0">
                <a:solidFill>
                  <a:srgbClr val="677480"/>
                </a:solidFill>
                <a:latin typeface="kiloji"/>
                <a:cs typeface="kiloji"/>
              </a:rPr>
              <a:t>▷ </a:t>
            </a:r>
            <a:r>
              <a:rPr sz="2400" spc="-5" dirty="0">
                <a:solidFill>
                  <a:srgbClr val="677480"/>
                </a:solidFill>
                <a:latin typeface="Arial"/>
                <a:cs typeface="Arial"/>
              </a:rPr>
              <a:t>The software </a:t>
            </a:r>
            <a:r>
              <a:rPr sz="2400" dirty="0">
                <a:solidFill>
                  <a:srgbClr val="677480"/>
                </a:solidFill>
                <a:latin typeface="Arial"/>
                <a:cs typeface="Arial"/>
              </a:rPr>
              <a:t>will </a:t>
            </a:r>
            <a:r>
              <a:rPr sz="2400" spc="-5" dirty="0">
                <a:solidFill>
                  <a:srgbClr val="677480"/>
                </a:solidFill>
                <a:latin typeface="Arial"/>
                <a:cs typeface="Arial"/>
              </a:rPr>
              <a:t>definitely </a:t>
            </a:r>
            <a:r>
              <a:rPr sz="2400" dirty="0">
                <a:solidFill>
                  <a:srgbClr val="677480"/>
                </a:solidFill>
                <a:latin typeface="Arial"/>
                <a:cs typeface="Arial"/>
              </a:rPr>
              <a:t>undergo </a:t>
            </a:r>
            <a:r>
              <a:rPr sz="2400" spc="-5" dirty="0">
                <a:solidFill>
                  <a:srgbClr val="677480"/>
                </a:solidFill>
                <a:latin typeface="Arial"/>
                <a:cs typeface="Arial"/>
              </a:rPr>
              <a:t>change once  it is </a:t>
            </a:r>
            <a:r>
              <a:rPr sz="2400" dirty="0">
                <a:solidFill>
                  <a:srgbClr val="677480"/>
                </a:solidFill>
                <a:latin typeface="Arial"/>
                <a:cs typeface="Arial"/>
              </a:rPr>
              <a:t>delivered to the </a:t>
            </a:r>
            <a:r>
              <a:rPr sz="2400" spc="-5" dirty="0">
                <a:solidFill>
                  <a:srgbClr val="677480"/>
                </a:solidFill>
                <a:latin typeface="Arial"/>
                <a:cs typeface="Arial"/>
              </a:rPr>
              <a:t>customer. There can </a:t>
            </a:r>
            <a:r>
              <a:rPr sz="2400" dirty="0">
                <a:solidFill>
                  <a:srgbClr val="677480"/>
                </a:solidFill>
                <a:latin typeface="Arial"/>
                <a:cs typeface="Arial"/>
              </a:rPr>
              <a:t>be </a:t>
            </a:r>
            <a:r>
              <a:rPr sz="2400" spc="-5" dirty="0">
                <a:solidFill>
                  <a:srgbClr val="677480"/>
                </a:solidFill>
                <a:latin typeface="Arial"/>
                <a:cs typeface="Arial"/>
              </a:rPr>
              <a:t>many  reasons </a:t>
            </a:r>
            <a:r>
              <a:rPr sz="2400" dirty="0">
                <a:solidFill>
                  <a:srgbClr val="677480"/>
                </a:solidFill>
                <a:latin typeface="Arial"/>
                <a:cs typeface="Arial"/>
              </a:rPr>
              <a:t>for this </a:t>
            </a:r>
            <a:r>
              <a:rPr sz="2400" spc="-5" dirty="0">
                <a:solidFill>
                  <a:srgbClr val="677480"/>
                </a:solidFill>
                <a:latin typeface="Arial"/>
                <a:cs typeface="Arial"/>
              </a:rPr>
              <a:t>change </a:t>
            </a:r>
            <a:r>
              <a:rPr sz="2400" dirty="0">
                <a:solidFill>
                  <a:srgbClr val="677480"/>
                </a:solidFill>
                <a:latin typeface="Arial"/>
                <a:cs typeface="Arial"/>
              </a:rPr>
              <a:t>to</a:t>
            </a:r>
            <a:r>
              <a:rPr sz="2400" spc="5" dirty="0">
                <a:solidFill>
                  <a:srgbClr val="67748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677480"/>
                </a:solidFill>
                <a:latin typeface="Arial"/>
                <a:cs typeface="Arial"/>
              </a:rPr>
              <a:t>occur.</a:t>
            </a:r>
            <a:endParaRPr sz="2400">
              <a:latin typeface="Arial"/>
              <a:cs typeface="Arial"/>
            </a:endParaRPr>
          </a:p>
          <a:p>
            <a:pPr marL="12700" algn="just">
              <a:lnSpc>
                <a:spcPts val="3145"/>
              </a:lnSpc>
            </a:pPr>
            <a:r>
              <a:rPr sz="3000" dirty="0">
                <a:solidFill>
                  <a:srgbClr val="677480"/>
                </a:solidFill>
                <a:latin typeface="kiloji"/>
                <a:cs typeface="kiloji"/>
              </a:rPr>
              <a:t>▷ </a:t>
            </a:r>
            <a:r>
              <a:rPr sz="2400" spc="-5" dirty="0">
                <a:solidFill>
                  <a:srgbClr val="677480"/>
                </a:solidFill>
                <a:latin typeface="Arial"/>
                <a:cs typeface="Arial"/>
              </a:rPr>
              <a:t>Change </a:t>
            </a:r>
            <a:r>
              <a:rPr sz="2400" dirty="0">
                <a:solidFill>
                  <a:srgbClr val="677480"/>
                </a:solidFill>
                <a:latin typeface="Arial"/>
                <a:cs typeface="Arial"/>
              </a:rPr>
              <a:t>could </a:t>
            </a:r>
            <a:r>
              <a:rPr sz="2400" spc="-5" dirty="0">
                <a:solidFill>
                  <a:srgbClr val="677480"/>
                </a:solidFill>
                <a:latin typeface="Arial"/>
                <a:cs typeface="Arial"/>
              </a:rPr>
              <a:t>happen because of</a:t>
            </a:r>
            <a:r>
              <a:rPr sz="2400" spc="625" dirty="0">
                <a:solidFill>
                  <a:srgbClr val="677480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677480"/>
                </a:solidFill>
                <a:latin typeface="Arial"/>
                <a:cs typeface="Arial"/>
              </a:rPr>
              <a:t>some</a:t>
            </a:r>
            <a:endParaRPr sz="2400">
              <a:latin typeface="Arial"/>
              <a:cs typeface="Arial"/>
            </a:endParaRPr>
          </a:p>
          <a:p>
            <a:pPr marL="248285" algn="just">
              <a:lnSpc>
                <a:spcPts val="2820"/>
              </a:lnSpc>
            </a:pPr>
            <a:r>
              <a:rPr sz="2400" spc="-5" dirty="0">
                <a:solidFill>
                  <a:srgbClr val="677480"/>
                </a:solidFill>
                <a:latin typeface="Arial"/>
                <a:cs typeface="Arial"/>
              </a:rPr>
              <a:t>unexpected input values into the</a:t>
            </a:r>
            <a:r>
              <a:rPr sz="2400" spc="70" dirty="0">
                <a:solidFill>
                  <a:srgbClr val="677480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677480"/>
                </a:solidFill>
                <a:latin typeface="Arial"/>
                <a:cs typeface="Arial"/>
              </a:rPr>
              <a:t>system.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62000" y="439927"/>
            <a:ext cx="5683377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-10" dirty="0">
                <a:solidFill>
                  <a:srgbClr val="000000"/>
                </a:solidFill>
                <a:latin typeface="Carlito"/>
                <a:cs typeface="Carlito"/>
              </a:rPr>
              <a:t>Process</a:t>
            </a:r>
            <a:r>
              <a:rPr sz="4400" spc="-145" dirty="0">
                <a:solidFill>
                  <a:srgbClr val="000000"/>
                </a:solidFill>
                <a:latin typeface="Carlito"/>
                <a:cs typeface="Carlito"/>
              </a:rPr>
              <a:t> </a:t>
            </a:r>
            <a:r>
              <a:rPr sz="4400" spc="-30" dirty="0">
                <a:solidFill>
                  <a:srgbClr val="000000"/>
                </a:solidFill>
                <a:latin typeface="Carlito"/>
                <a:cs typeface="Carlito"/>
              </a:rPr>
              <a:t>Patterns</a:t>
            </a:r>
            <a:endParaRPr sz="4400" dirty="0">
              <a:latin typeface="Carlito"/>
              <a:cs typeface="Carlito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25246" y="2044445"/>
            <a:ext cx="7212330" cy="2877070"/>
          </a:xfrm>
          <a:prstGeom prst="rect">
            <a:avLst/>
          </a:prstGeom>
        </p:spPr>
        <p:txBody>
          <a:bodyPr vert="horz" wrap="square" lIns="0" tIns="6413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505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dirty="0">
                <a:solidFill>
                  <a:srgbClr val="677480"/>
                </a:solidFill>
                <a:latin typeface="Arial"/>
                <a:cs typeface="Arial"/>
              </a:rPr>
              <a:t>A </a:t>
            </a:r>
            <a:r>
              <a:rPr sz="2400" spc="-5" dirty="0">
                <a:solidFill>
                  <a:srgbClr val="677480"/>
                </a:solidFill>
                <a:latin typeface="Arial"/>
                <a:cs typeface="Arial"/>
              </a:rPr>
              <a:t>process</a:t>
            </a:r>
            <a:r>
              <a:rPr sz="2400" spc="-135" dirty="0">
                <a:solidFill>
                  <a:srgbClr val="67748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677480"/>
                </a:solidFill>
                <a:latin typeface="Arial"/>
                <a:cs typeface="Arial"/>
              </a:rPr>
              <a:t>pattern</a:t>
            </a:r>
            <a:endParaRPr sz="2400" dirty="0">
              <a:latin typeface="Arial"/>
              <a:cs typeface="Arial"/>
            </a:endParaRPr>
          </a:p>
          <a:p>
            <a:pPr marL="756285" marR="5080" lvl="1" indent="-287020">
              <a:lnSpc>
                <a:spcPts val="2590"/>
              </a:lnSpc>
              <a:spcBef>
                <a:spcPts val="740"/>
              </a:spcBef>
              <a:buChar char="–"/>
              <a:tabLst>
                <a:tab pos="756920" algn="l"/>
                <a:tab pos="6471920" algn="l"/>
              </a:tabLst>
            </a:pPr>
            <a:r>
              <a:rPr sz="2400" spc="-5" dirty="0">
                <a:solidFill>
                  <a:srgbClr val="677480"/>
                </a:solidFill>
                <a:latin typeface="Arial"/>
                <a:cs typeface="Arial"/>
              </a:rPr>
              <a:t>describes a </a:t>
            </a:r>
            <a:r>
              <a:rPr sz="2400" dirty="0">
                <a:solidFill>
                  <a:srgbClr val="677480"/>
                </a:solidFill>
                <a:latin typeface="Arial"/>
                <a:cs typeface="Arial"/>
              </a:rPr>
              <a:t>process-related </a:t>
            </a:r>
            <a:r>
              <a:rPr sz="2400" spc="-5" dirty="0">
                <a:solidFill>
                  <a:srgbClr val="677480"/>
                </a:solidFill>
                <a:latin typeface="Arial"/>
                <a:cs typeface="Arial"/>
              </a:rPr>
              <a:t>problem </a:t>
            </a:r>
            <a:r>
              <a:rPr sz="2400" dirty="0">
                <a:solidFill>
                  <a:srgbClr val="677480"/>
                </a:solidFill>
                <a:latin typeface="Arial"/>
                <a:cs typeface="Arial"/>
              </a:rPr>
              <a:t>that </a:t>
            </a:r>
            <a:r>
              <a:rPr sz="2400" spc="-5" dirty="0">
                <a:solidFill>
                  <a:srgbClr val="677480"/>
                </a:solidFill>
                <a:latin typeface="Arial"/>
                <a:cs typeface="Arial"/>
              </a:rPr>
              <a:t>is  enc</a:t>
            </a:r>
            <a:r>
              <a:rPr sz="2400" spc="-15" dirty="0">
                <a:solidFill>
                  <a:srgbClr val="677480"/>
                </a:solidFill>
                <a:latin typeface="Arial"/>
                <a:cs typeface="Arial"/>
              </a:rPr>
              <a:t>o</a:t>
            </a:r>
            <a:r>
              <a:rPr sz="2400" spc="-5" dirty="0">
                <a:solidFill>
                  <a:srgbClr val="677480"/>
                </a:solidFill>
                <a:latin typeface="Arial"/>
                <a:cs typeface="Arial"/>
              </a:rPr>
              <a:t>untered</a:t>
            </a:r>
            <a:r>
              <a:rPr sz="2400" spc="20" dirty="0">
                <a:solidFill>
                  <a:srgbClr val="67748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677480"/>
                </a:solidFill>
                <a:latin typeface="Arial"/>
                <a:cs typeface="Arial"/>
              </a:rPr>
              <a:t>duri</a:t>
            </a:r>
            <a:r>
              <a:rPr sz="2400" spc="-15" dirty="0">
                <a:solidFill>
                  <a:srgbClr val="677480"/>
                </a:solidFill>
                <a:latin typeface="Arial"/>
                <a:cs typeface="Arial"/>
              </a:rPr>
              <a:t>n</a:t>
            </a:r>
            <a:r>
              <a:rPr sz="2400" spc="-5" dirty="0">
                <a:solidFill>
                  <a:srgbClr val="677480"/>
                </a:solidFill>
                <a:latin typeface="Arial"/>
                <a:cs typeface="Arial"/>
              </a:rPr>
              <a:t>g</a:t>
            </a:r>
            <a:r>
              <a:rPr sz="2400" spc="10" dirty="0">
                <a:solidFill>
                  <a:srgbClr val="677480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677480"/>
                </a:solidFill>
                <a:latin typeface="Arial"/>
                <a:cs typeface="Arial"/>
              </a:rPr>
              <a:t>soft</a:t>
            </a:r>
            <a:r>
              <a:rPr sz="2400" spc="-5" dirty="0">
                <a:solidFill>
                  <a:srgbClr val="677480"/>
                </a:solidFill>
                <a:latin typeface="Arial"/>
                <a:cs typeface="Arial"/>
              </a:rPr>
              <a:t>w</a:t>
            </a:r>
            <a:r>
              <a:rPr sz="2400" spc="-15" dirty="0">
                <a:solidFill>
                  <a:srgbClr val="677480"/>
                </a:solidFill>
                <a:latin typeface="Arial"/>
                <a:cs typeface="Arial"/>
              </a:rPr>
              <a:t>a</a:t>
            </a:r>
            <a:r>
              <a:rPr sz="2400" spc="-5" dirty="0">
                <a:solidFill>
                  <a:srgbClr val="677480"/>
                </a:solidFill>
                <a:latin typeface="Arial"/>
                <a:cs typeface="Arial"/>
              </a:rPr>
              <a:t>re</a:t>
            </a:r>
            <a:r>
              <a:rPr sz="2400" dirty="0">
                <a:solidFill>
                  <a:srgbClr val="67748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677480"/>
                </a:solidFill>
                <a:latin typeface="Arial"/>
                <a:cs typeface="Arial"/>
              </a:rPr>
              <a:t>engi</a:t>
            </a:r>
            <a:r>
              <a:rPr sz="2400" spc="-15" dirty="0">
                <a:solidFill>
                  <a:srgbClr val="677480"/>
                </a:solidFill>
                <a:latin typeface="Arial"/>
                <a:cs typeface="Arial"/>
              </a:rPr>
              <a:t>n</a:t>
            </a:r>
            <a:r>
              <a:rPr sz="2400" spc="-5" dirty="0">
                <a:solidFill>
                  <a:srgbClr val="677480"/>
                </a:solidFill>
                <a:latin typeface="Arial"/>
                <a:cs typeface="Arial"/>
              </a:rPr>
              <a:t>eeri</a:t>
            </a:r>
            <a:r>
              <a:rPr sz="2400" spc="-15" dirty="0">
                <a:solidFill>
                  <a:srgbClr val="677480"/>
                </a:solidFill>
                <a:latin typeface="Arial"/>
                <a:cs typeface="Arial"/>
              </a:rPr>
              <a:t>n</a:t>
            </a:r>
            <a:r>
              <a:rPr sz="2400" spc="-5" dirty="0">
                <a:solidFill>
                  <a:srgbClr val="677480"/>
                </a:solidFill>
                <a:latin typeface="Arial"/>
                <a:cs typeface="Arial"/>
              </a:rPr>
              <a:t>g</a:t>
            </a:r>
            <a:r>
              <a:rPr sz="2400" dirty="0">
                <a:solidFill>
                  <a:srgbClr val="677480"/>
                </a:solidFill>
                <a:latin typeface="Arial"/>
                <a:cs typeface="Arial"/>
              </a:rPr>
              <a:t>	</a:t>
            </a:r>
            <a:r>
              <a:rPr sz="2400" spc="-20" dirty="0">
                <a:solidFill>
                  <a:srgbClr val="677480"/>
                </a:solidFill>
                <a:latin typeface="Arial"/>
                <a:cs typeface="Arial"/>
              </a:rPr>
              <a:t>w</a:t>
            </a:r>
            <a:r>
              <a:rPr sz="2400" dirty="0">
                <a:solidFill>
                  <a:srgbClr val="677480"/>
                </a:solidFill>
                <a:latin typeface="Arial"/>
                <a:cs typeface="Arial"/>
              </a:rPr>
              <a:t>ork,</a:t>
            </a:r>
            <a:endParaRPr sz="2400" dirty="0">
              <a:latin typeface="Arial"/>
              <a:cs typeface="Arial"/>
            </a:endParaRPr>
          </a:p>
          <a:p>
            <a:pPr marL="756285" lvl="1" indent="-287020">
              <a:lnSpc>
                <a:spcPct val="100000"/>
              </a:lnSpc>
              <a:spcBef>
                <a:spcPts val="575"/>
              </a:spcBef>
              <a:buChar char="–"/>
              <a:tabLst>
                <a:tab pos="756920" algn="l"/>
              </a:tabLst>
            </a:pPr>
            <a:r>
              <a:rPr sz="2400" spc="-5" dirty="0">
                <a:solidFill>
                  <a:srgbClr val="677480"/>
                </a:solidFill>
                <a:latin typeface="Arial"/>
                <a:cs typeface="Arial"/>
              </a:rPr>
              <a:t>identifies </a:t>
            </a:r>
            <a:r>
              <a:rPr sz="2400" dirty="0">
                <a:solidFill>
                  <a:srgbClr val="677480"/>
                </a:solidFill>
                <a:latin typeface="Arial"/>
                <a:cs typeface="Arial"/>
              </a:rPr>
              <a:t>the </a:t>
            </a:r>
            <a:r>
              <a:rPr sz="2400" spc="-5" dirty="0">
                <a:solidFill>
                  <a:srgbClr val="677480"/>
                </a:solidFill>
                <a:latin typeface="Arial"/>
                <a:cs typeface="Arial"/>
              </a:rPr>
              <a:t>environment </a:t>
            </a:r>
            <a:r>
              <a:rPr sz="2400" dirty="0">
                <a:solidFill>
                  <a:srgbClr val="677480"/>
                </a:solidFill>
                <a:latin typeface="Arial"/>
                <a:cs typeface="Arial"/>
              </a:rPr>
              <a:t>in </a:t>
            </a:r>
            <a:r>
              <a:rPr sz="2400" spc="-5" dirty="0">
                <a:solidFill>
                  <a:srgbClr val="677480"/>
                </a:solidFill>
                <a:latin typeface="Arial"/>
                <a:cs typeface="Arial"/>
              </a:rPr>
              <a:t>which</a:t>
            </a:r>
            <a:r>
              <a:rPr sz="2400" spc="45" dirty="0">
                <a:solidFill>
                  <a:srgbClr val="677480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677480"/>
                </a:solidFill>
                <a:latin typeface="Arial"/>
                <a:cs typeface="Arial"/>
              </a:rPr>
              <a:t>the</a:t>
            </a:r>
            <a:endParaRPr sz="2400" dirty="0">
              <a:latin typeface="Arial"/>
              <a:cs typeface="Arial"/>
            </a:endParaRPr>
          </a:p>
          <a:p>
            <a:pPr marL="756285">
              <a:lnSpc>
                <a:spcPct val="100000"/>
              </a:lnSpc>
              <a:spcBef>
                <a:spcPts val="120"/>
              </a:spcBef>
            </a:pPr>
            <a:r>
              <a:rPr sz="2400" spc="-5" dirty="0">
                <a:solidFill>
                  <a:srgbClr val="677480"/>
                </a:solidFill>
                <a:latin typeface="Arial"/>
                <a:cs typeface="Arial"/>
              </a:rPr>
              <a:t>problem has been encountered,</a:t>
            </a:r>
            <a:r>
              <a:rPr sz="2400" spc="55" dirty="0">
                <a:solidFill>
                  <a:srgbClr val="67748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677480"/>
                </a:solidFill>
                <a:latin typeface="Arial"/>
                <a:cs typeface="Arial"/>
              </a:rPr>
              <a:t>and</a:t>
            </a:r>
            <a:endParaRPr sz="2400" dirty="0">
              <a:latin typeface="Arial"/>
              <a:cs typeface="Arial"/>
            </a:endParaRPr>
          </a:p>
          <a:p>
            <a:pPr marL="756285" marR="346075" lvl="1" indent="-287020">
              <a:lnSpc>
                <a:spcPct val="104200"/>
              </a:lnSpc>
              <a:spcBef>
                <a:spcPts val="710"/>
              </a:spcBef>
              <a:buChar char="–"/>
              <a:tabLst>
                <a:tab pos="756920" algn="l"/>
              </a:tabLst>
            </a:pPr>
            <a:r>
              <a:rPr sz="2400" spc="-5" dirty="0">
                <a:solidFill>
                  <a:srgbClr val="677480"/>
                </a:solidFill>
                <a:latin typeface="Arial"/>
                <a:cs typeface="Arial"/>
              </a:rPr>
              <a:t>suggests one or more proven solutions </a:t>
            </a:r>
            <a:r>
              <a:rPr sz="2400" dirty="0">
                <a:solidFill>
                  <a:srgbClr val="677480"/>
                </a:solidFill>
                <a:latin typeface="Arial"/>
                <a:cs typeface="Arial"/>
              </a:rPr>
              <a:t>to the  </a:t>
            </a:r>
            <a:r>
              <a:rPr sz="2400" spc="-5" dirty="0">
                <a:solidFill>
                  <a:srgbClr val="677480"/>
                </a:solidFill>
                <a:latin typeface="Arial"/>
                <a:cs typeface="Arial"/>
              </a:rPr>
              <a:t>problem.</a:t>
            </a:r>
            <a:endParaRPr sz="2400" dirty="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688086" y="1143761"/>
            <a:ext cx="7848600" cy="3175"/>
          </a:xfrm>
          <a:custGeom>
            <a:avLst/>
            <a:gdLst/>
            <a:ahLst/>
            <a:cxnLst/>
            <a:rect l="l" t="t" r="r" b="b"/>
            <a:pathLst>
              <a:path w="7848600" h="3175">
                <a:moveTo>
                  <a:pt x="0" y="0"/>
                </a:moveTo>
                <a:lnTo>
                  <a:pt x="7848600" y="2666"/>
                </a:lnTo>
              </a:path>
            </a:pathLst>
          </a:custGeom>
          <a:ln w="50292">
            <a:solidFill>
              <a:srgbClr val="487CB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8086" y="439927"/>
            <a:ext cx="6360413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-10" dirty="0">
                <a:solidFill>
                  <a:srgbClr val="000000"/>
                </a:solidFill>
                <a:latin typeface="Carlito"/>
                <a:cs typeface="Carlito"/>
              </a:rPr>
              <a:t>Process </a:t>
            </a:r>
            <a:r>
              <a:rPr sz="4400" spc="-30" dirty="0">
                <a:solidFill>
                  <a:srgbClr val="000000"/>
                </a:solidFill>
                <a:latin typeface="Carlito"/>
                <a:cs typeface="Carlito"/>
              </a:rPr>
              <a:t>Pattern</a:t>
            </a:r>
            <a:r>
              <a:rPr sz="4400" spc="-204" dirty="0">
                <a:solidFill>
                  <a:srgbClr val="000000"/>
                </a:solidFill>
                <a:latin typeface="Carlito"/>
                <a:cs typeface="Carlito"/>
              </a:rPr>
              <a:t> </a:t>
            </a:r>
            <a:r>
              <a:rPr sz="4400" spc="-30" dirty="0">
                <a:solidFill>
                  <a:srgbClr val="000000"/>
                </a:solidFill>
                <a:latin typeface="Carlito"/>
                <a:cs typeface="Carlito"/>
              </a:rPr>
              <a:t>Types</a:t>
            </a:r>
            <a:endParaRPr sz="4400" dirty="0">
              <a:latin typeface="Carlito"/>
              <a:cs typeface="Carlito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43406" y="1924050"/>
            <a:ext cx="7396480" cy="3520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9085" marR="752475" indent="-287020">
              <a:lnSpc>
                <a:spcPct val="100000"/>
              </a:lnSpc>
              <a:spcBef>
                <a:spcPts val="100"/>
              </a:spcBef>
              <a:buChar char="–"/>
              <a:tabLst>
                <a:tab pos="299720" algn="l"/>
                <a:tab pos="4227830" algn="l"/>
                <a:tab pos="5180965" algn="l"/>
              </a:tabLst>
            </a:pPr>
            <a:r>
              <a:rPr sz="2400" spc="-5" dirty="0">
                <a:solidFill>
                  <a:srgbClr val="3981B9"/>
                </a:solidFill>
                <a:latin typeface="Arial"/>
                <a:cs typeface="Arial"/>
              </a:rPr>
              <a:t>Stage pattern</a:t>
            </a:r>
            <a:r>
              <a:rPr sz="2400" spc="5" dirty="0">
                <a:solidFill>
                  <a:srgbClr val="3981B9"/>
                </a:solidFill>
                <a:latin typeface="Arial"/>
                <a:cs typeface="Arial"/>
              </a:rPr>
              <a:t>s</a:t>
            </a:r>
            <a:r>
              <a:rPr sz="2400" dirty="0">
                <a:solidFill>
                  <a:srgbClr val="677480"/>
                </a:solidFill>
                <a:latin typeface="Arial"/>
                <a:cs typeface="Arial"/>
              </a:rPr>
              <a:t>—</a:t>
            </a:r>
            <a:r>
              <a:rPr sz="2400" spc="-5" dirty="0">
                <a:solidFill>
                  <a:srgbClr val="677480"/>
                </a:solidFill>
                <a:latin typeface="Arial"/>
                <a:cs typeface="Arial"/>
              </a:rPr>
              <a:t>defi</a:t>
            </a:r>
            <a:r>
              <a:rPr sz="2400" spc="-15" dirty="0">
                <a:solidFill>
                  <a:srgbClr val="677480"/>
                </a:solidFill>
                <a:latin typeface="Arial"/>
                <a:cs typeface="Arial"/>
              </a:rPr>
              <a:t>n</a:t>
            </a:r>
            <a:r>
              <a:rPr sz="2400" spc="-5" dirty="0">
                <a:solidFill>
                  <a:srgbClr val="677480"/>
                </a:solidFill>
                <a:latin typeface="Arial"/>
                <a:cs typeface="Arial"/>
              </a:rPr>
              <a:t>es</a:t>
            </a:r>
            <a:r>
              <a:rPr sz="2400" spc="10" dirty="0">
                <a:solidFill>
                  <a:srgbClr val="67748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677480"/>
                </a:solidFill>
                <a:latin typeface="Arial"/>
                <a:cs typeface="Arial"/>
              </a:rPr>
              <a:t>a</a:t>
            </a:r>
            <a:r>
              <a:rPr sz="2400" dirty="0">
                <a:solidFill>
                  <a:srgbClr val="67748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677480"/>
                </a:solidFill>
                <a:latin typeface="Arial"/>
                <a:cs typeface="Arial"/>
              </a:rPr>
              <a:t>problem</a:t>
            </a:r>
            <a:r>
              <a:rPr sz="2400" dirty="0">
                <a:solidFill>
                  <a:srgbClr val="677480"/>
                </a:solidFill>
                <a:latin typeface="Arial"/>
                <a:cs typeface="Arial"/>
              </a:rPr>
              <a:t>	</a:t>
            </a:r>
            <a:r>
              <a:rPr sz="2400" spc="-15" dirty="0">
                <a:solidFill>
                  <a:srgbClr val="677480"/>
                </a:solidFill>
                <a:latin typeface="Arial"/>
                <a:cs typeface="Arial"/>
              </a:rPr>
              <a:t>a</a:t>
            </a:r>
            <a:r>
              <a:rPr sz="2400" spc="-5" dirty="0">
                <a:solidFill>
                  <a:srgbClr val="677480"/>
                </a:solidFill>
                <a:latin typeface="Arial"/>
                <a:cs typeface="Arial"/>
              </a:rPr>
              <a:t>ssoci</a:t>
            </a:r>
            <a:r>
              <a:rPr sz="2400" spc="-15" dirty="0">
                <a:solidFill>
                  <a:srgbClr val="677480"/>
                </a:solidFill>
                <a:latin typeface="Arial"/>
                <a:cs typeface="Arial"/>
              </a:rPr>
              <a:t>a</a:t>
            </a:r>
            <a:r>
              <a:rPr sz="2400" spc="-5" dirty="0">
                <a:solidFill>
                  <a:srgbClr val="677480"/>
                </a:solidFill>
                <a:latin typeface="Arial"/>
                <a:cs typeface="Arial"/>
              </a:rPr>
              <a:t>ted  with a framework</a:t>
            </a:r>
            <a:r>
              <a:rPr sz="2400" spc="40" dirty="0">
                <a:solidFill>
                  <a:srgbClr val="677480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677480"/>
                </a:solidFill>
                <a:latin typeface="Arial"/>
                <a:cs typeface="Arial"/>
              </a:rPr>
              <a:t>activity for	the</a:t>
            </a:r>
            <a:r>
              <a:rPr sz="2400" spc="-35" dirty="0">
                <a:solidFill>
                  <a:srgbClr val="677480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677480"/>
                </a:solidFill>
                <a:latin typeface="Arial"/>
                <a:cs typeface="Arial"/>
              </a:rPr>
              <a:t>process.</a:t>
            </a:r>
            <a:endParaRPr sz="2400">
              <a:latin typeface="Arial"/>
              <a:cs typeface="Arial"/>
            </a:endParaRPr>
          </a:p>
          <a:p>
            <a:pPr marL="299085" marR="5080" indent="-287020">
              <a:lnSpc>
                <a:spcPct val="100000"/>
              </a:lnSpc>
              <a:spcBef>
                <a:spcPts val="790"/>
              </a:spcBef>
              <a:buChar char="–"/>
              <a:tabLst>
                <a:tab pos="299720" algn="l"/>
                <a:tab pos="1892300" algn="l"/>
                <a:tab pos="3301365" algn="l"/>
                <a:tab pos="5010150" algn="l"/>
              </a:tabLst>
            </a:pPr>
            <a:r>
              <a:rPr sz="2400" spc="-70" dirty="0">
                <a:solidFill>
                  <a:srgbClr val="3981B9"/>
                </a:solidFill>
                <a:latin typeface="Arial"/>
                <a:cs typeface="Arial"/>
              </a:rPr>
              <a:t>Task </a:t>
            </a:r>
            <a:r>
              <a:rPr sz="2400" spc="-5" dirty="0">
                <a:solidFill>
                  <a:srgbClr val="3981B9"/>
                </a:solidFill>
                <a:latin typeface="Arial"/>
                <a:cs typeface="Arial"/>
              </a:rPr>
              <a:t>patterns</a:t>
            </a:r>
            <a:r>
              <a:rPr sz="2400" spc="-5" dirty="0">
                <a:solidFill>
                  <a:srgbClr val="677480"/>
                </a:solidFill>
                <a:latin typeface="Arial"/>
                <a:cs typeface="Arial"/>
              </a:rPr>
              <a:t>—defines</a:t>
            </a:r>
            <a:r>
              <a:rPr sz="2400" spc="125" dirty="0">
                <a:solidFill>
                  <a:srgbClr val="67748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677480"/>
                </a:solidFill>
                <a:latin typeface="Arial"/>
                <a:cs typeface="Arial"/>
              </a:rPr>
              <a:t>a</a:t>
            </a:r>
            <a:r>
              <a:rPr sz="2400" spc="25" dirty="0">
                <a:solidFill>
                  <a:srgbClr val="67748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677480"/>
                </a:solidFill>
                <a:latin typeface="Arial"/>
                <a:cs typeface="Arial"/>
              </a:rPr>
              <a:t>problem	associated with a  software</a:t>
            </a:r>
            <a:r>
              <a:rPr sz="2400" spc="15" dirty="0">
                <a:solidFill>
                  <a:srgbClr val="67748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677480"/>
                </a:solidFill>
                <a:latin typeface="Arial"/>
                <a:cs typeface="Arial"/>
              </a:rPr>
              <a:t>engineering	action or work </a:t>
            </a:r>
            <a:r>
              <a:rPr sz="2400" dirty="0">
                <a:solidFill>
                  <a:srgbClr val="677480"/>
                </a:solidFill>
                <a:latin typeface="Arial"/>
                <a:cs typeface="Arial"/>
              </a:rPr>
              <a:t>task </a:t>
            </a:r>
            <a:r>
              <a:rPr sz="2400" spc="-5" dirty="0">
                <a:solidFill>
                  <a:srgbClr val="677480"/>
                </a:solidFill>
                <a:latin typeface="Arial"/>
                <a:cs typeface="Arial"/>
              </a:rPr>
              <a:t>and  relevant</a:t>
            </a:r>
            <a:r>
              <a:rPr sz="2400" spc="20" dirty="0">
                <a:solidFill>
                  <a:srgbClr val="677480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677480"/>
                </a:solidFill>
                <a:latin typeface="Arial"/>
                <a:cs typeface="Arial"/>
              </a:rPr>
              <a:t>to	</a:t>
            </a:r>
            <a:r>
              <a:rPr sz="2400" spc="-5" dirty="0">
                <a:solidFill>
                  <a:srgbClr val="677480"/>
                </a:solidFill>
                <a:latin typeface="Arial"/>
                <a:cs typeface="Arial"/>
              </a:rPr>
              <a:t>successful software engineering</a:t>
            </a:r>
            <a:r>
              <a:rPr sz="2400" spc="90" dirty="0">
                <a:solidFill>
                  <a:srgbClr val="67748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677480"/>
                </a:solidFill>
                <a:latin typeface="Arial"/>
                <a:cs typeface="Arial"/>
              </a:rPr>
              <a:t>practice</a:t>
            </a:r>
            <a:endParaRPr sz="2400">
              <a:latin typeface="Arial"/>
              <a:cs typeface="Arial"/>
            </a:endParaRPr>
          </a:p>
          <a:p>
            <a:pPr marL="299085" marR="361950" indent="-287020">
              <a:lnSpc>
                <a:spcPct val="100000"/>
              </a:lnSpc>
              <a:spcBef>
                <a:spcPts val="805"/>
              </a:spcBef>
              <a:buChar char="–"/>
              <a:tabLst>
                <a:tab pos="299720" algn="l"/>
                <a:tab pos="4399915" algn="l"/>
                <a:tab pos="5702300" algn="l"/>
              </a:tabLst>
            </a:pPr>
            <a:r>
              <a:rPr sz="2400" spc="-5" dirty="0">
                <a:solidFill>
                  <a:srgbClr val="3981B9"/>
                </a:solidFill>
                <a:latin typeface="Arial"/>
                <a:cs typeface="Arial"/>
              </a:rPr>
              <a:t>Phase patterns</a:t>
            </a:r>
            <a:r>
              <a:rPr sz="2400" spc="-5" dirty="0">
                <a:solidFill>
                  <a:srgbClr val="677480"/>
                </a:solidFill>
                <a:latin typeface="Arial"/>
                <a:cs typeface="Arial"/>
              </a:rPr>
              <a:t>—define </a:t>
            </a:r>
            <a:r>
              <a:rPr sz="2400" dirty="0">
                <a:solidFill>
                  <a:srgbClr val="677480"/>
                </a:solidFill>
                <a:latin typeface="Arial"/>
                <a:cs typeface="Arial"/>
              </a:rPr>
              <a:t>the </a:t>
            </a:r>
            <a:r>
              <a:rPr sz="2400" spc="-5" dirty="0">
                <a:solidFill>
                  <a:srgbClr val="677480"/>
                </a:solidFill>
                <a:latin typeface="Arial"/>
                <a:cs typeface="Arial"/>
              </a:rPr>
              <a:t>sequence </a:t>
            </a:r>
            <a:r>
              <a:rPr sz="2400" dirty="0">
                <a:solidFill>
                  <a:srgbClr val="677480"/>
                </a:solidFill>
                <a:latin typeface="Arial"/>
                <a:cs typeface="Arial"/>
              </a:rPr>
              <a:t>of  framework </a:t>
            </a:r>
            <a:r>
              <a:rPr sz="2400" spc="-5" dirty="0">
                <a:solidFill>
                  <a:srgbClr val="677480"/>
                </a:solidFill>
                <a:latin typeface="Arial"/>
                <a:cs typeface="Arial"/>
              </a:rPr>
              <a:t>activities </a:t>
            </a:r>
            <a:r>
              <a:rPr sz="2400" dirty="0">
                <a:solidFill>
                  <a:srgbClr val="677480"/>
                </a:solidFill>
                <a:latin typeface="Arial"/>
                <a:cs typeface="Arial"/>
              </a:rPr>
              <a:t>that </a:t>
            </a:r>
            <a:r>
              <a:rPr sz="2400" spc="-5" dirty="0">
                <a:solidFill>
                  <a:srgbClr val="677480"/>
                </a:solidFill>
                <a:latin typeface="Arial"/>
                <a:cs typeface="Arial"/>
              </a:rPr>
              <a:t>occur</a:t>
            </a:r>
            <a:r>
              <a:rPr sz="2400" spc="80" dirty="0">
                <a:solidFill>
                  <a:srgbClr val="67748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677480"/>
                </a:solidFill>
                <a:latin typeface="Arial"/>
                <a:cs typeface="Arial"/>
              </a:rPr>
              <a:t>with</a:t>
            </a:r>
            <a:r>
              <a:rPr sz="2400" spc="20" dirty="0">
                <a:solidFill>
                  <a:srgbClr val="67748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677480"/>
                </a:solidFill>
                <a:latin typeface="Arial"/>
                <a:cs typeface="Arial"/>
              </a:rPr>
              <a:t>the	</a:t>
            </a:r>
            <a:r>
              <a:rPr sz="2400" dirty="0">
                <a:solidFill>
                  <a:srgbClr val="677480"/>
                </a:solidFill>
                <a:latin typeface="Arial"/>
                <a:cs typeface="Arial"/>
              </a:rPr>
              <a:t>process,  </a:t>
            </a:r>
            <a:r>
              <a:rPr sz="2400" spc="-5" dirty="0">
                <a:solidFill>
                  <a:srgbClr val="677480"/>
                </a:solidFill>
                <a:latin typeface="Arial"/>
                <a:cs typeface="Arial"/>
              </a:rPr>
              <a:t>even when </a:t>
            </a:r>
            <a:r>
              <a:rPr sz="2400" dirty="0">
                <a:solidFill>
                  <a:srgbClr val="677480"/>
                </a:solidFill>
                <a:latin typeface="Arial"/>
                <a:cs typeface="Arial"/>
              </a:rPr>
              <a:t>the </a:t>
            </a:r>
            <a:r>
              <a:rPr sz="2400" spc="-5" dirty="0">
                <a:solidFill>
                  <a:srgbClr val="677480"/>
                </a:solidFill>
                <a:latin typeface="Arial"/>
                <a:cs typeface="Arial"/>
              </a:rPr>
              <a:t>overall</a:t>
            </a:r>
            <a:r>
              <a:rPr sz="2400" spc="65" dirty="0">
                <a:solidFill>
                  <a:srgbClr val="677480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677480"/>
                </a:solidFill>
                <a:latin typeface="Arial"/>
                <a:cs typeface="Arial"/>
              </a:rPr>
              <a:t>flow</a:t>
            </a:r>
            <a:r>
              <a:rPr sz="2400" spc="10" dirty="0">
                <a:solidFill>
                  <a:srgbClr val="677480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677480"/>
                </a:solidFill>
                <a:latin typeface="Arial"/>
                <a:cs typeface="Arial"/>
              </a:rPr>
              <a:t>of	</a:t>
            </a:r>
            <a:r>
              <a:rPr sz="2400" spc="-5" dirty="0">
                <a:solidFill>
                  <a:srgbClr val="677480"/>
                </a:solidFill>
                <a:latin typeface="Arial"/>
                <a:cs typeface="Arial"/>
              </a:rPr>
              <a:t>activities </a:t>
            </a:r>
            <a:r>
              <a:rPr sz="2400" dirty="0">
                <a:solidFill>
                  <a:srgbClr val="677480"/>
                </a:solidFill>
                <a:latin typeface="Arial"/>
                <a:cs typeface="Arial"/>
              </a:rPr>
              <a:t>is </a:t>
            </a:r>
            <a:r>
              <a:rPr sz="2400" spc="-5" dirty="0">
                <a:solidFill>
                  <a:srgbClr val="677480"/>
                </a:solidFill>
                <a:latin typeface="Arial"/>
                <a:cs typeface="Arial"/>
              </a:rPr>
              <a:t>iterative  in </a:t>
            </a:r>
            <a:r>
              <a:rPr sz="2400" dirty="0">
                <a:solidFill>
                  <a:srgbClr val="677480"/>
                </a:solidFill>
                <a:latin typeface="Arial"/>
                <a:cs typeface="Arial"/>
              </a:rPr>
              <a:t>nature.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688086" y="1296161"/>
            <a:ext cx="7848600" cy="3175"/>
          </a:xfrm>
          <a:custGeom>
            <a:avLst/>
            <a:gdLst/>
            <a:ahLst/>
            <a:cxnLst/>
            <a:rect l="l" t="t" r="r" b="b"/>
            <a:pathLst>
              <a:path w="7848600" h="3175">
                <a:moveTo>
                  <a:pt x="0" y="0"/>
                </a:moveTo>
                <a:lnTo>
                  <a:pt x="7848600" y="2666"/>
                </a:lnTo>
              </a:path>
            </a:pathLst>
          </a:custGeom>
          <a:ln w="50292">
            <a:solidFill>
              <a:srgbClr val="487CB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8086" y="494102"/>
            <a:ext cx="7426731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-10" dirty="0">
                <a:solidFill>
                  <a:srgbClr val="000000"/>
                </a:solidFill>
                <a:latin typeface="Carlito"/>
                <a:cs typeface="Carlito"/>
              </a:rPr>
              <a:t>Software process</a:t>
            </a:r>
            <a:r>
              <a:rPr sz="4400" spc="-190" dirty="0">
                <a:solidFill>
                  <a:srgbClr val="000000"/>
                </a:solidFill>
                <a:latin typeface="Carlito"/>
                <a:cs typeface="Carlito"/>
              </a:rPr>
              <a:t> </a:t>
            </a:r>
            <a:r>
              <a:rPr sz="4400" spc="-5" dirty="0">
                <a:solidFill>
                  <a:srgbClr val="000000"/>
                </a:solidFill>
                <a:latin typeface="Carlito"/>
                <a:cs typeface="Carlito"/>
              </a:rPr>
              <a:t>descriptions</a:t>
            </a:r>
            <a:endParaRPr sz="4400" dirty="0">
              <a:latin typeface="Carlito"/>
              <a:cs typeface="Carlito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635" y="1390015"/>
            <a:ext cx="8001051" cy="459972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0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latin typeface="Arial"/>
                <a:cs typeface="Arial"/>
              </a:rPr>
              <a:t>When we </a:t>
            </a:r>
            <a:r>
              <a:rPr sz="2400" dirty="0">
                <a:latin typeface="Arial"/>
                <a:cs typeface="Arial"/>
              </a:rPr>
              <a:t>describe </a:t>
            </a:r>
            <a:r>
              <a:rPr sz="2400" spc="-5" dirty="0">
                <a:latin typeface="Arial"/>
                <a:cs typeface="Arial"/>
              </a:rPr>
              <a:t>and discuss </a:t>
            </a:r>
            <a:r>
              <a:rPr sz="2400" dirty="0">
                <a:latin typeface="Arial"/>
                <a:cs typeface="Arial"/>
              </a:rPr>
              <a:t>processes, </a:t>
            </a:r>
            <a:r>
              <a:rPr sz="2400" spc="-5" dirty="0">
                <a:latin typeface="Arial"/>
                <a:cs typeface="Arial"/>
              </a:rPr>
              <a:t>we usually  talk about the activities in </a:t>
            </a:r>
            <a:r>
              <a:rPr sz="2400" dirty="0">
                <a:latin typeface="Arial"/>
                <a:cs typeface="Arial"/>
              </a:rPr>
              <a:t>these </a:t>
            </a:r>
            <a:r>
              <a:rPr sz="2400" spc="-5" dirty="0">
                <a:latin typeface="Arial"/>
                <a:cs typeface="Arial"/>
              </a:rPr>
              <a:t>processes such as  specifying </a:t>
            </a:r>
            <a:r>
              <a:rPr sz="2400" dirty="0">
                <a:latin typeface="Arial"/>
                <a:cs typeface="Arial"/>
              </a:rPr>
              <a:t>a </a:t>
            </a:r>
            <a:r>
              <a:rPr sz="2400" spc="-5" dirty="0">
                <a:latin typeface="Arial"/>
                <a:cs typeface="Arial"/>
              </a:rPr>
              <a:t>data model, designing </a:t>
            </a:r>
            <a:r>
              <a:rPr sz="2400" dirty="0">
                <a:latin typeface="Arial"/>
                <a:cs typeface="Arial"/>
              </a:rPr>
              <a:t>a </a:t>
            </a:r>
            <a:r>
              <a:rPr sz="2400" spc="-5" dirty="0">
                <a:latin typeface="Arial"/>
                <a:cs typeface="Arial"/>
              </a:rPr>
              <a:t>user interface, </a:t>
            </a:r>
            <a:r>
              <a:rPr sz="2400" dirty="0">
                <a:latin typeface="Arial"/>
                <a:cs typeface="Arial"/>
              </a:rPr>
              <a:t>etc.  </a:t>
            </a:r>
            <a:r>
              <a:rPr sz="2400" spc="-5" dirty="0">
                <a:latin typeface="Arial"/>
                <a:cs typeface="Arial"/>
              </a:rPr>
              <a:t>and </a:t>
            </a:r>
            <a:r>
              <a:rPr sz="2400" dirty="0">
                <a:latin typeface="Arial"/>
                <a:cs typeface="Arial"/>
              </a:rPr>
              <a:t>the </a:t>
            </a:r>
            <a:r>
              <a:rPr sz="2400" spc="-5" dirty="0">
                <a:latin typeface="Arial"/>
                <a:cs typeface="Arial"/>
              </a:rPr>
              <a:t>ordering </a:t>
            </a:r>
            <a:r>
              <a:rPr sz="2400" dirty="0">
                <a:latin typeface="Arial"/>
                <a:cs typeface="Arial"/>
              </a:rPr>
              <a:t>of </a:t>
            </a:r>
            <a:r>
              <a:rPr sz="2400" spc="-5" dirty="0">
                <a:latin typeface="Arial"/>
                <a:cs typeface="Arial"/>
              </a:rPr>
              <a:t>these</a:t>
            </a:r>
            <a:r>
              <a:rPr sz="2400" spc="-4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activities.</a:t>
            </a:r>
          </a:p>
          <a:p>
            <a:pPr marL="355600" indent="-342900">
              <a:lnSpc>
                <a:spcPct val="100000"/>
              </a:lnSpc>
              <a:spcBef>
                <a:spcPts val="600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dirty="0">
                <a:latin typeface="Arial"/>
                <a:cs typeface="Arial"/>
              </a:rPr>
              <a:t>Process </a:t>
            </a:r>
            <a:r>
              <a:rPr sz="2400" spc="-5" dirty="0">
                <a:latin typeface="Arial"/>
                <a:cs typeface="Arial"/>
              </a:rPr>
              <a:t>descriptions </a:t>
            </a:r>
            <a:r>
              <a:rPr sz="2400" dirty="0">
                <a:latin typeface="Arial"/>
                <a:cs typeface="Arial"/>
              </a:rPr>
              <a:t>may </a:t>
            </a:r>
            <a:r>
              <a:rPr sz="2400" spc="-5" dirty="0">
                <a:latin typeface="Arial"/>
                <a:cs typeface="Arial"/>
              </a:rPr>
              <a:t>also</a:t>
            </a:r>
            <a:r>
              <a:rPr sz="2400" spc="3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include:</a:t>
            </a:r>
            <a:endParaRPr sz="2400" dirty="0">
              <a:latin typeface="Arial"/>
              <a:cs typeface="Arial"/>
            </a:endParaRPr>
          </a:p>
          <a:p>
            <a:pPr marL="469900">
              <a:lnSpc>
                <a:spcPct val="100000"/>
              </a:lnSpc>
              <a:spcBef>
                <a:spcPts val="220"/>
              </a:spcBef>
            </a:pPr>
            <a:r>
              <a:rPr sz="2000" dirty="0">
                <a:solidFill>
                  <a:srgbClr val="FF0000"/>
                </a:solidFill>
                <a:latin typeface="Arial"/>
                <a:cs typeface="Arial"/>
              </a:rPr>
              <a:t>–Products</a:t>
            </a:r>
            <a:r>
              <a:rPr sz="2000" dirty="0">
                <a:latin typeface="Arial"/>
                <a:cs typeface="Arial"/>
              </a:rPr>
              <a:t>, which are the outcomes of</a:t>
            </a:r>
            <a:r>
              <a:rPr sz="2000" spc="-35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a</a:t>
            </a:r>
            <a:r>
              <a:rPr lang="en-US" sz="200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process</a:t>
            </a:r>
            <a:r>
              <a:rPr sz="2000" spc="-7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activity;</a:t>
            </a:r>
            <a:endParaRPr sz="2000" dirty="0">
              <a:latin typeface="Arial"/>
              <a:cs typeface="Arial"/>
            </a:endParaRPr>
          </a:p>
          <a:p>
            <a:pPr marL="457200" marR="2919095">
              <a:lnSpc>
                <a:spcPct val="120000"/>
              </a:lnSpc>
              <a:spcBef>
                <a:spcPts val="5"/>
              </a:spcBef>
            </a:pPr>
            <a:r>
              <a:rPr sz="2000" dirty="0">
                <a:solidFill>
                  <a:srgbClr val="FF0000"/>
                </a:solidFill>
                <a:latin typeface="Arial"/>
                <a:cs typeface="Arial"/>
              </a:rPr>
              <a:t>–Roles</a:t>
            </a:r>
            <a:r>
              <a:rPr sz="2000" dirty="0">
                <a:latin typeface="Arial"/>
                <a:cs typeface="Arial"/>
              </a:rPr>
              <a:t>, which reflect the</a:t>
            </a:r>
            <a:r>
              <a:rPr sz="2000" spc="-26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responsibilities</a:t>
            </a:r>
            <a:r>
              <a:rPr lang="en-US" sz="200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of the people involved in the</a:t>
            </a:r>
            <a:r>
              <a:rPr sz="2000" spc="-204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process;</a:t>
            </a:r>
          </a:p>
          <a:p>
            <a:pPr marL="469900" marR="3292475">
              <a:lnSpc>
                <a:spcPct val="121000"/>
              </a:lnSpc>
              <a:spcBef>
                <a:spcPts val="190"/>
              </a:spcBef>
            </a:pPr>
            <a:r>
              <a:rPr sz="2000" dirty="0">
                <a:solidFill>
                  <a:srgbClr val="FF0000"/>
                </a:solidFill>
                <a:latin typeface="Arial"/>
                <a:cs typeface="Arial"/>
              </a:rPr>
              <a:t>–Pre- and post-conditions</a:t>
            </a:r>
            <a:r>
              <a:rPr sz="2000" dirty="0">
                <a:latin typeface="Arial"/>
                <a:cs typeface="Arial"/>
              </a:rPr>
              <a:t>, which</a:t>
            </a:r>
            <a:r>
              <a:rPr sz="2000" spc="-29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are</a:t>
            </a:r>
            <a:r>
              <a:rPr lang="en-US" sz="200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statements that are true before</a:t>
            </a:r>
            <a:r>
              <a:rPr sz="2000" spc="-33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and</a:t>
            </a:r>
          </a:p>
          <a:p>
            <a:pPr marL="469900">
              <a:lnSpc>
                <a:spcPct val="100000"/>
              </a:lnSpc>
              <a:spcBef>
                <a:spcPts val="565"/>
              </a:spcBef>
            </a:pPr>
            <a:r>
              <a:rPr sz="2000" spc="-5" dirty="0">
                <a:latin typeface="Arial"/>
                <a:cs typeface="Arial"/>
              </a:rPr>
              <a:t>after </a:t>
            </a:r>
            <a:r>
              <a:rPr sz="2000" dirty="0">
                <a:latin typeface="Arial"/>
                <a:cs typeface="Arial"/>
              </a:rPr>
              <a:t>a process activity has been</a:t>
            </a:r>
            <a:r>
              <a:rPr sz="2000" spc="-27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enacted</a:t>
            </a:r>
          </a:p>
          <a:p>
            <a:pPr marL="469900">
              <a:lnSpc>
                <a:spcPct val="100000"/>
              </a:lnSpc>
              <a:spcBef>
                <a:spcPts val="994"/>
              </a:spcBef>
            </a:pPr>
            <a:r>
              <a:rPr sz="2000" dirty="0">
                <a:latin typeface="Arial"/>
                <a:cs typeface="Arial"/>
              </a:rPr>
              <a:t>or a product</a:t>
            </a:r>
            <a:r>
              <a:rPr sz="2000" spc="-14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produced.</a:t>
            </a:r>
          </a:p>
        </p:txBody>
      </p:sp>
      <p:sp>
        <p:nvSpPr>
          <p:cNvPr id="4" name="object 4"/>
          <p:cNvSpPr/>
          <p:nvPr/>
        </p:nvSpPr>
        <p:spPr>
          <a:xfrm>
            <a:off x="688086" y="1296161"/>
            <a:ext cx="7848600" cy="3175"/>
          </a:xfrm>
          <a:custGeom>
            <a:avLst/>
            <a:gdLst/>
            <a:ahLst/>
            <a:cxnLst/>
            <a:rect l="l" t="t" r="r" b="b"/>
            <a:pathLst>
              <a:path w="7848600" h="3175">
                <a:moveTo>
                  <a:pt x="0" y="0"/>
                </a:moveTo>
                <a:lnTo>
                  <a:pt x="7848600" y="2666"/>
                </a:lnTo>
              </a:path>
            </a:pathLst>
          </a:custGeom>
          <a:ln w="50292">
            <a:solidFill>
              <a:srgbClr val="487CB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8035" y="439927"/>
            <a:ext cx="7998765" cy="69057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-15" dirty="0">
                <a:solidFill>
                  <a:srgbClr val="000000"/>
                </a:solidFill>
                <a:latin typeface="Carlito"/>
                <a:cs typeface="Carlito"/>
              </a:rPr>
              <a:t>Plan-driven </a:t>
            </a:r>
            <a:r>
              <a:rPr sz="4400" dirty="0">
                <a:solidFill>
                  <a:srgbClr val="000000"/>
                </a:solidFill>
                <a:latin typeface="Carlito"/>
                <a:cs typeface="Carlito"/>
              </a:rPr>
              <a:t>and agile</a:t>
            </a:r>
            <a:r>
              <a:rPr sz="4400" spc="-10" dirty="0">
                <a:solidFill>
                  <a:srgbClr val="000000"/>
                </a:solidFill>
                <a:latin typeface="Carlito"/>
                <a:cs typeface="Carlito"/>
              </a:rPr>
              <a:t> processes</a:t>
            </a:r>
            <a:endParaRPr sz="4400" dirty="0">
              <a:latin typeface="Carlito"/>
              <a:cs typeface="Carlito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88035" y="1585976"/>
            <a:ext cx="7623175" cy="39509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0"/>
              </a:spcBef>
              <a:buChar char="•"/>
              <a:tabLst>
                <a:tab pos="354965" algn="l"/>
                <a:tab pos="355600" algn="l"/>
                <a:tab pos="6102985" algn="l"/>
                <a:tab pos="6848475" algn="l"/>
              </a:tabLst>
            </a:pPr>
            <a:r>
              <a:rPr sz="2400" spc="-5" dirty="0">
                <a:solidFill>
                  <a:srgbClr val="677480"/>
                </a:solidFill>
                <a:latin typeface="Arial"/>
                <a:cs typeface="Arial"/>
              </a:rPr>
              <a:t>Plan-driven processes are processes</a:t>
            </a:r>
            <a:r>
              <a:rPr sz="2400" spc="160" dirty="0">
                <a:solidFill>
                  <a:srgbClr val="67748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677480"/>
                </a:solidFill>
                <a:latin typeface="Arial"/>
                <a:cs typeface="Arial"/>
              </a:rPr>
              <a:t>where</a:t>
            </a:r>
            <a:r>
              <a:rPr sz="2400" spc="35" dirty="0">
                <a:solidFill>
                  <a:srgbClr val="67748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677480"/>
                </a:solidFill>
                <a:latin typeface="Arial"/>
                <a:cs typeface="Arial"/>
              </a:rPr>
              <a:t>all	of</a:t>
            </a:r>
            <a:r>
              <a:rPr sz="2400" spc="-95" dirty="0">
                <a:solidFill>
                  <a:srgbClr val="677480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677480"/>
                </a:solidFill>
                <a:latin typeface="Arial"/>
                <a:cs typeface="Arial"/>
              </a:rPr>
              <a:t>the  </a:t>
            </a:r>
            <a:r>
              <a:rPr sz="2400" spc="-5" dirty="0">
                <a:solidFill>
                  <a:srgbClr val="677480"/>
                </a:solidFill>
                <a:latin typeface="Arial"/>
                <a:cs typeface="Arial"/>
              </a:rPr>
              <a:t>process activities </a:t>
            </a:r>
            <a:r>
              <a:rPr sz="2400" dirty="0">
                <a:solidFill>
                  <a:srgbClr val="677480"/>
                </a:solidFill>
                <a:latin typeface="Arial"/>
                <a:cs typeface="Arial"/>
              </a:rPr>
              <a:t>are </a:t>
            </a:r>
            <a:r>
              <a:rPr sz="2400" spc="-5" dirty="0">
                <a:solidFill>
                  <a:srgbClr val="677480"/>
                </a:solidFill>
                <a:latin typeface="Arial"/>
                <a:cs typeface="Arial"/>
              </a:rPr>
              <a:t>planned</a:t>
            </a:r>
            <a:r>
              <a:rPr sz="2400" spc="110" dirty="0">
                <a:solidFill>
                  <a:srgbClr val="677480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677480"/>
                </a:solidFill>
                <a:latin typeface="Arial"/>
                <a:cs typeface="Arial"/>
              </a:rPr>
              <a:t>in</a:t>
            </a:r>
            <a:r>
              <a:rPr sz="2400" spc="10" dirty="0">
                <a:solidFill>
                  <a:srgbClr val="67748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677480"/>
                </a:solidFill>
                <a:latin typeface="Arial"/>
                <a:cs typeface="Arial"/>
              </a:rPr>
              <a:t>advance	and  progress is measured against </a:t>
            </a:r>
            <a:r>
              <a:rPr sz="2400" dirty="0">
                <a:solidFill>
                  <a:srgbClr val="677480"/>
                </a:solidFill>
                <a:latin typeface="Arial"/>
                <a:cs typeface="Arial"/>
              </a:rPr>
              <a:t>this</a:t>
            </a:r>
            <a:r>
              <a:rPr sz="2400" spc="45" dirty="0">
                <a:solidFill>
                  <a:srgbClr val="67748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677480"/>
                </a:solidFill>
                <a:latin typeface="Arial"/>
                <a:cs typeface="Arial"/>
              </a:rPr>
              <a:t>plan.</a:t>
            </a:r>
            <a:endParaRPr sz="2400">
              <a:latin typeface="Arial"/>
              <a:cs typeface="Arial"/>
            </a:endParaRPr>
          </a:p>
          <a:p>
            <a:pPr marL="355600" marR="291465" indent="-342900">
              <a:lnSpc>
                <a:spcPct val="100000"/>
              </a:lnSpc>
              <a:spcBef>
                <a:spcPts val="695"/>
              </a:spcBef>
              <a:buChar char="•"/>
              <a:tabLst>
                <a:tab pos="354965" algn="l"/>
                <a:tab pos="355600" algn="l"/>
                <a:tab pos="5693410" algn="l"/>
                <a:tab pos="7103109" algn="l"/>
              </a:tabLst>
            </a:pPr>
            <a:r>
              <a:rPr sz="2400" dirty="0">
                <a:solidFill>
                  <a:srgbClr val="677480"/>
                </a:solidFill>
                <a:latin typeface="Arial"/>
                <a:cs typeface="Arial"/>
              </a:rPr>
              <a:t>In </a:t>
            </a:r>
            <a:r>
              <a:rPr sz="2400" spc="-15" dirty="0">
                <a:solidFill>
                  <a:srgbClr val="677480"/>
                </a:solidFill>
                <a:latin typeface="Arial"/>
                <a:cs typeface="Arial"/>
              </a:rPr>
              <a:t>a</a:t>
            </a:r>
            <a:r>
              <a:rPr sz="2400" spc="-5" dirty="0">
                <a:solidFill>
                  <a:srgbClr val="677480"/>
                </a:solidFill>
                <a:latin typeface="Arial"/>
                <a:cs typeface="Arial"/>
              </a:rPr>
              <a:t>g</a:t>
            </a:r>
            <a:r>
              <a:rPr sz="2400" spc="-15" dirty="0">
                <a:solidFill>
                  <a:srgbClr val="677480"/>
                </a:solidFill>
                <a:latin typeface="Arial"/>
                <a:cs typeface="Arial"/>
              </a:rPr>
              <a:t>i</a:t>
            </a:r>
            <a:r>
              <a:rPr sz="2400" spc="-5" dirty="0">
                <a:solidFill>
                  <a:srgbClr val="677480"/>
                </a:solidFill>
                <a:latin typeface="Arial"/>
                <a:cs typeface="Arial"/>
              </a:rPr>
              <a:t>le</a:t>
            </a:r>
            <a:r>
              <a:rPr sz="2400" spc="15" dirty="0">
                <a:solidFill>
                  <a:srgbClr val="677480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677480"/>
                </a:solidFill>
                <a:latin typeface="Arial"/>
                <a:cs typeface="Arial"/>
              </a:rPr>
              <a:t>processes, </a:t>
            </a:r>
            <a:r>
              <a:rPr sz="2400" spc="-5" dirty="0">
                <a:solidFill>
                  <a:srgbClr val="677480"/>
                </a:solidFill>
                <a:latin typeface="Arial"/>
                <a:cs typeface="Arial"/>
              </a:rPr>
              <a:t>plan</a:t>
            </a:r>
            <a:r>
              <a:rPr sz="2400" spc="-15" dirty="0">
                <a:solidFill>
                  <a:srgbClr val="677480"/>
                </a:solidFill>
                <a:latin typeface="Arial"/>
                <a:cs typeface="Arial"/>
              </a:rPr>
              <a:t>n</a:t>
            </a:r>
            <a:r>
              <a:rPr sz="2400" spc="-5" dirty="0">
                <a:solidFill>
                  <a:srgbClr val="677480"/>
                </a:solidFill>
                <a:latin typeface="Arial"/>
                <a:cs typeface="Arial"/>
              </a:rPr>
              <a:t>i</a:t>
            </a:r>
            <a:r>
              <a:rPr sz="2400" spc="-15" dirty="0">
                <a:solidFill>
                  <a:srgbClr val="677480"/>
                </a:solidFill>
                <a:latin typeface="Arial"/>
                <a:cs typeface="Arial"/>
              </a:rPr>
              <a:t>n</a:t>
            </a:r>
            <a:r>
              <a:rPr sz="2400" spc="-5" dirty="0">
                <a:solidFill>
                  <a:srgbClr val="677480"/>
                </a:solidFill>
                <a:latin typeface="Arial"/>
                <a:cs typeface="Arial"/>
              </a:rPr>
              <a:t>g</a:t>
            </a:r>
            <a:r>
              <a:rPr sz="2400" spc="45" dirty="0">
                <a:solidFill>
                  <a:srgbClr val="67748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677480"/>
                </a:solidFill>
                <a:latin typeface="Arial"/>
                <a:cs typeface="Arial"/>
              </a:rPr>
              <a:t>is</a:t>
            </a:r>
            <a:r>
              <a:rPr sz="2400" dirty="0">
                <a:solidFill>
                  <a:srgbClr val="67748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677480"/>
                </a:solidFill>
                <a:latin typeface="Arial"/>
                <a:cs typeface="Arial"/>
              </a:rPr>
              <a:t>incremental</a:t>
            </a:r>
            <a:r>
              <a:rPr sz="2400" spc="5" dirty="0">
                <a:solidFill>
                  <a:srgbClr val="67748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677480"/>
                </a:solidFill>
                <a:latin typeface="Arial"/>
                <a:cs typeface="Arial"/>
              </a:rPr>
              <a:t>and</a:t>
            </a:r>
            <a:r>
              <a:rPr sz="2400" spc="5" dirty="0">
                <a:solidFill>
                  <a:srgbClr val="677480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677480"/>
                </a:solidFill>
                <a:latin typeface="Arial"/>
                <a:cs typeface="Arial"/>
              </a:rPr>
              <a:t>it	</a:t>
            </a:r>
            <a:r>
              <a:rPr sz="2400" spc="-5" dirty="0">
                <a:solidFill>
                  <a:srgbClr val="677480"/>
                </a:solidFill>
                <a:latin typeface="Arial"/>
                <a:cs typeface="Arial"/>
              </a:rPr>
              <a:t>is  easier </a:t>
            </a:r>
            <a:r>
              <a:rPr sz="2400" dirty="0">
                <a:solidFill>
                  <a:srgbClr val="677480"/>
                </a:solidFill>
                <a:latin typeface="Arial"/>
                <a:cs typeface="Arial"/>
              </a:rPr>
              <a:t>to </a:t>
            </a:r>
            <a:r>
              <a:rPr sz="2400" spc="-5" dirty="0">
                <a:solidFill>
                  <a:srgbClr val="677480"/>
                </a:solidFill>
                <a:latin typeface="Arial"/>
                <a:cs typeface="Arial"/>
              </a:rPr>
              <a:t>change </a:t>
            </a:r>
            <a:r>
              <a:rPr sz="2400" dirty="0">
                <a:solidFill>
                  <a:srgbClr val="677480"/>
                </a:solidFill>
                <a:latin typeface="Arial"/>
                <a:cs typeface="Arial"/>
              </a:rPr>
              <a:t>the </a:t>
            </a:r>
            <a:r>
              <a:rPr sz="2400" spc="-5" dirty="0">
                <a:solidFill>
                  <a:srgbClr val="677480"/>
                </a:solidFill>
                <a:latin typeface="Arial"/>
                <a:cs typeface="Arial"/>
              </a:rPr>
              <a:t>process</a:t>
            </a:r>
            <a:r>
              <a:rPr sz="2400" spc="70" dirty="0">
                <a:solidFill>
                  <a:srgbClr val="677480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677480"/>
                </a:solidFill>
                <a:latin typeface="Arial"/>
                <a:cs typeface="Arial"/>
              </a:rPr>
              <a:t>to</a:t>
            </a:r>
            <a:r>
              <a:rPr sz="2400" spc="10" dirty="0">
                <a:solidFill>
                  <a:srgbClr val="677480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677480"/>
                </a:solidFill>
                <a:latin typeface="Arial"/>
                <a:cs typeface="Arial"/>
              </a:rPr>
              <a:t>reflect	</a:t>
            </a:r>
            <a:r>
              <a:rPr sz="2400" spc="-5" dirty="0">
                <a:solidFill>
                  <a:srgbClr val="677480"/>
                </a:solidFill>
                <a:latin typeface="Arial"/>
                <a:cs typeface="Arial"/>
              </a:rPr>
              <a:t>changing  </a:t>
            </a:r>
            <a:r>
              <a:rPr sz="2400" dirty="0">
                <a:solidFill>
                  <a:srgbClr val="677480"/>
                </a:solidFill>
                <a:latin typeface="Arial"/>
                <a:cs typeface="Arial"/>
              </a:rPr>
              <a:t>customer</a:t>
            </a:r>
            <a:r>
              <a:rPr sz="2400" spc="-15" dirty="0">
                <a:solidFill>
                  <a:srgbClr val="67748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677480"/>
                </a:solidFill>
                <a:latin typeface="Arial"/>
                <a:cs typeface="Arial"/>
              </a:rPr>
              <a:t>requirements.</a:t>
            </a:r>
            <a:endParaRPr sz="2400">
              <a:latin typeface="Arial"/>
              <a:cs typeface="Arial"/>
            </a:endParaRPr>
          </a:p>
          <a:p>
            <a:pPr marL="355600" marR="1280795" indent="-342900">
              <a:lnSpc>
                <a:spcPct val="100000"/>
              </a:lnSpc>
              <a:spcBef>
                <a:spcPts val="700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dirty="0">
                <a:solidFill>
                  <a:srgbClr val="677480"/>
                </a:solidFill>
                <a:latin typeface="Arial"/>
                <a:cs typeface="Arial"/>
              </a:rPr>
              <a:t>In </a:t>
            </a:r>
            <a:r>
              <a:rPr sz="2400" spc="-5" dirty="0">
                <a:solidFill>
                  <a:srgbClr val="677480"/>
                </a:solidFill>
                <a:latin typeface="Arial"/>
                <a:cs typeface="Arial"/>
              </a:rPr>
              <a:t>practice, </a:t>
            </a:r>
            <a:r>
              <a:rPr sz="2400" dirty="0">
                <a:solidFill>
                  <a:srgbClr val="677480"/>
                </a:solidFill>
                <a:latin typeface="Arial"/>
                <a:cs typeface="Arial"/>
              </a:rPr>
              <a:t>most </a:t>
            </a:r>
            <a:r>
              <a:rPr sz="2400" spc="-5" dirty="0">
                <a:solidFill>
                  <a:srgbClr val="677480"/>
                </a:solidFill>
                <a:latin typeface="Arial"/>
                <a:cs typeface="Arial"/>
              </a:rPr>
              <a:t>practical processes include  elements </a:t>
            </a:r>
            <a:r>
              <a:rPr sz="2400" dirty="0">
                <a:solidFill>
                  <a:srgbClr val="677480"/>
                </a:solidFill>
                <a:latin typeface="Arial"/>
                <a:cs typeface="Arial"/>
              </a:rPr>
              <a:t>of </a:t>
            </a:r>
            <a:r>
              <a:rPr sz="2400" spc="-5" dirty="0">
                <a:solidFill>
                  <a:srgbClr val="677480"/>
                </a:solidFill>
                <a:latin typeface="Arial"/>
                <a:cs typeface="Arial"/>
              </a:rPr>
              <a:t>both plan-driven and agile  approaches.</a:t>
            </a:r>
            <a:endParaRPr sz="24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710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solidFill>
                  <a:srgbClr val="677480"/>
                </a:solidFill>
                <a:latin typeface="Arial"/>
                <a:cs typeface="Arial"/>
              </a:rPr>
              <a:t>There </a:t>
            </a:r>
            <a:r>
              <a:rPr sz="2400" dirty="0">
                <a:solidFill>
                  <a:srgbClr val="677480"/>
                </a:solidFill>
                <a:latin typeface="Arial"/>
                <a:cs typeface="Arial"/>
              </a:rPr>
              <a:t>are </a:t>
            </a:r>
            <a:r>
              <a:rPr sz="2400" spc="-5" dirty="0">
                <a:solidFill>
                  <a:srgbClr val="677480"/>
                </a:solidFill>
                <a:latin typeface="Arial"/>
                <a:cs typeface="Arial"/>
              </a:rPr>
              <a:t>no right or wrong software</a:t>
            </a:r>
            <a:r>
              <a:rPr sz="2400" spc="35" dirty="0">
                <a:solidFill>
                  <a:srgbClr val="677480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677480"/>
                </a:solidFill>
                <a:latin typeface="Arial"/>
                <a:cs typeface="Arial"/>
              </a:rPr>
              <a:t>processes.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688086" y="1296161"/>
            <a:ext cx="7848600" cy="3175"/>
          </a:xfrm>
          <a:custGeom>
            <a:avLst/>
            <a:gdLst/>
            <a:ahLst/>
            <a:cxnLst/>
            <a:rect l="l" t="t" r="r" b="b"/>
            <a:pathLst>
              <a:path w="7848600" h="3175">
                <a:moveTo>
                  <a:pt x="0" y="0"/>
                </a:moveTo>
                <a:lnTo>
                  <a:pt x="7848600" y="2666"/>
                </a:lnTo>
              </a:path>
            </a:pathLst>
          </a:custGeom>
          <a:ln w="50292">
            <a:solidFill>
              <a:srgbClr val="487CB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72718" y="752983"/>
            <a:ext cx="193103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5" dirty="0">
                <a:solidFill>
                  <a:srgbClr val="006FC0"/>
                </a:solidFill>
              </a:rPr>
              <a:t>Objective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1442085" y="1768577"/>
            <a:ext cx="4414520" cy="2869565"/>
          </a:xfrm>
          <a:prstGeom prst="rect">
            <a:avLst/>
          </a:prstGeom>
        </p:spPr>
        <p:txBody>
          <a:bodyPr vert="horz" wrap="square" lIns="0" tIns="113030" rIns="0" bIns="0" rtlCol="0">
            <a:spAutoFit/>
          </a:bodyPr>
          <a:lstStyle/>
          <a:p>
            <a:pPr marL="299085" indent="-287020">
              <a:lnSpc>
                <a:spcPct val="100000"/>
              </a:lnSpc>
              <a:spcBef>
                <a:spcPts val="890"/>
              </a:spcBef>
              <a:buSzPct val="75000"/>
              <a:buFont typeface="Arial"/>
              <a:buChar char="–"/>
              <a:tabLst>
                <a:tab pos="299720" algn="l"/>
              </a:tabLst>
            </a:pPr>
            <a:r>
              <a:rPr sz="3200" dirty="0">
                <a:solidFill>
                  <a:srgbClr val="677480"/>
                </a:solidFill>
                <a:latin typeface="Carlito"/>
                <a:cs typeface="Carlito"/>
              </a:rPr>
              <a:t>A </a:t>
            </a:r>
            <a:r>
              <a:rPr sz="3200" spc="-5" dirty="0">
                <a:solidFill>
                  <a:srgbClr val="677480"/>
                </a:solidFill>
                <a:latin typeface="Carlito"/>
                <a:cs typeface="Carlito"/>
              </a:rPr>
              <a:t>Generic </a:t>
            </a:r>
            <a:r>
              <a:rPr sz="3200" spc="-15" dirty="0">
                <a:solidFill>
                  <a:srgbClr val="677480"/>
                </a:solidFill>
                <a:latin typeface="Carlito"/>
                <a:cs typeface="Carlito"/>
              </a:rPr>
              <a:t>Process</a:t>
            </a:r>
            <a:r>
              <a:rPr sz="3200" spc="-140" dirty="0">
                <a:solidFill>
                  <a:srgbClr val="677480"/>
                </a:solidFill>
                <a:latin typeface="Carlito"/>
                <a:cs typeface="Carlito"/>
              </a:rPr>
              <a:t> </a:t>
            </a:r>
            <a:r>
              <a:rPr sz="3200" dirty="0">
                <a:solidFill>
                  <a:srgbClr val="677480"/>
                </a:solidFill>
                <a:latin typeface="Carlito"/>
                <a:cs typeface="Carlito"/>
              </a:rPr>
              <a:t>Model</a:t>
            </a:r>
            <a:endParaRPr sz="3200">
              <a:latin typeface="Carlito"/>
              <a:cs typeface="Carlito"/>
            </a:endParaRPr>
          </a:p>
          <a:p>
            <a:pPr marL="299085" indent="-287020">
              <a:lnSpc>
                <a:spcPct val="100000"/>
              </a:lnSpc>
              <a:spcBef>
                <a:spcPts val="790"/>
              </a:spcBef>
              <a:buSzPct val="75000"/>
              <a:buFont typeface="Arial"/>
              <a:buChar char="–"/>
              <a:tabLst>
                <a:tab pos="299720" algn="l"/>
              </a:tabLst>
            </a:pPr>
            <a:r>
              <a:rPr sz="3200" spc="-15" dirty="0">
                <a:solidFill>
                  <a:srgbClr val="677480"/>
                </a:solidFill>
                <a:latin typeface="Carlito"/>
                <a:cs typeface="Carlito"/>
              </a:rPr>
              <a:t>Process</a:t>
            </a:r>
            <a:r>
              <a:rPr sz="3200" spc="-75" dirty="0">
                <a:solidFill>
                  <a:srgbClr val="677480"/>
                </a:solidFill>
                <a:latin typeface="Carlito"/>
                <a:cs typeface="Carlito"/>
              </a:rPr>
              <a:t> </a:t>
            </a:r>
            <a:r>
              <a:rPr sz="3200" spc="-25" dirty="0">
                <a:solidFill>
                  <a:srgbClr val="677480"/>
                </a:solidFill>
                <a:latin typeface="Carlito"/>
                <a:cs typeface="Carlito"/>
              </a:rPr>
              <a:t>Patterns</a:t>
            </a:r>
            <a:endParaRPr sz="3200">
              <a:latin typeface="Carlito"/>
              <a:cs typeface="Carlito"/>
            </a:endParaRPr>
          </a:p>
          <a:p>
            <a:pPr marL="299085" marR="118745" indent="-287020">
              <a:lnSpc>
                <a:spcPct val="100000"/>
              </a:lnSpc>
              <a:spcBef>
                <a:spcPts val="805"/>
              </a:spcBef>
              <a:buSzPct val="75000"/>
              <a:buFont typeface="Arial"/>
              <a:buChar char="–"/>
              <a:tabLst>
                <a:tab pos="299720" algn="l"/>
              </a:tabLst>
            </a:pPr>
            <a:r>
              <a:rPr sz="3200" spc="-15" dirty="0">
                <a:solidFill>
                  <a:srgbClr val="677480"/>
                </a:solidFill>
                <a:latin typeface="Carlito"/>
                <a:cs typeface="Carlito"/>
              </a:rPr>
              <a:t>Process Assessment</a:t>
            </a:r>
            <a:r>
              <a:rPr sz="3200" spc="-55" dirty="0">
                <a:solidFill>
                  <a:srgbClr val="677480"/>
                </a:solidFill>
                <a:latin typeface="Carlito"/>
                <a:cs typeface="Carlito"/>
              </a:rPr>
              <a:t> </a:t>
            </a:r>
            <a:r>
              <a:rPr sz="3200" dirty="0">
                <a:solidFill>
                  <a:srgbClr val="677480"/>
                </a:solidFill>
                <a:latin typeface="Carlito"/>
                <a:cs typeface="Carlito"/>
              </a:rPr>
              <a:t>and  </a:t>
            </a:r>
            <a:r>
              <a:rPr sz="3200" spc="-15" dirty="0">
                <a:solidFill>
                  <a:srgbClr val="677480"/>
                </a:solidFill>
                <a:latin typeface="Carlito"/>
                <a:cs typeface="Carlito"/>
              </a:rPr>
              <a:t>Improvement</a:t>
            </a:r>
            <a:endParaRPr sz="3200">
              <a:latin typeface="Carlito"/>
              <a:cs typeface="Carlito"/>
            </a:endParaRPr>
          </a:p>
          <a:p>
            <a:pPr marL="299085" indent="-287020">
              <a:lnSpc>
                <a:spcPct val="100000"/>
              </a:lnSpc>
              <a:spcBef>
                <a:spcPts val="805"/>
              </a:spcBef>
              <a:buSzPct val="75000"/>
              <a:buFont typeface="Arial"/>
              <a:buChar char="–"/>
              <a:tabLst>
                <a:tab pos="299720" algn="l"/>
              </a:tabLst>
            </a:pPr>
            <a:r>
              <a:rPr sz="3200" spc="-5" dirty="0">
                <a:solidFill>
                  <a:srgbClr val="677480"/>
                </a:solidFill>
                <a:latin typeface="Carlito"/>
                <a:cs typeface="Carlito"/>
              </a:rPr>
              <a:t>Summary</a:t>
            </a:r>
            <a:endParaRPr sz="32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38201" y="477392"/>
            <a:ext cx="7783066" cy="62773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15" dirty="0">
                <a:solidFill>
                  <a:srgbClr val="000000"/>
                </a:solidFill>
                <a:latin typeface="Carlito"/>
                <a:cs typeface="Carlito"/>
              </a:rPr>
              <a:t>The people </a:t>
            </a:r>
            <a:r>
              <a:rPr sz="4000" spc="-30" dirty="0">
                <a:solidFill>
                  <a:srgbClr val="000000"/>
                </a:solidFill>
                <a:latin typeface="Carlito"/>
                <a:cs typeface="Carlito"/>
              </a:rPr>
              <a:t>involved </a:t>
            </a:r>
            <a:r>
              <a:rPr sz="4000" spc="-5" dirty="0">
                <a:solidFill>
                  <a:srgbClr val="000000"/>
                </a:solidFill>
                <a:latin typeface="Carlito"/>
                <a:cs typeface="Carlito"/>
              </a:rPr>
              <a:t>with</a:t>
            </a:r>
            <a:r>
              <a:rPr sz="4000" spc="-25" dirty="0">
                <a:solidFill>
                  <a:srgbClr val="000000"/>
                </a:solidFill>
                <a:latin typeface="Carlito"/>
                <a:cs typeface="Carlito"/>
              </a:rPr>
              <a:t> </a:t>
            </a:r>
            <a:r>
              <a:rPr sz="4000" spc="-15" dirty="0">
                <a:solidFill>
                  <a:srgbClr val="000000"/>
                </a:solidFill>
                <a:latin typeface="Carlito"/>
                <a:cs typeface="Carlito"/>
              </a:rPr>
              <a:t>software</a:t>
            </a:r>
            <a:endParaRPr sz="4000" dirty="0">
              <a:latin typeface="Carlito"/>
              <a:cs typeface="Carlito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635" y="1600580"/>
            <a:ext cx="7926070" cy="2763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0"/>
              </a:spcBef>
              <a:buChar char="•"/>
              <a:tabLst>
                <a:tab pos="354965" algn="l"/>
                <a:tab pos="355600" algn="l"/>
                <a:tab pos="5557520" algn="l"/>
                <a:tab pos="6771640" algn="l"/>
              </a:tabLst>
            </a:pPr>
            <a:r>
              <a:rPr sz="2400" dirty="0">
                <a:solidFill>
                  <a:srgbClr val="677480"/>
                </a:solidFill>
                <a:latin typeface="Arial"/>
                <a:cs typeface="Arial"/>
              </a:rPr>
              <a:t>The </a:t>
            </a:r>
            <a:r>
              <a:rPr sz="2400" spc="-5" dirty="0">
                <a:solidFill>
                  <a:srgbClr val="677480"/>
                </a:solidFill>
                <a:latin typeface="Arial"/>
                <a:cs typeface="Arial"/>
              </a:rPr>
              <a:t>following are software</a:t>
            </a:r>
            <a:r>
              <a:rPr sz="2400" spc="105" dirty="0">
                <a:solidFill>
                  <a:srgbClr val="67748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677480"/>
                </a:solidFill>
                <a:latin typeface="Arial"/>
                <a:cs typeface="Arial"/>
              </a:rPr>
              <a:t>"stakeholders",</a:t>
            </a:r>
            <a:r>
              <a:rPr sz="2400" spc="25" dirty="0">
                <a:solidFill>
                  <a:srgbClr val="677480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677480"/>
                </a:solidFill>
                <a:latin typeface="Arial"/>
                <a:cs typeface="Arial"/>
              </a:rPr>
              <a:t>i.e.,	</a:t>
            </a:r>
            <a:r>
              <a:rPr sz="2400" spc="-5" dirty="0">
                <a:solidFill>
                  <a:srgbClr val="677480"/>
                </a:solidFill>
                <a:latin typeface="Arial"/>
                <a:cs typeface="Arial"/>
              </a:rPr>
              <a:t>people  who have </a:t>
            </a:r>
            <a:r>
              <a:rPr sz="2400" dirty="0">
                <a:solidFill>
                  <a:srgbClr val="677480"/>
                </a:solidFill>
                <a:latin typeface="Arial"/>
                <a:cs typeface="Arial"/>
              </a:rPr>
              <a:t>some </a:t>
            </a:r>
            <a:r>
              <a:rPr sz="2400" spc="-5" dirty="0">
                <a:solidFill>
                  <a:srgbClr val="677480"/>
                </a:solidFill>
                <a:latin typeface="Arial"/>
                <a:cs typeface="Arial"/>
              </a:rPr>
              <a:t>interest </a:t>
            </a:r>
            <a:r>
              <a:rPr sz="2400" dirty="0">
                <a:solidFill>
                  <a:srgbClr val="677480"/>
                </a:solidFill>
                <a:latin typeface="Arial"/>
                <a:cs typeface="Arial"/>
              </a:rPr>
              <a:t>in</a:t>
            </a:r>
            <a:r>
              <a:rPr sz="2400" spc="90" dirty="0">
                <a:solidFill>
                  <a:srgbClr val="677480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677480"/>
                </a:solidFill>
                <a:latin typeface="Arial"/>
                <a:cs typeface="Arial"/>
              </a:rPr>
              <a:t>a</a:t>
            </a:r>
            <a:r>
              <a:rPr sz="2400" spc="10" dirty="0">
                <a:solidFill>
                  <a:srgbClr val="67748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677480"/>
                </a:solidFill>
                <a:latin typeface="Arial"/>
                <a:cs typeface="Arial"/>
              </a:rPr>
              <a:t>software	product and/or</a:t>
            </a:r>
            <a:r>
              <a:rPr sz="2400" spc="-35" dirty="0">
                <a:solidFill>
                  <a:srgbClr val="677480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677480"/>
                </a:solidFill>
                <a:latin typeface="Arial"/>
                <a:cs typeface="Arial"/>
              </a:rPr>
              <a:t>its  </a:t>
            </a:r>
            <a:r>
              <a:rPr sz="2400" spc="-5" dirty="0">
                <a:solidFill>
                  <a:srgbClr val="677480"/>
                </a:solidFill>
                <a:latin typeface="Arial"/>
                <a:cs typeface="Arial"/>
              </a:rPr>
              <a:t>development</a:t>
            </a:r>
            <a:endParaRPr sz="2400">
              <a:latin typeface="Arial"/>
              <a:cs typeface="Arial"/>
            </a:endParaRPr>
          </a:p>
          <a:p>
            <a:pPr marL="355600" marR="22225" indent="-342900">
              <a:lnSpc>
                <a:spcPct val="100000"/>
              </a:lnSpc>
              <a:spcBef>
                <a:spcPts val="700"/>
              </a:spcBef>
              <a:buChar char="•"/>
              <a:tabLst>
                <a:tab pos="354965" algn="l"/>
                <a:tab pos="355600" algn="l"/>
                <a:tab pos="6983095" algn="l"/>
              </a:tabLst>
            </a:pPr>
            <a:r>
              <a:rPr sz="2400" spc="-5" dirty="0">
                <a:solidFill>
                  <a:srgbClr val="677480"/>
                </a:solidFill>
                <a:latin typeface="Arial"/>
                <a:cs typeface="Arial"/>
              </a:rPr>
              <a:t>end</a:t>
            </a:r>
            <a:r>
              <a:rPr sz="2400" spc="5" dirty="0">
                <a:solidFill>
                  <a:srgbClr val="67748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677480"/>
                </a:solidFill>
                <a:latin typeface="Arial"/>
                <a:cs typeface="Arial"/>
              </a:rPr>
              <a:t>users </a:t>
            </a:r>
            <a:r>
              <a:rPr sz="2400" dirty="0">
                <a:solidFill>
                  <a:srgbClr val="677480"/>
                </a:solidFill>
                <a:latin typeface="Arial"/>
                <a:cs typeface="Arial"/>
              </a:rPr>
              <a:t>-- </a:t>
            </a:r>
            <a:r>
              <a:rPr sz="2400" spc="-5" dirty="0">
                <a:solidFill>
                  <a:srgbClr val="677480"/>
                </a:solidFill>
                <a:latin typeface="Arial"/>
                <a:cs typeface="Arial"/>
              </a:rPr>
              <a:t>pe</a:t>
            </a:r>
            <a:r>
              <a:rPr sz="2400" spc="-15" dirty="0">
                <a:solidFill>
                  <a:srgbClr val="677480"/>
                </a:solidFill>
                <a:latin typeface="Arial"/>
                <a:cs typeface="Arial"/>
              </a:rPr>
              <a:t>o</a:t>
            </a:r>
            <a:r>
              <a:rPr sz="2400" spc="-5" dirty="0">
                <a:solidFill>
                  <a:srgbClr val="677480"/>
                </a:solidFill>
                <a:latin typeface="Arial"/>
                <a:cs typeface="Arial"/>
              </a:rPr>
              <a:t>p</a:t>
            </a:r>
            <a:r>
              <a:rPr sz="2400" spc="-15" dirty="0">
                <a:solidFill>
                  <a:srgbClr val="677480"/>
                </a:solidFill>
                <a:latin typeface="Arial"/>
                <a:cs typeface="Arial"/>
              </a:rPr>
              <a:t>l</a:t>
            </a:r>
            <a:r>
              <a:rPr sz="2400" spc="-5" dirty="0">
                <a:solidFill>
                  <a:srgbClr val="677480"/>
                </a:solidFill>
                <a:latin typeface="Arial"/>
                <a:cs typeface="Arial"/>
              </a:rPr>
              <a:t>e</a:t>
            </a:r>
            <a:r>
              <a:rPr sz="2400" spc="20" dirty="0">
                <a:solidFill>
                  <a:srgbClr val="67748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677480"/>
                </a:solidFill>
                <a:latin typeface="Arial"/>
                <a:cs typeface="Arial"/>
              </a:rPr>
              <a:t>w</a:t>
            </a:r>
            <a:r>
              <a:rPr sz="2400" spc="-15" dirty="0">
                <a:solidFill>
                  <a:srgbClr val="677480"/>
                </a:solidFill>
                <a:latin typeface="Arial"/>
                <a:cs typeface="Arial"/>
              </a:rPr>
              <a:t>h</a:t>
            </a:r>
            <a:r>
              <a:rPr sz="2400" spc="-5" dirty="0">
                <a:solidFill>
                  <a:srgbClr val="677480"/>
                </a:solidFill>
                <a:latin typeface="Arial"/>
                <a:cs typeface="Arial"/>
              </a:rPr>
              <a:t>o</a:t>
            </a:r>
            <a:r>
              <a:rPr sz="2400" spc="10" dirty="0">
                <a:solidFill>
                  <a:srgbClr val="67748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677480"/>
                </a:solidFill>
                <a:latin typeface="Arial"/>
                <a:cs typeface="Arial"/>
              </a:rPr>
              <a:t>w</a:t>
            </a:r>
            <a:r>
              <a:rPr sz="2400" spc="-15" dirty="0">
                <a:solidFill>
                  <a:srgbClr val="677480"/>
                </a:solidFill>
                <a:latin typeface="Arial"/>
                <a:cs typeface="Arial"/>
              </a:rPr>
              <a:t>i</a:t>
            </a:r>
            <a:r>
              <a:rPr sz="2400" spc="-5" dirty="0">
                <a:solidFill>
                  <a:srgbClr val="677480"/>
                </a:solidFill>
                <a:latin typeface="Arial"/>
                <a:cs typeface="Arial"/>
              </a:rPr>
              <a:t>ll</a:t>
            </a:r>
            <a:r>
              <a:rPr sz="2400" spc="25" dirty="0">
                <a:solidFill>
                  <a:srgbClr val="67748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677480"/>
                </a:solidFill>
                <a:latin typeface="Arial"/>
                <a:cs typeface="Arial"/>
              </a:rPr>
              <a:t>use</a:t>
            </a:r>
            <a:r>
              <a:rPr sz="2400" dirty="0">
                <a:solidFill>
                  <a:srgbClr val="677480"/>
                </a:solidFill>
                <a:latin typeface="Arial"/>
                <a:cs typeface="Arial"/>
              </a:rPr>
              <a:t> the </a:t>
            </a:r>
            <a:r>
              <a:rPr sz="2400" spc="-5" dirty="0">
                <a:solidFill>
                  <a:srgbClr val="677480"/>
                </a:solidFill>
                <a:latin typeface="Arial"/>
                <a:cs typeface="Arial"/>
              </a:rPr>
              <a:t>s</a:t>
            </a:r>
            <a:r>
              <a:rPr sz="2400" spc="-15" dirty="0">
                <a:solidFill>
                  <a:srgbClr val="677480"/>
                </a:solidFill>
                <a:latin typeface="Arial"/>
                <a:cs typeface="Arial"/>
              </a:rPr>
              <a:t>o</a:t>
            </a:r>
            <a:r>
              <a:rPr sz="2400" dirty="0">
                <a:solidFill>
                  <a:srgbClr val="677480"/>
                </a:solidFill>
                <a:latin typeface="Arial"/>
                <a:cs typeface="Arial"/>
              </a:rPr>
              <a:t>f</a:t>
            </a:r>
            <a:r>
              <a:rPr sz="2400" spc="5" dirty="0">
                <a:solidFill>
                  <a:srgbClr val="677480"/>
                </a:solidFill>
                <a:latin typeface="Arial"/>
                <a:cs typeface="Arial"/>
              </a:rPr>
              <a:t>t</a:t>
            </a:r>
            <a:r>
              <a:rPr sz="2400" spc="-5" dirty="0">
                <a:solidFill>
                  <a:srgbClr val="677480"/>
                </a:solidFill>
                <a:latin typeface="Arial"/>
                <a:cs typeface="Arial"/>
              </a:rPr>
              <a:t>w</a:t>
            </a:r>
            <a:r>
              <a:rPr sz="2400" spc="-15" dirty="0">
                <a:solidFill>
                  <a:srgbClr val="677480"/>
                </a:solidFill>
                <a:latin typeface="Arial"/>
                <a:cs typeface="Arial"/>
              </a:rPr>
              <a:t>a</a:t>
            </a:r>
            <a:r>
              <a:rPr sz="2400" spc="-5" dirty="0">
                <a:solidFill>
                  <a:srgbClr val="677480"/>
                </a:solidFill>
                <a:latin typeface="Arial"/>
                <a:cs typeface="Arial"/>
              </a:rPr>
              <a:t>re</a:t>
            </a:r>
            <a:r>
              <a:rPr sz="2400" dirty="0">
                <a:solidFill>
                  <a:srgbClr val="677480"/>
                </a:solidFill>
                <a:latin typeface="Arial"/>
                <a:cs typeface="Arial"/>
              </a:rPr>
              <a:t> </a:t>
            </a:r>
            <a:r>
              <a:rPr sz="2400" spc="-15" dirty="0">
                <a:solidFill>
                  <a:srgbClr val="677480"/>
                </a:solidFill>
                <a:latin typeface="Arial"/>
                <a:cs typeface="Arial"/>
              </a:rPr>
              <a:t>o</a:t>
            </a:r>
            <a:r>
              <a:rPr sz="2400" dirty="0">
                <a:solidFill>
                  <a:srgbClr val="677480"/>
                </a:solidFill>
                <a:latin typeface="Arial"/>
                <a:cs typeface="Arial"/>
              </a:rPr>
              <a:t>r	</a:t>
            </a:r>
            <a:r>
              <a:rPr sz="2400" spc="-15" dirty="0">
                <a:solidFill>
                  <a:srgbClr val="677480"/>
                </a:solidFill>
                <a:latin typeface="Arial"/>
                <a:cs typeface="Arial"/>
              </a:rPr>
              <a:t>p</a:t>
            </a:r>
            <a:r>
              <a:rPr sz="2400" spc="-5" dirty="0">
                <a:solidFill>
                  <a:srgbClr val="677480"/>
                </a:solidFill>
                <a:latin typeface="Arial"/>
                <a:cs typeface="Arial"/>
              </a:rPr>
              <a:t>eo</a:t>
            </a:r>
            <a:r>
              <a:rPr sz="2400" spc="-15" dirty="0">
                <a:solidFill>
                  <a:srgbClr val="677480"/>
                </a:solidFill>
                <a:latin typeface="Arial"/>
                <a:cs typeface="Arial"/>
              </a:rPr>
              <a:t>p</a:t>
            </a:r>
            <a:r>
              <a:rPr sz="2400" spc="-5" dirty="0">
                <a:solidFill>
                  <a:srgbClr val="677480"/>
                </a:solidFill>
                <a:latin typeface="Arial"/>
                <a:cs typeface="Arial"/>
              </a:rPr>
              <a:t>le  who represent those who will use</a:t>
            </a:r>
            <a:r>
              <a:rPr sz="2400" spc="60" dirty="0">
                <a:solidFill>
                  <a:srgbClr val="677480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677480"/>
                </a:solidFill>
                <a:latin typeface="Arial"/>
                <a:cs typeface="Arial"/>
              </a:rPr>
              <a:t>it</a:t>
            </a:r>
            <a:endParaRPr sz="24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695"/>
              </a:spcBef>
              <a:buChar char="•"/>
              <a:tabLst>
                <a:tab pos="354965" algn="l"/>
                <a:tab pos="355600" algn="l"/>
                <a:tab pos="7032625" algn="l"/>
              </a:tabLst>
            </a:pPr>
            <a:r>
              <a:rPr sz="2400" dirty="0">
                <a:solidFill>
                  <a:srgbClr val="677480"/>
                </a:solidFill>
                <a:latin typeface="Arial"/>
                <a:cs typeface="Arial"/>
              </a:rPr>
              <a:t>customers -- </a:t>
            </a:r>
            <a:r>
              <a:rPr sz="2400" spc="-5" dirty="0">
                <a:solidFill>
                  <a:srgbClr val="677480"/>
                </a:solidFill>
                <a:latin typeface="Arial"/>
                <a:cs typeface="Arial"/>
              </a:rPr>
              <a:t>people who purchase</a:t>
            </a:r>
            <a:r>
              <a:rPr sz="2400" spc="75" dirty="0">
                <a:solidFill>
                  <a:srgbClr val="677480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677480"/>
                </a:solidFill>
                <a:latin typeface="Arial"/>
                <a:cs typeface="Arial"/>
              </a:rPr>
              <a:t>the</a:t>
            </a:r>
            <a:r>
              <a:rPr sz="2400" spc="-5" dirty="0">
                <a:solidFill>
                  <a:srgbClr val="677480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677480"/>
                </a:solidFill>
                <a:latin typeface="Arial"/>
                <a:cs typeface="Arial"/>
              </a:rPr>
              <a:t>software,	</a:t>
            </a:r>
            <a:r>
              <a:rPr sz="2400" spc="-5" dirty="0">
                <a:solidFill>
                  <a:srgbClr val="677480"/>
                </a:solidFill>
                <a:latin typeface="Arial"/>
                <a:cs typeface="Arial"/>
              </a:rPr>
              <a:t>which</a:t>
            </a:r>
            <a:endParaRPr sz="2400">
              <a:latin typeface="Arial"/>
              <a:cs typeface="Arial"/>
            </a:endParaRPr>
          </a:p>
          <a:p>
            <a:pPr marL="355600">
              <a:lnSpc>
                <a:spcPct val="100000"/>
              </a:lnSpc>
            </a:pPr>
            <a:r>
              <a:rPr sz="2400" spc="-5" dirty="0">
                <a:solidFill>
                  <a:srgbClr val="677480"/>
                </a:solidFill>
                <a:latin typeface="Arial"/>
                <a:cs typeface="Arial"/>
              </a:rPr>
              <a:t>they may or </a:t>
            </a:r>
            <a:r>
              <a:rPr sz="2400" dirty="0">
                <a:solidFill>
                  <a:srgbClr val="677480"/>
                </a:solidFill>
                <a:latin typeface="Arial"/>
                <a:cs typeface="Arial"/>
              </a:rPr>
              <a:t>may </a:t>
            </a:r>
            <a:r>
              <a:rPr sz="2400" spc="-5" dirty="0">
                <a:solidFill>
                  <a:srgbClr val="677480"/>
                </a:solidFill>
                <a:latin typeface="Arial"/>
                <a:cs typeface="Arial"/>
              </a:rPr>
              <a:t>use</a:t>
            </a:r>
            <a:r>
              <a:rPr sz="2400" spc="5" dirty="0">
                <a:solidFill>
                  <a:srgbClr val="67748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677480"/>
                </a:solidFill>
                <a:latin typeface="Arial"/>
                <a:cs typeface="Arial"/>
              </a:rPr>
              <a:t>themselves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838200" y="1295400"/>
            <a:ext cx="7391400" cy="0"/>
          </a:xfrm>
          <a:custGeom>
            <a:avLst/>
            <a:gdLst/>
            <a:ahLst/>
            <a:cxnLst/>
            <a:rect l="l" t="t" r="r" b="b"/>
            <a:pathLst>
              <a:path w="7391400">
                <a:moveTo>
                  <a:pt x="0" y="0"/>
                </a:moveTo>
                <a:lnTo>
                  <a:pt x="7391400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5" name="object 5"/>
          <p:cNvGrpSpPr/>
          <p:nvPr/>
        </p:nvGrpSpPr>
        <p:grpSpPr>
          <a:xfrm>
            <a:off x="6329171" y="4954523"/>
            <a:ext cx="2644140" cy="1511935"/>
            <a:chOff x="6329171" y="4954523"/>
            <a:chExt cx="2644140" cy="1511935"/>
          </a:xfrm>
        </p:grpSpPr>
        <p:sp>
          <p:nvSpPr>
            <p:cNvPr id="6" name="object 6"/>
            <p:cNvSpPr/>
            <p:nvPr/>
          </p:nvSpPr>
          <p:spPr>
            <a:xfrm>
              <a:off x="7440167" y="4954523"/>
              <a:ext cx="1532890" cy="659765"/>
            </a:xfrm>
            <a:custGeom>
              <a:avLst/>
              <a:gdLst/>
              <a:ahLst/>
              <a:cxnLst/>
              <a:rect l="l" t="t" r="r" b="b"/>
              <a:pathLst>
                <a:path w="1532890" h="659764">
                  <a:moveTo>
                    <a:pt x="1532635" y="0"/>
                  </a:moveTo>
                  <a:lnTo>
                    <a:pt x="0" y="0"/>
                  </a:lnTo>
                  <a:lnTo>
                    <a:pt x="0" y="659549"/>
                  </a:lnTo>
                  <a:lnTo>
                    <a:pt x="1532635" y="659549"/>
                  </a:lnTo>
                  <a:lnTo>
                    <a:pt x="1532635" y="0"/>
                  </a:lnTo>
                  <a:close/>
                </a:path>
              </a:pathLst>
            </a:custGeom>
            <a:solidFill>
              <a:srgbClr val="C0C0C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7479791" y="4978958"/>
              <a:ext cx="1437005" cy="603885"/>
            </a:xfrm>
            <a:custGeom>
              <a:avLst/>
              <a:gdLst/>
              <a:ahLst/>
              <a:cxnLst/>
              <a:rect l="l" t="t" r="r" b="b"/>
              <a:pathLst>
                <a:path w="1437004" h="603885">
                  <a:moveTo>
                    <a:pt x="1436624" y="0"/>
                  </a:moveTo>
                  <a:lnTo>
                    <a:pt x="0" y="0"/>
                  </a:lnTo>
                  <a:lnTo>
                    <a:pt x="0" y="603326"/>
                  </a:lnTo>
                  <a:lnTo>
                    <a:pt x="1436624" y="603326"/>
                  </a:lnTo>
                  <a:lnTo>
                    <a:pt x="1436624" y="0"/>
                  </a:lnTo>
                  <a:close/>
                </a:path>
              </a:pathLst>
            </a:custGeom>
            <a:solidFill>
              <a:srgbClr val="80808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7496555" y="5052059"/>
              <a:ext cx="630555" cy="560705"/>
            </a:xfrm>
            <a:custGeom>
              <a:avLst/>
              <a:gdLst/>
              <a:ahLst/>
              <a:cxnLst/>
              <a:rect l="l" t="t" r="r" b="b"/>
              <a:pathLst>
                <a:path w="630554" h="560704">
                  <a:moveTo>
                    <a:pt x="0" y="560387"/>
                  </a:moveTo>
                  <a:lnTo>
                    <a:pt x="630427" y="0"/>
                  </a:lnTo>
                  <a:lnTo>
                    <a:pt x="630427" y="0"/>
                  </a:lnTo>
                </a:path>
              </a:pathLst>
            </a:custGeom>
            <a:ln w="3352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6352032" y="5186171"/>
              <a:ext cx="1402080" cy="1082040"/>
            </a:xfrm>
            <a:custGeom>
              <a:avLst/>
              <a:gdLst/>
              <a:ahLst/>
              <a:cxnLst/>
              <a:rect l="l" t="t" r="r" b="b"/>
              <a:pathLst>
                <a:path w="1402079" h="1082039">
                  <a:moveTo>
                    <a:pt x="738886" y="129794"/>
                  </a:moveTo>
                  <a:lnTo>
                    <a:pt x="681101" y="38112"/>
                  </a:lnTo>
                  <a:lnTo>
                    <a:pt x="641096" y="17780"/>
                  </a:lnTo>
                  <a:lnTo>
                    <a:pt x="594106" y="4699"/>
                  </a:lnTo>
                  <a:lnTo>
                    <a:pt x="541655" y="0"/>
                  </a:lnTo>
                  <a:lnTo>
                    <a:pt x="489204" y="4699"/>
                  </a:lnTo>
                  <a:lnTo>
                    <a:pt x="442087" y="17780"/>
                  </a:lnTo>
                  <a:lnTo>
                    <a:pt x="402082" y="38112"/>
                  </a:lnTo>
                  <a:lnTo>
                    <a:pt x="371348" y="64389"/>
                  </a:lnTo>
                  <a:lnTo>
                    <a:pt x="344424" y="129794"/>
                  </a:lnTo>
                  <a:lnTo>
                    <a:pt x="351409" y="164084"/>
                  </a:lnTo>
                  <a:lnTo>
                    <a:pt x="402082" y="221107"/>
                  </a:lnTo>
                  <a:lnTo>
                    <a:pt x="442087" y="241300"/>
                  </a:lnTo>
                  <a:lnTo>
                    <a:pt x="489204" y="254381"/>
                  </a:lnTo>
                  <a:lnTo>
                    <a:pt x="541655" y="258953"/>
                  </a:lnTo>
                  <a:lnTo>
                    <a:pt x="594106" y="254381"/>
                  </a:lnTo>
                  <a:lnTo>
                    <a:pt x="641096" y="241300"/>
                  </a:lnTo>
                  <a:lnTo>
                    <a:pt x="681101" y="221107"/>
                  </a:lnTo>
                  <a:lnTo>
                    <a:pt x="711962" y="194945"/>
                  </a:lnTo>
                  <a:lnTo>
                    <a:pt x="738886" y="129794"/>
                  </a:lnTo>
                  <a:close/>
                </a:path>
                <a:path w="1402079" h="1082039">
                  <a:moveTo>
                    <a:pt x="1401953" y="346964"/>
                  </a:moveTo>
                  <a:lnTo>
                    <a:pt x="1193673" y="256032"/>
                  </a:lnTo>
                  <a:lnTo>
                    <a:pt x="1062609" y="369316"/>
                  </a:lnTo>
                  <a:lnTo>
                    <a:pt x="1029462" y="392557"/>
                  </a:lnTo>
                  <a:lnTo>
                    <a:pt x="1017016" y="387731"/>
                  </a:lnTo>
                  <a:lnTo>
                    <a:pt x="491236" y="387731"/>
                  </a:lnTo>
                  <a:lnTo>
                    <a:pt x="415417" y="288671"/>
                  </a:lnTo>
                  <a:lnTo>
                    <a:pt x="334137" y="288671"/>
                  </a:lnTo>
                  <a:lnTo>
                    <a:pt x="226949" y="328676"/>
                  </a:lnTo>
                  <a:lnTo>
                    <a:pt x="0" y="540435"/>
                  </a:lnTo>
                  <a:lnTo>
                    <a:pt x="10541" y="637451"/>
                  </a:lnTo>
                  <a:lnTo>
                    <a:pt x="164465" y="712863"/>
                  </a:lnTo>
                  <a:lnTo>
                    <a:pt x="289306" y="767181"/>
                  </a:lnTo>
                  <a:lnTo>
                    <a:pt x="443230" y="643521"/>
                  </a:lnTo>
                  <a:lnTo>
                    <a:pt x="381889" y="611644"/>
                  </a:lnTo>
                  <a:lnTo>
                    <a:pt x="336169" y="582523"/>
                  </a:lnTo>
                  <a:lnTo>
                    <a:pt x="438150" y="476669"/>
                  </a:lnTo>
                  <a:lnTo>
                    <a:pt x="739902" y="610323"/>
                  </a:lnTo>
                  <a:lnTo>
                    <a:pt x="446405" y="873048"/>
                  </a:lnTo>
                  <a:lnTo>
                    <a:pt x="158242" y="738632"/>
                  </a:lnTo>
                  <a:lnTo>
                    <a:pt x="158242" y="902169"/>
                  </a:lnTo>
                  <a:lnTo>
                    <a:pt x="201917" y="902169"/>
                  </a:lnTo>
                  <a:lnTo>
                    <a:pt x="201917" y="1081430"/>
                  </a:lnTo>
                  <a:lnTo>
                    <a:pt x="869950" y="1081430"/>
                  </a:lnTo>
                  <a:lnTo>
                    <a:pt x="869950" y="902906"/>
                  </a:lnTo>
                  <a:lnTo>
                    <a:pt x="921131" y="903490"/>
                  </a:lnTo>
                  <a:lnTo>
                    <a:pt x="921131" y="902906"/>
                  </a:lnTo>
                  <a:lnTo>
                    <a:pt x="921131" y="873048"/>
                  </a:lnTo>
                  <a:lnTo>
                    <a:pt x="921131" y="569556"/>
                  </a:lnTo>
                  <a:lnTo>
                    <a:pt x="1140714" y="569556"/>
                  </a:lnTo>
                  <a:lnTo>
                    <a:pt x="1218692" y="498348"/>
                  </a:lnTo>
                  <a:lnTo>
                    <a:pt x="1244854" y="476669"/>
                  </a:lnTo>
                  <a:lnTo>
                    <a:pt x="1346708" y="392557"/>
                  </a:lnTo>
                  <a:lnTo>
                    <a:pt x="1401953" y="346964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6843267" y="5473318"/>
              <a:ext cx="97789" cy="100584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6939025" y="5474842"/>
              <a:ext cx="430530" cy="99060"/>
            </a:xfrm>
            <a:custGeom>
              <a:avLst/>
              <a:gdLst/>
              <a:ahLst/>
              <a:cxnLst/>
              <a:rect l="l" t="t" r="r" b="b"/>
              <a:pathLst>
                <a:path w="430529" h="99060">
                  <a:moveTo>
                    <a:pt x="174751" y="0"/>
                  </a:moveTo>
                  <a:lnTo>
                    <a:pt x="67691" y="0"/>
                  </a:lnTo>
                  <a:lnTo>
                    <a:pt x="0" y="99059"/>
                  </a:lnTo>
                  <a:lnTo>
                    <a:pt x="430022" y="99059"/>
                  </a:lnTo>
                  <a:lnTo>
                    <a:pt x="174751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6574535" y="5475731"/>
              <a:ext cx="193548" cy="94487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7273162" y="5702807"/>
              <a:ext cx="219582" cy="89915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6329171" y="5710427"/>
              <a:ext cx="153924" cy="118872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7507224" y="6003035"/>
              <a:ext cx="644525" cy="463550"/>
            </a:xfrm>
            <a:custGeom>
              <a:avLst/>
              <a:gdLst/>
              <a:ahLst/>
              <a:cxnLst/>
              <a:rect l="l" t="t" r="r" b="b"/>
              <a:pathLst>
                <a:path w="644525" h="463550">
                  <a:moveTo>
                    <a:pt x="533006" y="0"/>
                  </a:moveTo>
                  <a:lnTo>
                    <a:pt x="106680" y="0"/>
                  </a:lnTo>
                  <a:lnTo>
                    <a:pt x="106680" y="86702"/>
                  </a:lnTo>
                  <a:lnTo>
                    <a:pt x="533006" y="86702"/>
                  </a:lnTo>
                  <a:lnTo>
                    <a:pt x="533006" y="0"/>
                  </a:lnTo>
                  <a:close/>
                </a:path>
                <a:path w="644525" h="463550">
                  <a:moveTo>
                    <a:pt x="644448" y="86868"/>
                  </a:moveTo>
                  <a:lnTo>
                    <a:pt x="0" y="86868"/>
                  </a:lnTo>
                  <a:lnTo>
                    <a:pt x="0" y="463143"/>
                  </a:lnTo>
                  <a:lnTo>
                    <a:pt x="644448" y="463143"/>
                  </a:lnTo>
                  <a:lnTo>
                    <a:pt x="644448" y="86868"/>
                  </a:lnTo>
                  <a:close/>
                </a:path>
              </a:pathLst>
            </a:custGeom>
            <a:solidFill>
              <a:srgbClr val="008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7507223" y="6001511"/>
              <a:ext cx="222503" cy="170687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7918703" y="6001511"/>
              <a:ext cx="231648" cy="164592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7635239" y="5713475"/>
              <a:ext cx="396240" cy="257810"/>
            </a:xfrm>
            <a:custGeom>
              <a:avLst/>
              <a:gdLst/>
              <a:ahLst/>
              <a:cxnLst/>
              <a:rect l="l" t="t" r="r" b="b"/>
              <a:pathLst>
                <a:path w="396240" h="257810">
                  <a:moveTo>
                    <a:pt x="197992" y="0"/>
                  </a:moveTo>
                  <a:lnTo>
                    <a:pt x="145414" y="4597"/>
                  </a:lnTo>
                  <a:lnTo>
                    <a:pt x="98043" y="17576"/>
                  </a:lnTo>
                  <a:lnTo>
                    <a:pt x="58038" y="37706"/>
                  </a:lnTo>
                  <a:lnTo>
                    <a:pt x="27050" y="63766"/>
                  </a:lnTo>
                  <a:lnTo>
                    <a:pt x="0" y="128816"/>
                  </a:lnTo>
                  <a:lnTo>
                    <a:pt x="7111" y="163042"/>
                  </a:lnTo>
                  <a:lnTo>
                    <a:pt x="58038" y="219824"/>
                  </a:lnTo>
                  <a:lnTo>
                    <a:pt x="98043" y="239941"/>
                  </a:lnTo>
                  <a:lnTo>
                    <a:pt x="145414" y="252907"/>
                  </a:lnTo>
                  <a:lnTo>
                    <a:pt x="197992" y="257505"/>
                  </a:lnTo>
                  <a:lnTo>
                    <a:pt x="250698" y="252907"/>
                  </a:lnTo>
                  <a:lnTo>
                    <a:pt x="297941" y="239941"/>
                  </a:lnTo>
                  <a:lnTo>
                    <a:pt x="338074" y="219824"/>
                  </a:lnTo>
                  <a:lnTo>
                    <a:pt x="368934" y="193789"/>
                  </a:lnTo>
                  <a:lnTo>
                    <a:pt x="395985" y="128816"/>
                  </a:lnTo>
                  <a:lnTo>
                    <a:pt x="388874" y="94551"/>
                  </a:lnTo>
                  <a:lnTo>
                    <a:pt x="338074" y="37706"/>
                  </a:lnTo>
                  <a:lnTo>
                    <a:pt x="297941" y="17576"/>
                  </a:lnTo>
                  <a:lnTo>
                    <a:pt x="250698" y="4597"/>
                  </a:lnTo>
                  <a:lnTo>
                    <a:pt x="197992" y="0"/>
                  </a:lnTo>
                  <a:close/>
                </a:path>
              </a:pathLst>
            </a:custGeom>
            <a:solidFill>
              <a:srgbClr val="008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8211312" y="5713475"/>
              <a:ext cx="644525" cy="753110"/>
            </a:xfrm>
            <a:custGeom>
              <a:avLst/>
              <a:gdLst/>
              <a:ahLst/>
              <a:cxnLst/>
              <a:rect l="l" t="t" r="r" b="b"/>
              <a:pathLst>
                <a:path w="644525" h="753110">
                  <a:moveTo>
                    <a:pt x="521081" y="128816"/>
                  </a:moveTo>
                  <a:lnTo>
                    <a:pt x="463423" y="37706"/>
                  </a:lnTo>
                  <a:lnTo>
                    <a:pt x="423545" y="17576"/>
                  </a:lnTo>
                  <a:lnTo>
                    <a:pt x="376428" y="4597"/>
                  </a:lnTo>
                  <a:lnTo>
                    <a:pt x="323977" y="0"/>
                  </a:lnTo>
                  <a:lnTo>
                    <a:pt x="272034" y="4597"/>
                  </a:lnTo>
                  <a:lnTo>
                    <a:pt x="225298" y="17576"/>
                  </a:lnTo>
                  <a:lnTo>
                    <a:pt x="185547" y="37706"/>
                  </a:lnTo>
                  <a:lnTo>
                    <a:pt x="154813" y="63766"/>
                  </a:lnTo>
                  <a:lnTo>
                    <a:pt x="128016" y="128816"/>
                  </a:lnTo>
                  <a:lnTo>
                    <a:pt x="135001" y="163042"/>
                  </a:lnTo>
                  <a:lnTo>
                    <a:pt x="185547" y="219824"/>
                  </a:lnTo>
                  <a:lnTo>
                    <a:pt x="225298" y="239941"/>
                  </a:lnTo>
                  <a:lnTo>
                    <a:pt x="272034" y="252907"/>
                  </a:lnTo>
                  <a:lnTo>
                    <a:pt x="323977" y="257505"/>
                  </a:lnTo>
                  <a:lnTo>
                    <a:pt x="376428" y="252907"/>
                  </a:lnTo>
                  <a:lnTo>
                    <a:pt x="423545" y="239941"/>
                  </a:lnTo>
                  <a:lnTo>
                    <a:pt x="463423" y="219824"/>
                  </a:lnTo>
                  <a:lnTo>
                    <a:pt x="494157" y="193789"/>
                  </a:lnTo>
                  <a:lnTo>
                    <a:pt x="521081" y="128816"/>
                  </a:lnTo>
                  <a:close/>
                </a:path>
                <a:path w="644525" h="753110">
                  <a:moveTo>
                    <a:pt x="531558" y="289560"/>
                  </a:moveTo>
                  <a:lnTo>
                    <a:pt x="105156" y="289560"/>
                  </a:lnTo>
                  <a:lnTo>
                    <a:pt x="105156" y="376262"/>
                  </a:lnTo>
                  <a:lnTo>
                    <a:pt x="531558" y="376262"/>
                  </a:lnTo>
                  <a:lnTo>
                    <a:pt x="531558" y="289560"/>
                  </a:lnTo>
                  <a:close/>
                </a:path>
                <a:path w="644525" h="753110">
                  <a:moveTo>
                    <a:pt x="644448" y="376428"/>
                  </a:moveTo>
                  <a:lnTo>
                    <a:pt x="0" y="376428"/>
                  </a:lnTo>
                  <a:lnTo>
                    <a:pt x="0" y="752703"/>
                  </a:lnTo>
                  <a:lnTo>
                    <a:pt x="644448" y="752703"/>
                  </a:lnTo>
                  <a:lnTo>
                    <a:pt x="644448" y="376428"/>
                  </a:lnTo>
                  <a:close/>
                </a:path>
              </a:pathLst>
            </a:custGeom>
            <a:solidFill>
              <a:srgbClr val="00808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8211311" y="6001511"/>
              <a:ext cx="222503" cy="170687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8621267" y="6001511"/>
              <a:ext cx="234696" cy="164592"/>
            </a:xfrm>
            <a:prstGeom prst="rect">
              <a:avLst/>
            </a:prstGeom>
            <a:blipFill>
              <a:blip r:embed="rId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8086" y="461263"/>
            <a:ext cx="7757059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15" dirty="0">
                <a:solidFill>
                  <a:srgbClr val="000000"/>
                </a:solidFill>
                <a:latin typeface="Carlito"/>
                <a:cs typeface="Carlito"/>
              </a:rPr>
              <a:t>The people </a:t>
            </a:r>
            <a:r>
              <a:rPr sz="4000" spc="-30" dirty="0">
                <a:solidFill>
                  <a:srgbClr val="000000"/>
                </a:solidFill>
                <a:latin typeface="Carlito"/>
                <a:cs typeface="Carlito"/>
              </a:rPr>
              <a:t>involved </a:t>
            </a:r>
            <a:r>
              <a:rPr sz="4000" spc="-5" dirty="0">
                <a:solidFill>
                  <a:srgbClr val="000000"/>
                </a:solidFill>
                <a:latin typeface="Carlito"/>
                <a:cs typeface="Carlito"/>
              </a:rPr>
              <a:t>with</a:t>
            </a:r>
            <a:r>
              <a:rPr sz="4000" spc="-25" dirty="0">
                <a:solidFill>
                  <a:srgbClr val="000000"/>
                </a:solidFill>
                <a:latin typeface="Carlito"/>
                <a:cs typeface="Carlito"/>
              </a:rPr>
              <a:t> software</a:t>
            </a:r>
            <a:endParaRPr sz="4000" dirty="0">
              <a:latin typeface="Carlito"/>
              <a:cs typeface="Carlito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91362" y="1649729"/>
            <a:ext cx="7132320" cy="50222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13715" indent="-342900">
              <a:lnSpc>
                <a:spcPct val="100000"/>
              </a:lnSpc>
              <a:spcBef>
                <a:spcPts val="100"/>
              </a:spcBef>
              <a:buClr>
                <a:srgbClr val="677480"/>
              </a:buClr>
              <a:buSzPct val="125000"/>
              <a:buChar char="•"/>
              <a:tabLst>
                <a:tab pos="354965" algn="l"/>
                <a:tab pos="355600" algn="l"/>
                <a:tab pos="948055" algn="l"/>
              </a:tabLst>
            </a:pPr>
            <a:r>
              <a:rPr sz="2400" spc="-5" dirty="0">
                <a:solidFill>
                  <a:srgbClr val="3981B9"/>
                </a:solidFill>
                <a:latin typeface="Arial"/>
                <a:cs typeface="Arial"/>
              </a:rPr>
              <a:t>domain experts </a:t>
            </a:r>
            <a:r>
              <a:rPr sz="2400" dirty="0">
                <a:solidFill>
                  <a:srgbClr val="677480"/>
                </a:solidFill>
                <a:latin typeface="Arial"/>
                <a:cs typeface="Arial"/>
              </a:rPr>
              <a:t>-- </a:t>
            </a:r>
            <a:r>
              <a:rPr sz="2400" spc="-5" dirty="0">
                <a:solidFill>
                  <a:srgbClr val="677480"/>
                </a:solidFill>
                <a:latin typeface="Arial"/>
                <a:cs typeface="Arial"/>
              </a:rPr>
              <a:t>people who fully understand  the	application domain in which </a:t>
            </a:r>
            <a:r>
              <a:rPr sz="2400" dirty="0">
                <a:solidFill>
                  <a:srgbClr val="677480"/>
                </a:solidFill>
                <a:latin typeface="Arial"/>
                <a:cs typeface="Arial"/>
              </a:rPr>
              <a:t>the </a:t>
            </a:r>
            <a:r>
              <a:rPr sz="2400" spc="-5" dirty="0">
                <a:solidFill>
                  <a:srgbClr val="677480"/>
                </a:solidFill>
                <a:latin typeface="Arial"/>
                <a:cs typeface="Arial"/>
              </a:rPr>
              <a:t>software  will</a:t>
            </a:r>
            <a:r>
              <a:rPr sz="2400" spc="10" dirty="0">
                <a:solidFill>
                  <a:srgbClr val="67748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677480"/>
                </a:solidFill>
                <a:latin typeface="Arial"/>
                <a:cs typeface="Arial"/>
              </a:rPr>
              <a:t>run</a:t>
            </a:r>
            <a:endParaRPr sz="2400">
              <a:latin typeface="Arial"/>
              <a:cs typeface="Arial"/>
            </a:endParaRPr>
          </a:p>
          <a:p>
            <a:pPr marL="355600" marR="78740" indent="-342900" algn="just">
              <a:lnSpc>
                <a:spcPct val="100000"/>
              </a:lnSpc>
              <a:spcBef>
                <a:spcPts val="695"/>
              </a:spcBef>
              <a:buClr>
                <a:srgbClr val="677480"/>
              </a:buClr>
              <a:buSzPct val="125000"/>
              <a:buChar char="•"/>
              <a:tabLst>
                <a:tab pos="355600" algn="l"/>
              </a:tabLst>
            </a:pPr>
            <a:r>
              <a:rPr sz="2400" spc="-5" dirty="0">
                <a:solidFill>
                  <a:srgbClr val="3981B9"/>
                </a:solidFill>
                <a:latin typeface="Arial"/>
                <a:cs typeface="Arial"/>
              </a:rPr>
              <a:t>analysts </a:t>
            </a:r>
            <a:r>
              <a:rPr sz="2400" dirty="0">
                <a:solidFill>
                  <a:srgbClr val="677480"/>
                </a:solidFill>
                <a:latin typeface="Arial"/>
                <a:cs typeface="Arial"/>
              </a:rPr>
              <a:t>-- </a:t>
            </a:r>
            <a:r>
              <a:rPr sz="2400" spc="-5" dirty="0">
                <a:solidFill>
                  <a:srgbClr val="677480"/>
                </a:solidFill>
                <a:latin typeface="Arial"/>
                <a:cs typeface="Arial"/>
              </a:rPr>
              <a:t>members </a:t>
            </a:r>
            <a:r>
              <a:rPr sz="2400" dirty="0">
                <a:solidFill>
                  <a:srgbClr val="677480"/>
                </a:solidFill>
                <a:latin typeface="Arial"/>
                <a:cs typeface="Arial"/>
              </a:rPr>
              <a:t>of the </a:t>
            </a:r>
            <a:r>
              <a:rPr sz="2400" spc="-5" dirty="0">
                <a:solidFill>
                  <a:srgbClr val="677480"/>
                </a:solidFill>
                <a:latin typeface="Arial"/>
                <a:cs typeface="Arial"/>
              </a:rPr>
              <a:t>software development  </a:t>
            </a:r>
            <a:r>
              <a:rPr sz="2400" spc="-10" dirty="0">
                <a:solidFill>
                  <a:srgbClr val="677480"/>
                </a:solidFill>
                <a:latin typeface="Arial"/>
                <a:cs typeface="Arial"/>
              </a:rPr>
              <a:t>staff </a:t>
            </a:r>
            <a:r>
              <a:rPr sz="2400" spc="-5" dirty="0">
                <a:solidFill>
                  <a:srgbClr val="677480"/>
                </a:solidFill>
                <a:latin typeface="Arial"/>
                <a:cs typeface="Arial"/>
              </a:rPr>
              <a:t>who specialize in requirements analysis and  specification</a:t>
            </a:r>
            <a:endParaRPr sz="2400">
              <a:latin typeface="Arial"/>
              <a:cs typeface="Arial"/>
            </a:endParaRPr>
          </a:p>
          <a:p>
            <a:pPr marL="969644" marR="5080" lvl="1" indent="-532765">
              <a:lnSpc>
                <a:spcPct val="98000"/>
              </a:lnSpc>
              <a:spcBef>
                <a:spcPts val="75"/>
              </a:spcBef>
              <a:buClr>
                <a:srgbClr val="677480"/>
              </a:buClr>
              <a:buSzPct val="125000"/>
              <a:buChar char="–"/>
              <a:tabLst>
                <a:tab pos="969644" algn="l"/>
                <a:tab pos="970280" algn="l"/>
                <a:tab pos="2352675" algn="l"/>
              </a:tabLst>
            </a:pPr>
            <a:r>
              <a:rPr sz="2400" spc="-5" dirty="0">
                <a:solidFill>
                  <a:srgbClr val="3981B9"/>
                </a:solidFill>
                <a:latin typeface="Arial"/>
                <a:cs typeface="Arial"/>
              </a:rPr>
              <a:t>implementers </a:t>
            </a:r>
            <a:r>
              <a:rPr sz="2400" dirty="0">
                <a:solidFill>
                  <a:srgbClr val="677480"/>
                </a:solidFill>
                <a:latin typeface="Arial"/>
                <a:cs typeface="Arial"/>
              </a:rPr>
              <a:t>-- </a:t>
            </a:r>
            <a:r>
              <a:rPr sz="2400" spc="-5" dirty="0">
                <a:solidFill>
                  <a:srgbClr val="677480"/>
                </a:solidFill>
                <a:latin typeface="Arial"/>
                <a:cs typeface="Arial"/>
              </a:rPr>
              <a:t>members </a:t>
            </a:r>
            <a:r>
              <a:rPr sz="2400" dirty="0">
                <a:solidFill>
                  <a:srgbClr val="677480"/>
                </a:solidFill>
                <a:latin typeface="Arial"/>
                <a:cs typeface="Arial"/>
              </a:rPr>
              <a:t>of the </a:t>
            </a:r>
            <a:r>
              <a:rPr sz="2400" spc="-5" dirty="0">
                <a:solidFill>
                  <a:srgbClr val="677480"/>
                </a:solidFill>
                <a:latin typeface="Arial"/>
                <a:cs typeface="Arial"/>
              </a:rPr>
              <a:t>development  </a:t>
            </a:r>
            <a:r>
              <a:rPr sz="2400" spc="-10" dirty="0">
                <a:solidFill>
                  <a:srgbClr val="677480"/>
                </a:solidFill>
                <a:latin typeface="Arial"/>
                <a:cs typeface="Arial"/>
              </a:rPr>
              <a:t>staff</a:t>
            </a:r>
            <a:r>
              <a:rPr sz="2400" spc="-15" dirty="0">
                <a:solidFill>
                  <a:srgbClr val="67748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677480"/>
                </a:solidFill>
                <a:latin typeface="Arial"/>
                <a:cs typeface="Arial"/>
              </a:rPr>
              <a:t>who	specialize in software design and  implementation</a:t>
            </a:r>
            <a:endParaRPr sz="2400">
              <a:latin typeface="Arial"/>
              <a:cs typeface="Arial"/>
            </a:endParaRPr>
          </a:p>
          <a:p>
            <a:pPr marL="969644" marR="22225" lvl="1" indent="-532765">
              <a:lnSpc>
                <a:spcPct val="98700"/>
              </a:lnSpc>
              <a:spcBef>
                <a:spcPts val="45"/>
              </a:spcBef>
              <a:buClr>
                <a:srgbClr val="677480"/>
              </a:buClr>
              <a:buSzPct val="125000"/>
              <a:buChar char="–"/>
              <a:tabLst>
                <a:tab pos="969644" algn="l"/>
                <a:tab pos="970280" algn="l"/>
                <a:tab pos="2326005" algn="l"/>
                <a:tab pos="2900045" algn="l"/>
              </a:tabLst>
            </a:pPr>
            <a:r>
              <a:rPr sz="2400" dirty="0">
                <a:solidFill>
                  <a:srgbClr val="3981B9"/>
                </a:solidFill>
                <a:latin typeface="Arial"/>
                <a:cs typeface="Arial"/>
              </a:rPr>
              <a:t>testers </a:t>
            </a:r>
            <a:r>
              <a:rPr sz="2400" dirty="0">
                <a:solidFill>
                  <a:srgbClr val="677480"/>
                </a:solidFill>
                <a:latin typeface="Arial"/>
                <a:cs typeface="Arial"/>
              </a:rPr>
              <a:t>-- </a:t>
            </a:r>
            <a:r>
              <a:rPr sz="2400" spc="-5" dirty="0">
                <a:solidFill>
                  <a:srgbClr val="677480"/>
                </a:solidFill>
                <a:latin typeface="Arial"/>
                <a:cs typeface="Arial"/>
              </a:rPr>
              <a:t>members </a:t>
            </a:r>
            <a:r>
              <a:rPr sz="2400" dirty="0">
                <a:solidFill>
                  <a:srgbClr val="677480"/>
                </a:solidFill>
                <a:latin typeface="Arial"/>
                <a:cs typeface="Arial"/>
              </a:rPr>
              <a:t>of the </a:t>
            </a:r>
            <a:r>
              <a:rPr sz="2400" spc="-5" dirty="0">
                <a:solidFill>
                  <a:srgbClr val="677480"/>
                </a:solidFill>
                <a:latin typeface="Arial"/>
                <a:cs typeface="Arial"/>
              </a:rPr>
              <a:t>development </a:t>
            </a:r>
            <a:r>
              <a:rPr sz="2400" spc="-10" dirty="0">
                <a:solidFill>
                  <a:srgbClr val="677480"/>
                </a:solidFill>
                <a:latin typeface="Arial"/>
                <a:cs typeface="Arial"/>
              </a:rPr>
              <a:t>staff  </a:t>
            </a:r>
            <a:r>
              <a:rPr sz="2400" spc="-5" dirty="0">
                <a:solidFill>
                  <a:srgbClr val="677480"/>
                </a:solidFill>
                <a:latin typeface="Arial"/>
                <a:cs typeface="Arial"/>
              </a:rPr>
              <a:t>and</a:t>
            </a:r>
            <a:r>
              <a:rPr sz="2400" spc="35" dirty="0">
                <a:solidFill>
                  <a:srgbClr val="67748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677480"/>
                </a:solidFill>
                <a:latin typeface="Arial"/>
                <a:cs typeface="Arial"/>
              </a:rPr>
              <a:t>user	</a:t>
            </a:r>
            <a:r>
              <a:rPr sz="2400" dirty="0">
                <a:solidFill>
                  <a:srgbClr val="677480"/>
                </a:solidFill>
                <a:latin typeface="Arial"/>
                <a:cs typeface="Arial"/>
              </a:rPr>
              <a:t>community </a:t>
            </a:r>
            <a:r>
              <a:rPr sz="2400" spc="-5" dirty="0">
                <a:solidFill>
                  <a:srgbClr val="677480"/>
                </a:solidFill>
                <a:latin typeface="Arial"/>
                <a:cs typeface="Arial"/>
              </a:rPr>
              <a:t>who </a:t>
            </a:r>
            <a:r>
              <a:rPr sz="2400" dirty="0">
                <a:solidFill>
                  <a:srgbClr val="677480"/>
                </a:solidFill>
                <a:latin typeface="Arial"/>
                <a:cs typeface="Arial"/>
              </a:rPr>
              <a:t>test the </a:t>
            </a:r>
            <a:r>
              <a:rPr sz="2400" spc="-5" dirty="0">
                <a:solidFill>
                  <a:srgbClr val="677480"/>
                </a:solidFill>
                <a:latin typeface="Arial"/>
                <a:cs typeface="Arial"/>
              </a:rPr>
              <a:t>software</a:t>
            </a:r>
            <a:r>
              <a:rPr sz="2400" spc="-65" dirty="0">
                <a:solidFill>
                  <a:srgbClr val="677480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677480"/>
                </a:solidFill>
                <a:latin typeface="Arial"/>
                <a:cs typeface="Arial"/>
              </a:rPr>
              <a:t>to  </a:t>
            </a:r>
            <a:r>
              <a:rPr sz="2400" spc="-5" dirty="0">
                <a:solidFill>
                  <a:srgbClr val="677480"/>
                </a:solidFill>
                <a:latin typeface="Arial"/>
                <a:cs typeface="Arial"/>
              </a:rPr>
              <a:t>ensure</a:t>
            </a:r>
            <a:r>
              <a:rPr sz="2400" spc="15" dirty="0">
                <a:solidFill>
                  <a:srgbClr val="677480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677480"/>
                </a:solidFill>
                <a:latin typeface="Arial"/>
                <a:cs typeface="Arial"/>
              </a:rPr>
              <a:t>that</a:t>
            </a:r>
            <a:r>
              <a:rPr sz="2400" spc="-10" dirty="0">
                <a:solidFill>
                  <a:srgbClr val="677480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677480"/>
                </a:solidFill>
                <a:latin typeface="Arial"/>
                <a:cs typeface="Arial"/>
              </a:rPr>
              <a:t>it	meets the </a:t>
            </a:r>
            <a:r>
              <a:rPr sz="2400" spc="-5" dirty="0">
                <a:solidFill>
                  <a:srgbClr val="677480"/>
                </a:solidFill>
                <a:latin typeface="Arial"/>
                <a:cs typeface="Arial"/>
              </a:rPr>
              <a:t>requirements  specification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688086" y="1372361"/>
            <a:ext cx="7848600" cy="1270"/>
          </a:xfrm>
          <a:custGeom>
            <a:avLst/>
            <a:gdLst/>
            <a:ahLst/>
            <a:cxnLst/>
            <a:rect l="l" t="t" r="r" b="b"/>
            <a:pathLst>
              <a:path w="7848600" h="1269">
                <a:moveTo>
                  <a:pt x="0" y="0"/>
                </a:moveTo>
                <a:lnTo>
                  <a:pt x="7848600" y="1270"/>
                </a:lnTo>
              </a:path>
            </a:pathLst>
          </a:custGeom>
          <a:ln w="50292">
            <a:solidFill>
              <a:srgbClr val="487CB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95756" y="479717"/>
            <a:ext cx="7833259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15" dirty="0">
                <a:solidFill>
                  <a:srgbClr val="000000"/>
                </a:solidFill>
                <a:latin typeface="Carlito"/>
                <a:cs typeface="Carlito"/>
              </a:rPr>
              <a:t>The people </a:t>
            </a:r>
            <a:r>
              <a:rPr sz="4000" spc="-30" dirty="0">
                <a:solidFill>
                  <a:srgbClr val="000000"/>
                </a:solidFill>
                <a:latin typeface="Carlito"/>
                <a:cs typeface="Carlito"/>
              </a:rPr>
              <a:t>involved </a:t>
            </a:r>
            <a:r>
              <a:rPr sz="4000" spc="-5" dirty="0">
                <a:solidFill>
                  <a:srgbClr val="000000"/>
                </a:solidFill>
                <a:latin typeface="Carlito"/>
                <a:cs typeface="Carlito"/>
              </a:rPr>
              <a:t>with</a:t>
            </a:r>
            <a:r>
              <a:rPr sz="4000" spc="-25" dirty="0">
                <a:solidFill>
                  <a:srgbClr val="000000"/>
                </a:solidFill>
                <a:latin typeface="Carlito"/>
                <a:cs typeface="Carlito"/>
              </a:rPr>
              <a:t> software</a:t>
            </a:r>
            <a:endParaRPr sz="4000" dirty="0">
              <a:latin typeface="Carlito"/>
              <a:cs typeface="Carlito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418336" y="1606041"/>
            <a:ext cx="7016115" cy="5010150"/>
          </a:xfrm>
          <a:prstGeom prst="rect">
            <a:avLst/>
          </a:prstGeom>
        </p:spPr>
        <p:txBody>
          <a:bodyPr vert="horz" wrap="square" lIns="0" tIns="24765" rIns="0" bIns="0" rtlCol="0">
            <a:spAutoFit/>
          </a:bodyPr>
          <a:lstStyle/>
          <a:p>
            <a:pPr marL="544195" marR="499109" indent="-532130">
              <a:lnSpc>
                <a:spcPts val="2880"/>
              </a:lnSpc>
              <a:spcBef>
                <a:spcPts val="195"/>
              </a:spcBef>
              <a:buClr>
                <a:srgbClr val="677480"/>
              </a:buClr>
              <a:buSzPct val="125000"/>
              <a:buChar char="–"/>
              <a:tabLst>
                <a:tab pos="544195" algn="l"/>
                <a:tab pos="544830" algn="l"/>
                <a:tab pos="2460625" algn="l"/>
                <a:tab pos="4053204" algn="l"/>
              </a:tabLst>
            </a:pPr>
            <a:r>
              <a:rPr sz="2400" spc="-5" dirty="0">
                <a:solidFill>
                  <a:srgbClr val="3981B9"/>
                </a:solidFill>
                <a:latin typeface="Arial"/>
                <a:cs typeface="Arial"/>
              </a:rPr>
              <a:t>managers </a:t>
            </a:r>
            <a:r>
              <a:rPr sz="2400" dirty="0">
                <a:solidFill>
                  <a:srgbClr val="677480"/>
                </a:solidFill>
                <a:latin typeface="Arial"/>
                <a:cs typeface="Arial"/>
              </a:rPr>
              <a:t>-- </a:t>
            </a:r>
            <a:r>
              <a:rPr sz="2400" spc="-5" dirty="0">
                <a:solidFill>
                  <a:srgbClr val="677480"/>
                </a:solidFill>
                <a:latin typeface="Arial"/>
                <a:cs typeface="Arial"/>
              </a:rPr>
              <a:t>those who manage </a:t>
            </a:r>
            <a:r>
              <a:rPr sz="2400" dirty="0">
                <a:solidFill>
                  <a:srgbClr val="677480"/>
                </a:solidFill>
                <a:latin typeface="Arial"/>
                <a:cs typeface="Arial"/>
              </a:rPr>
              <a:t>the  </a:t>
            </a:r>
            <a:r>
              <a:rPr sz="2400" spc="-5" dirty="0">
                <a:solidFill>
                  <a:srgbClr val="677480"/>
                </a:solidFill>
                <a:latin typeface="Arial"/>
                <a:cs typeface="Arial"/>
              </a:rPr>
              <a:t>development	process, as well as those who  manage end</a:t>
            </a:r>
            <a:r>
              <a:rPr sz="2400" spc="45" dirty="0">
                <a:solidFill>
                  <a:srgbClr val="67748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677480"/>
                </a:solidFill>
                <a:latin typeface="Arial"/>
                <a:cs typeface="Arial"/>
              </a:rPr>
              <a:t>users</a:t>
            </a:r>
            <a:r>
              <a:rPr sz="2400" spc="15" dirty="0">
                <a:solidFill>
                  <a:srgbClr val="677480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677480"/>
                </a:solidFill>
                <a:latin typeface="Arial"/>
                <a:cs typeface="Arial"/>
              </a:rPr>
              <a:t>when	the software</a:t>
            </a:r>
            <a:r>
              <a:rPr sz="2400" spc="-35" dirty="0">
                <a:solidFill>
                  <a:srgbClr val="67748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677480"/>
                </a:solidFill>
                <a:latin typeface="Arial"/>
                <a:cs typeface="Arial"/>
              </a:rPr>
              <a:t>is</a:t>
            </a:r>
            <a:endParaRPr sz="2400">
              <a:latin typeface="Arial"/>
              <a:cs typeface="Arial"/>
            </a:endParaRPr>
          </a:p>
          <a:p>
            <a:pPr marL="544195">
              <a:lnSpc>
                <a:spcPts val="2785"/>
              </a:lnSpc>
            </a:pPr>
            <a:r>
              <a:rPr sz="2400" spc="-5" dirty="0">
                <a:solidFill>
                  <a:srgbClr val="677480"/>
                </a:solidFill>
                <a:latin typeface="Arial"/>
                <a:cs typeface="Arial"/>
              </a:rPr>
              <a:t>installed in an</a:t>
            </a:r>
            <a:r>
              <a:rPr sz="2400" spc="30" dirty="0">
                <a:solidFill>
                  <a:srgbClr val="67748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677480"/>
                </a:solidFill>
                <a:latin typeface="Arial"/>
                <a:cs typeface="Arial"/>
              </a:rPr>
              <a:t>organization</a:t>
            </a:r>
            <a:endParaRPr sz="2400">
              <a:latin typeface="Arial"/>
              <a:cs typeface="Arial"/>
            </a:endParaRPr>
          </a:p>
          <a:p>
            <a:pPr marL="544195" marR="297815" indent="-532130">
              <a:lnSpc>
                <a:spcPct val="98000"/>
              </a:lnSpc>
              <a:spcBef>
                <a:spcPts val="70"/>
              </a:spcBef>
              <a:buClr>
                <a:srgbClr val="677480"/>
              </a:buClr>
              <a:buSzPct val="125000"/>
              <a:buChar char="–"/>
              <a:tabLst>
                <a:tab pos="544195" algn="l"/>
                <a:tab pos="544830" algn="l"/>
                <a:tab pos="1797050" algn="l"/>
                <a:tab pos="2442845" algn="l"/>
              </a:tabLst>
            </a:pPr>
            <a:r>
              <a:rPr sz="2400" spc="-5" dirty="0">
                <a:solidFill>
                  <a:srgbClr val="3981B9"/>
                </a:solidFill>
                <a:latin typeface="Arial"/>
                <a:cs typeface="Arial"/>
              </a:rPr>
              <a:t>visionaries </a:t>
            </a:r>
            <a:r>
              <a:rPr sz="2400" dirty="0">
                <a:solidFill>
                  <a:srgbClr val="677480"/>
                </a:solidFill>
                <a:latin typeface="Arial"/>
                <a:cs typeface="Arial"/>
              </a:rPr>
              <a:t>-- </a:t>
            </a:r>
            <a:r>
              <a:rPr sz="2400" spc="-5" dirty="0">
                <a:solidFill>
                  <a:srgbClr val="677480"/>
                </a:solidFill>
                <a:latin typeface="Arial"/>
                <a:cs typeface="Arial"/>
              </a:rPr>
              <a:t>those who have </a:t>
            </a:r>
            <a:r>
              <a:rPr sz="2400" dirty="0">
                <a:solidFill>
                  <a:srgbClr val="677480"/>
                </a:solidFill>
                <a:latin typeface="Arial"/>
                <a:cs typeface="Arial"/>
              </a:rPr>
              <a:t>the </a:t>
            </a:r>
            <a:r>
              <a:rPr sz="2400" spc="-10" dirty="0">
                <a:solidFill>
                  <a:srgbClr val="677480"/>
                </a:solidFill>
                <a:latin typeface="Arial"/>
                <a:cs typeface="Arial"/>
              </a:rPr>
              <a:t>"big </a:t>
            </a:r>
            <a:r>
              <a:rPr sz="2400" spc="-5" dirty="0">
                <a:solidFill>
                  <a:srgbClr val="677480"/>
                </a:solidFill>
                <a:latin typeface="Arial"/>
                <a:cs typeface="Arial"/>
              </a:rPr>
              <a:t>picture"  </a:t>
            </a:r>
            <a:r>
              <a:rPr sz="2400" dirty="0">
                <a:solidFill>
                  <a:srgbClr val="677480"/>
                </a:solidFill>
                <a:latin typeface="Arial"/>
                <a:cs typeface="Arial"/>
              </a:rPr>
              <a:t>for</a:t>
            </a:r>
            <a:r>
              <a:rPr sz="2400" spc="5" dirty="0">
                <a:solidFill>
                  <a:srgbClr val="67748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677480"/>
                </a:solidFill>
                <a:latin typeface="Arial"/>
                <a:cs typeface="Arial"/>
              </a:rPr>
              <a:t>what	</a:t>
            </a:r>
            <a:r>
              <a:rPr sz="2400" dirty="0">
                <a:solidFill>
                  <a:srgbClr val="677480"/>
                </a:solidFill>
                <a:latin typeface="Arial"/>
                <a:cs typeface="Arial"/>
              </a:rPr>
              <a:t>the </a:t>
            </a:r>
            <a:r>
              <a:rPr sz="2400" spc="-5" dirty="0">
                <a:solidFill>
                  <a:srgbClr val="677480"/>
                </a:solidFill>
                <a:latin typeface="Arial"/>
                <a:cs typeface="Arial"/>
              </a:rPr>
              <a:t>software is intended </a:t>
            </a:r>
            <a:r>
              <a:rPr sz="2400" dirty="0">
                <a:solidFill>
                  <a:srgbClr val="677480"/>
                </a:solidFill>
                <a:latin typeface="Arial"/>
                <a:cs typeface="Arial"/>
              </a:rPr>
              <a:t>to </a:t>
            </a:r>
            <a:r>
              <a:rPr sz="2400" spc="-10" dirty="0">
                <a:solidFill>
                  <a:srgbClr val="677480"/>
                </a:solidFill>
                <a:latin typeface="Arial"/>
                <a:cs typeface="Arial"/>
              </a:rPr>
              <a:t>do </a:t>
            </a:r>
            <a:r>
              <a:rPr sz="2400" spc="-5" dirty="0">
                <a:solidFill>
                  <a:srgbClr val="677480"/>
                </a:solidFill>
                <a:latin typeface="Arial"/>
                <a:cs typeface="Arial"/>
              </a:rPr>
              <a:t>and  how </a:t>
            </a:r>
            <a:r>
              <a:rPr sz="2400" dirty="0">
                <a:solidFill>
                  <a:srgbClr val="677480"/>
                </a:solidFill>
                <a:latin typeface="Arial"/>
                <a:cs typeface="Arial"/>
              </a:rPr>
              <a:t>it</a:t>
            </a:r>
            <a:r>
              <a:rPr sz="2400" spc="15" dirty="0">
                <a:solidFill>
                  <a:srgbClr val="67748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677480"/>
                </a:solidFill>
                <a:latin typeface="Arial"/>
                <a:cs typeface="Arial"/>
              </a:rPr>
              <a:t>will</a:t>
            </a:r>
            <a:r>
              <a:rPr sz="2400" spc="25" dirty="0">
                <a:solidFill>
                  <a:srgbClr val="67748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677480"/>
                </a:solidFill>
                <a:latin typeface="Arial"/>
                <a:cs typeface="Arial"/>
              </a:rPr>
              <a:t>be	developed</a:t>
            </a:r>
            <a:endParaRPr sz="2400">
              <a:latin typeface="Arial"/>
              <a:cs typeface="Arial"/>
            </a:endParaRPr>
          </a:p>
          <a:p>
            <a:pPr marL="544195" marR="5080" indent="-532130">
              <a:lnSpc>
                <a:spcPct val="98000"/>
              </a:lnSpc>
              <a:spcBef>
                <a:spcPts val="75"/>
              </a:spcBef>
              <a:buClr>
                <a:srgbClr val="677480"/>
              </a:buClr>
              <a:buSzPct val="125000"/>
              <a:buChar char="–"/>
              <a:tabLst>
                <a:tab pos="544195" algn="l"/>
                <a:tab pos="544830" algn="l"/>
                <a:tab pos="1391920" algn="l"/>
              </a:tabLst>
            </a:pPr>
            <a:r>
              <a:rPr sz="2400" spc="-5" dirty="0">
                <a:solidFill>
                  <a:srgbClr val="3981B9"/>
                </a:solidFill>
                <a:latin typeface="Arial"/>
                <a:cs typeface="Arial"/>
              </a:rPr>
              <a:t>maintainers and operators </a:t>
            </a:r>
            <a:r>
              <a:rPr sz="2400" dirty="0">
                <a:solidFill>
                  <a:srgbClr val="677480"/>
                </a:solidFill>
                <a:latin typeface="Arial"/>
                <a:cs typeface="Arial"/>
              </a:rPr>
              <a:t>-- </a:t>
            </a:r>
            <a:r>
              <a:rPr sz="2400" spc="-5" dirty="0">
                <a:solidFill>
                  <a:srgbClr val="677480"/>
                </a:solidFill>
                <a:latin typeface="Arial"/>
                <a:cs typeface="Arial"/>
              </a:rPr>
              <a:t>those who conduct  post-	development maintenance and  operations, as</a:t>
            </a:r>
            <a:r>
              <a:rPr sz="2400" spc="15" dirty="0">
                <a:solidFill>
                  <a:srgbClr val="67748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677480"/>
                </a:solidFill>
                <a:latin typeface="Arial"/>
                <a:cs typeface="Arial"/>
              </a:rPr>
              <a:t>necessary</a:t>
            </a:r>
            <a:endParaRPr sz="2400">
              <a:latin typeface="Arial"/>
              <a:cs typeface="Arial"/>
            </a:endParaRPr>
          </a:p>
          <a:p>
            <a:pPr marL="544195" marR="652145" indent="-532130">
              <a:lnSpc>
                <a:spcPct val="98000"/>
              </a:lnSpc>
              <a:spcBef>
                <a:spcPts val="75"/>
              </a:spcBef>
              <a:buClr>
                <a:srgbClr val="677480"/>
              </a:buClr>
              <a:buSzPct val="125000"/>
              <a:buChar char="–"/>
              <a:tabLst>
                <a:tab pos="544195" algn="l"/>
                <a:tab pos="544830" algn="l"/>
                <a:tab pos="2883535" algn="l"/>
                <a:tab pos="3545204" algn="l"/>
              </a:tabLst>
            </a:pPr>
            <a:r>
              <a:rPr sz="2400" dirty="0">
                <a:solidFill>
                  <a:srgbClr val="3981B9"/>
                </a:solidFill>
                <a:latin typeface="Arial"/>
                <a:cs typeface="Arial"/>
              </a:rPr>
              <a:t>other </a:t>
            </a:r>
            <a:r>
              <a:rPr sz="2400" spc="-5" dirty="0">
                <a:solidFill>
                  <a:srgbClr val="3981B9"/>
                </a:solidFill>
                <a:latin typeface="Arial"/>
                <a:cs typeface="Arial"/>
              </a:rPr>
              <a:t>interested parties </a:t>
            </a:r>
            <a:r>
              <a:rPr sz="2400" dirty="0">
                <a:solidFill>
                  <a:srgbClr val="677480"/>
                </a:solidFill>
                <a:latin typeface="Arial"/>
                <a:cs typeface="Arial"/>
              </a:rPr>
              <a:t>-- </a:t>
            </a:r>
            <a:r>
              <a:rPr sz="2400" spc="-5" dirty="0">
                <a:solidFill>
                  <a:srgbClr val="677480"/>
                </a:solidFill>
                <a:latin typeface="Arial"/>
                <a:cs typeface="Arial"/>
              </a:rPr>
              <a:t>anyone else  interested</a:t>
            </a:r>
            <a:r>
              <a:rPr sz="2400" spc="10" dirty="0">
                <a:solidFill>
                  <a:srgbClr val="67748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677480"/>
                </a:solidFill>
                <a:latin typeface="Arial"/>
                <a:cs typeface="Arial"/>
              </a:rPr>
              <a:t>in</a:t>
            </a:r>
            <a:r>
              <a:rPr sz="2400" spc="25" dirty="0">
                <a:solidFill>
                  <a:srgbClr val="677480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677480"/>
                </a:solidFill>
                <a:latin typeface="Arial"/>
                <a:cs typeface="Arial"/>
              </a:rPr>
              <a:t>the	software product, </a:t>
            </a:r>
            <a:r>
              <a:rPr sz="2400" spc="-5" dirty="0">
                <a:solidFill>
                  <a:srgbClr val="677480"/>
                </a:solidFill>
                <a:latin typeface="Arial"/>
                <a:cs typeface="Arial"/>
              </a:rPr>
              <a:t>such</a:t>
            </a:r>
            <a:r>
              <a:rPr sz="2400" spc="-80" dirty="0">
                <a:solidFill>
                  <a:srgbClr val="67748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677480"/>
                </a:solidFill>
                <a:latin typeface="Arial"/>
                <a:cs typeface="Arial"/>
              </a:rPr>
              <a:t>as  those with</a:t>
            </a:r>
            <a:r>
              <a:rPr sz="2400" spc="40" dirty="0">
                <a:solidFill>
                  <a:srgbClr val="67748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677480"/>
                </a:solidFill>
                <a:latin typeface="Arial"/>
                <a:cs typeface="Arial"/>
              </a:rPr>
              <a:t>a</a:t>
            </a:r>
            <a:r>
              <a:rPr sz="2400" spc="15" dirty="0">
                <a:solidFill>
                  <a:srgbClr val="67748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677480"/>
                </a:solidFill>
                <a:latin typeface="Arial"/>
                <a:cs typeface="Arial"/>
              </a:rPr>
              <a:t>financial	investment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688086" y="1296161"/>
            <a:ext cx="7848600" cy="3175"/>
          </a:xfrm>
          <a:custGeom>
            <a:avLst/>
            <a:gdLst/>
            <a:ahLst/>
            <a:cxnLst/>
            <a:rect l="l" t="t" r="r" b="b"/>
            <a:pathLst>
              <a:path w="7848600" h="3175">
                <a:moveTo>
                  <a:pt x="0" y="0"/>
                </a:moveTo>
                <a:lnTo>
                  <a:pt x="7848600" y="2666"/>
                </a:lnTo>
              </a:path>
            </a:pathLst>
          </a:custGeom>
          <a:ln w="50292">
            <a:solidFill>
              <a:srgbClr val="487CB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584575" y="2345816"/>
            <a:ext cx="2126615" cy="1488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600" dirty="0">
                <a:solidFill>
                  <a:srgbClr val="C00000"/>
                </a:solidFill>
                <a:latin typeface="Arial"/>
                <a:cs typeface="Arial"/>
              </a:rPr>
              <a:t>Q/A</a:t>
            </a:r>
            <a:endParaRPr sz="9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62000" y="304800"/>
            <a:ext cx="513334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dirty="0"/>
              <a:t>A Generic </a:t>
            </a:r>
            <a:r>
              <a:rPr sz="3600" spc="-15" dirty="0"/>
              <a:t>process</a:t>
            </a:r>
            <a:r>
              <a:rPr sz="3600" spc="-229" dirty="0"/>
              <a:t> </a:t>
            </a:r>
            <a:r>
              <a:rPr sz="3600" dirty="0"/>
              <a:t>Model</a:t>
            </a:r>
          </a:p>
        </p:txBody>
      </p:sp>
      <p:sp>
        <p:nvSpPr>
          <p:cNvPr id="3" name="object 3"/>
          <p:cNvSpPr/>
          <p:nvPr/>
        </p:nvSpPr>
        <p:spPr>
          <a:xfrm>
            <a:off x="152400" y="1371600"/>
            <a:ext cx="3810000" cy="534009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4191000" y="1418158"/>
            <a:ext cx="4521200" cy="44627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5080" indent="-343535">
              <a:lnSpc>
                <a:spcPct val="100000"/>
              </a:lnSpc>
              <a:spcBef>
                <a:spcPts val="9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800" spc="-50" dirty="0">
                <a:latin typeface="Carlito"/>
                <a:cs typeface="Carlito"/>
              </a:rPr>
              <a:t>Traditional </a:t>
            </a:r>
            <a:r>
              <a:rPr sz="2800" spc="-20" dirty="0">
                <a:latin typeface="Carlito"/>
                <a:cs typeface="Carlito"/>
              </a:rPr>
              <a:t>methodology </a:t>
            </a:r>
            <a:r>
              <a:rPr sz="2800" spc="-40" dirty="0">
                <a:latin typeface="Carlito"/>
                <a:cs typeface="Carlito"/>
              </a:rPr>
              <a:t>for  </a:t>
            </a:r>
            <a:r>
              <a:rPr sz="2800" spc="-20" dirty="0">
                <a:latin typeface="Carlito"/>
                <a:cs typeface="Carlito"/>
              </a:rPr>
              <a:t>developing, maintaining, </a:t>
            </a:r>
            <a:r>
              <a:rPr sz="2800" spc="-5" dirty="0">
                <a:latin typeface="Carlito"/>
                <a:cs typeface="Carlito"/>
              </a:rPr>
              <a:t>and  </a:t>
            </a:r>
            <a:r>
              <a:rPr sz="2800" spc="-20" dirty="0">
                <a:latin typeface="Carlito"/>
                <a:cs typeface="Carlito"/>
              </a:rPr>
              <a:t>replacing </a:t>
            </a:r>
            <a:r>
              <a:rPr sz="2800" spc="-25" dirty="0">
                <a:latin typeface="Carlito"/>
                <a:cs typeface="Carlito"/>
              </a:rPr>
              <a:t>information  </a:t>
            </a:r>
            <a:r>
              <a:rPr sz="2800" spc="-45" dirty="0">
                <a:latin typeface="Carlito"/>
                <a:cs typeface="Carlito"/>
              </a:rPr>
              <a:t>systems </a:t>
            </a:r>
            <a:r>
              <a:rPr sz="2800" spc="-5" dirty="0">
                <a:latin typeface="Carlito"/>
                <a:cs typeface="Carlito"/>
              </a:rPr>
              <a:t>is </a:t>
            </a:r>
            <a:r>
              <a:rPr sz="2800" spc="-10" dirty="0">
                <a:latin typeface="Carlito"/>
                <a:cs typeface="Carlito"/>
              </a:rPr>
              <a:t>known </a:t>
            </a:r>
            <a:r>
              <a:rPr sz="2800" spc="-5" dirty="0">
                <a:latin typeface="Carlito"/>
                <a:cs typeface="Carlito"/>
              </a:rPr>
              <a:t>as</a:t>
            </a:r>
            <a:r>
              <a:rPr sz="2800" spc="20" dirty="0">
                <a:latin typeface="Carlito"/>
                <a:cs typeface="Carlito"/>
              </a:rPr>
              <a:t> </a:t>
            </a:r>
            <a:r>
              <a:rPr sz="2800" spc="-20" dirty="0">
                <a:latin typeface="Carlito"/>
                <a:cs typeface="Carlito"/>
              </a:rPr>
              <a:t>SDLC.</a:t>
            </a:r>
            <a:endParaRPr sz="2800" dirty="0">
              <a:latin typeface="Carlito"/>
              <a:cs typeface="Carlito"/>
            </a:endParaRPr>
          </a:p>
          <a:p>
            <a:pPr marL="355600" indent="-343535">
              <a:lnSpc>
                <a:spcPct val="100000"/>
              </a:lnSpc>
              <a:spcBef>
                <a:spcPts val="71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800" spc="-5" dirty="0">
                <a:latin typeface="Carlito"/>
                <a:cs typeface="Carlito"/>
              </a:rPr>
              <a:t>Phases in</a:t>
            </a:r>
            <a:r>
              <a:rPr sz="2800" spc="-10" dirty="0">
                <a:latin typeface="Carlito"/>
                <a:cs typeface="Carlito"/>
              </a:rPr>
              <a:t> </a:t>
            </a:r>
            <a:r>
              <a:rPr sz="2800" spc="-20" dirty="0">
                <a:latin typeface="Carlito"/>
                <a:cs typeface="Carlito"/>
              </a:rPr>
              <a:t>SDLC:</a:t>
            </a:r>
            <a:endParaRPr sz="2800" dirty="0">
              <a:latin typeface="Carlito"/>
              <a:cs typeface="Carlito"/>
            </a:endParaRPr>
          </a:p>
          <a:p>
            <a:pPr marL="756285" lvl="1" indent="-287020">
              <a:lnSpc>
                <a:spcPct val="100000"/>
              </a:lnSpc>
              <a:spcBef>
                <a:spcPts val="630"/>
              </a:spcBef>
              <a:buFont typeface="Arial"/>
              <a:buChar char="–"/>
              <a:tabLst>
                <a:tab pos="756920" algn="l"/>
              </a:tabLst>
            </a:pPr>
            <a:r>
              <a:rPr sz="2400" dirty="0">
                <a:latin typeface="Carlito"/>
                <a:cs typeface="Carlito"/>
              </a:rPr>
              <a:t>Planning</a:t>
            </a:r>
          </a:p>
          <a:p>
            <a:pPr marL="756285" lvl="1" indent="-287020">
              <a:lnSpc>
                <a:spcPct val="100000"/>
              </a:lnSpc>
              <a:spcBef>
                <a:spcPts val="600"/>
              </a:spcBef>
              <a:buFont typeface="Arial"/>
              <a:buChar char="–"/>
              <a:tabLst>
                <a:tab pos="756920" algn="l"/>
              </a:tabLst>
            </a:pPr>
            <a:r>
              <a:rPr sz="2400" spc="-5" dirty="0">
                <a:latin typeface="Carlito"/>
                <a:cs typeface="Carlito"/>
              </a:rPr>
              <a:t>Analysis</a:t>
            </a:r>
            <a:endParaRPr sz="2400" dirty="0">
              <a:latin typeface="Carlito"/>
              <a:cs typeface="Carlito"/>
            </a:endParaRPr>
          </a:p>
          <a:p>
            <a:pPr marL="756285" lvl="1" indent="-287020">
              <a:lnSpc>
                <a:spcPct val="100000"/>
              </a:lnSpc>
              <a:spcBef>
                <a:spcPts val="600"/>
              </a:spcBef>
              <a:buFont typeface="Arial"/>
              <a:buChar char="–"/>
              <a:tabLst>
                <a:tab pos="756920" algn="l"/>
              </a:tabLst>
            </a:pPr>
            <a:r>
              <a:rPr sz="2400" spc="-5" dirty="0">
                <a:latin typeface="Carlito"/>
                <a:cs typeface="Carlito"/>
              </a:rPr>
              <a:t>Design</a:t>
            </a:r>
            <a:endParaRPr sz="2400" dirty="0">
              <a:latin typeface="Carlito"/>
              <a:cs typeface="Carlito"/>
            </a:endParaRPr>
          </a:p>
          <a:p>
            <a:pPr marL="756285" lvl="1" indent="-287020">
              <a:lnSpc>
                <a:spcPct val="100000"/>
              </a:lnSpc>
              <a:spcBef>
                <a:spcPts val="600"/>
              </a:spcBef>
              <a:buFont typeface="Arial"/>
              <a:buChar char="–"/>
              <a:tabLst>
                <a:tab pos="756920" algn="l"/>
              </a:tabLst>
            </a:pPr>
            <a:r>
              <a:rPr sz="2400" spc="-10" dirty="0">
                <a:latin typeface="Carlito"/>
                <a:cs typeface="Carlito"/>
              </a:rPr>
              <a:t>Implementation</a:t>
            </a:r>
            <a:endParaRPr sz="2400" dirty="0">
              <a:latin typeface="Carlito"/>
              <a:cs typeface="Carlito"/>
            </a:endParaRPr>
          </a:p>
          <a:p>
            <a:pPr marL="756285" lvl="1" indent="-287020">
              <a:lnSpc>
                <a:spcPct val="100000"/>
              </a:lnSpc>
              <a:spcBef>
                <a:spcPts val="600"/>
              </a:spcBef>
              <a:buFont typeface="Arial"/>
              <a:buChar char="–"/>
              <a:tabLst>
                <a:tab pos="756920" algn="l"/>
              </a:tabLst>
            </a:pPr>
            <a:r>
              <a:rPr sz="2400" spc="-10" dirty="0">
                <a:latin typeface="Carlito"/>
                <a:cs typeface="Carlito"/>
              </a:rPr>
              <a:t>Maintenance</a:t>
            </a:r>
            <a:endParaRPr sz="2400" dirty="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94994" y="843483"/>
            <a:ext cx="576707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35" dirty="0"/>
              <a:t>Types </a:t>
            </a:r>
            <a:r>
              <a:rPr sz="3600" dirty="0"/>
              <a:t>of </a:t>
            </a:r>
            <a:r>
              <a:rPr sz="3600" spc="-15" dirty="0"/>
              <a:t>Information</a:t>
            </a:r>
            <a:r>
              <a:rPr sz="3600" spc="-175" dirty="0"/>
              <a:t> </a:t>
            </a:r>
            <a:r>
              <a:rPr sz="3600" spc="-35" dirty="0"/>
              <a:t>System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688035" y="1452498"/>
            <a:ext cx="7566659" cy="100456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-45" dirty="0">
                <a:latin typeface="Carlito"/>
                <a:cs typeface="Carlito"/>
              </a:rPr>
              <a:t>Transaction </a:t>
            </a:r>
            <a:r>
              <a:rPr sz="2400" spc="-20" dirty="0">
                <a:latin typeface="Carlito"/>
                <a:cs typeface="Carlito"/>
              </a:rPr>
              <a:t>Processing </a:t>
            </a:r>
            <a:r>
              <a:rPr sz="2400" spc="-30" dirty="0">
                <a:latin typeface="Carlito"/>
                <a:cs typeface="Carlito"/>
              </a:rPr>
              <a:t>Systems</a:t>
            </a:r>
            <a:r>
              <a:rPr sz="2400" spc="-60" dirty="0">
                <a:latin typeface="Carlito"/>
                <a:cs typeface="Carlito"/>
              </a:rPr>
              <a:t> </a:t>
            </a:r>
            <a:r>
              <a:rPr sz="2400" spc="-5" dirty="0">
                <a:latin typeface="Carlito"/>
                <a:cs typeface="Carlito"/>
              </a:rPr>
              <a:t>(TPS)</a:t>
            </a:r>
            <a:endParaRPr sz="2400">
              <a:latin typeface="Carlito"/>
              <a:cs typeface="Carlito"/>
            </a:endParaRPr>
          </a:p>
          <a:p>
            <a:pPr marL="756285" lvl="1" indent="-287020">
              <a:lnSpc>
                <a:spcPct val="100000"/>
              </a:lnSpc>
              <a:spcBef>
                <a:spcPts val="25"/>
              </a:spcBef>
              <a:buFont typeface="Arial"/>
              <a:buChar char="–"/>
              <a:tabLst>
                <a:tab pos="756285" algn="l"/>
                <a:tab pos="756920" algn="l"/>
              </a:tabLst>
            </a:pPr>
            <a:r>
              <a:rPr sz="2000" spc="-20" dirty="0">
                <a:latin typeface="Carlito"/>
                <a:cs typeface="Carlito"/>
              </a:rPr>
              <a:t>Automate </a:t>
            </a:r>
            <a:r>
              <a:rPr sz="2000" spc="-5" dirty="0">
                <a:latin typeface="Carlito"/>
                <a:cs typeface="Carlito"/>
              </a:rPr>
              <a:t>handling of </a:t>
            </a:r>
            <a:r>
              <a:rPr sz="2000" spc="-25" dirty="0">
                <a:latin typeface="Carlito"/>
                <a:cs typeface="Carlito"/>
              </a:rPr>
              <a:t>data </a:t>
            </a:r>
            <a:r>
              <a:rPr sz="2000" dirty="0">
                <a:latin typeface="Carlito"/>
                <a:cs typeface="Carlito"/>
              </a:rPr>
              <a:t>about </a:t>
            </a:r>
            <a:r>
              <a:rPr sz="2000" spc="-5" dirty="0">
                <a:latin typeface="Carlito"/>
                <a:cs typeface="Carlito"/>
              </a:rPr>
              <a:t>business activities</a:t>
            </a:r>
            <a:r>
              <a:rPr sz="2000" spc="50" dirty="0">
                <a:latin typeface="Carlito"/>
                <a:cs typeface="Carlito"/>
              </a:rPr>
              <a:t> </a:t>
            </a:r>
            <a:r>
              <a:rPr sz="2000" spc="-5" dirty="0">
                <a:latin typeface="Carlito"/>
                <a:cs typeface="Carlito"/>
              </a:rPr>
              <a:t>(transactions)</a:t>
            </a:r>
            <a:endParaRPr sz="2000">
              <a:latin typeface="Carlito"/>
              <a:cs typeface="Carlito"/>
            </a:endParaRPr>
          </a:p>
          <a:p>
            <a:pPr marL="756285" lvl="1" indent="-287020">
              <a:lnSpc>
                <a:spcPct val="100000"/>
              </a:lnSpc>
              <a:buFont typeface="Arial"/>
              <a:buChar char="–"/>
              <a:tabLst>
                <a:tab pos="756285" algn="l"/>
                <a:tab pos="756920" algn="l"/>
              </a:tabLst>
            </a:pPr>
            <a:r>
              <a:rPr sz="2000" spc="-20" dirty="0">
                <a:latin typeface="Carlito"/>
                <a:cs typeface="Carlito"/>
              </a:rPr>
              <a:t>Process</a:t>
            </a:r>
            <a:r>
              <a:rPr sz="2000" spc="30" dirty="0">
                <a:latin typeface="Carlito"/>
                <a:cs typeface="Carlito"/>
              </a:rPr>
              <a:t> </a:t>
            </a:r>
            <a:r>
              <a:rPr sz="2000" spc="-20" dirty="0">
                <a:latin typeface="Carlito"/>
                <a:cs typeface="Carlito"/>
              </a:rPr>
              <a:t>orientation</a:t>
            </a:r>
            <a:endParaRPr sz="2000">
              <a:latin typeface="Carlito"/>
              <a:cs typeface="Carlito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495425" y="3400456"/>
            <a:ext cx="5972175" cy="266768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09600" y="1981200"/>
            <a:ext cx="7706359" cy="3592009"/>
          </a:xfrm>
          <a:prstGeom prst="rect">
            <a:avLst/>
          </a:prstGeom>
        </p:spPr>
        <p:txBody>
          <a:bodyPr vert="horz" wrap="square" lIns="0" tIns="74930" rIns="0" bIns="0" rtlCol="0">
            <a:spAutoFit/>
          </a:bodyPr>
          <a:lstStyle/>
          <a:p>
            <a:pPr marL="355600" indent="-343535" algn="just">
              <a:lnSpc>
                <a:spcPct val="100000"/>
              </a:lnSpc>
              <a:spcBef>
                <a:spcPts val="590"/>
              </a:spcBef>
              <a:buChar char="•"/>
              <a:tabLst>
                <a:tab pos="356235" algn="l"/>
              </a:tabLst>
            </a:pPr>
            <a:r>
              <a:rPr sz="2400" spc="-5" dirty="0">
                <a:latin typeface="Arial"/>
                <a:cs typeface="Arial"/>
              </a:rPr>
              <a:t>Management </a:t>
            </a:r>
            <a:r>
              <a:rPr sz="2400" spc="-15" dirty="0">
                <a:latin typeface="Arial"/>
                <a:cs typeface="Arial"/>
              </a:rPr>
              <a:t>Information Systems</a:t>
            </a:r>
            <a:r>
              <a:rPr sz="2400" spc="-19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(MIS)</a:t>
            </a:r>
          </a:p>
          <a:p>
            <a:pPr marL="756285" marR="6350" lvl="1" indent="-287020" algn="just">
              <a:lnSpc>
                <a:spcPct val="100000"/>
              </a:lnSpc>
              <a:spcBef>
                <a:spcPts val="490"/>
              </a:spcBef>
              <a:buChar char="–"/>
              <a:tabLst>
                <a:tab pos="756920" algn="l"/>
              </a:tabLst>
            </a:pPr>
            <a:r>
              <a:rPr sz="2400" dirty="0">
                <a:latin typeface="Arial"/>
                <a:cs typeface="Arial"/>
              </a:rPr>
              <a:t>A management </a:t>
            </a:r>
            <a:r>
              <a:rPr sz="2400" spc="-5" dirty="0">
                <a:latin typeface="Arial"/>
                <a:cs typeface="Arial"/>
              </a:rPr>
              <a:t>information </a:t>
            </a:r>
            <a:r>
              <a:rPr sz="2400" dirty="0">
                <a:latin typeface="Arial"/>
                <a:cs typeface="Arial"/>
              </a:rPr>
              <a:t>system </a:t>
            </a:r>
            <a:r>
              <a:rPr sz="2400" spc="-5" dirty="0">
                <a:latin typeface="Arial"/>
                <a:cs typeface="Arial"/>
              </a:rPr>
              <a:t>(MIS) is an  information system used </a:t>
            </a:r>
            <a:r>
              <a:rPr sz="2400" dirty="0">
                <a:latin typeface="Arial"/>
                <a:cs typeface="Arial"/>
              </a:rPr>
              <a:t>for decision-making, </a:t>
            </a:r>
            <a:r>
              <a:rPr sz="2400" spc="-10" dirty="0">
                <a:latin typeface="Arial"/>
                <a:cs typeface="Arial"/>
              </a:rPr>
              <a:t>and  </a:t>
            </a:r>
            <a:r>
              <a:rPr sz="2400" dirty="0">
                <a:latin typeface="Arial"/>
                <a:cs typeface="Arial"/>
              </a:rPr>
              <a:t>for </a:t>
            </a:r>
            <a:r>
              <a:rPr sz="2400" spc="-5" dirty="0">
                <a:latin typeface="Arial"/>
                <a:cs typeface="Arial"/>
              </a:rPr>
              <a:t>the </a:t>
            </a:r>
            <a:r>
              <a:rPr sz="2400" dirty="0">
                <a:latin typeface="Arial"/>
                <a:cs typeface="Arial"/>
              </a:rPr>
              <a:t>coordination, control, </a:t>
            </a:r>
            <a:r>
              <a:rPr sz="2400" spc="-5" dirty="0">
                <a:latin typeface="Arial"/>
                <a:cs typeface="Arial"/>
              </a:rPr>
              <a:t>analysis, and  visualization of information in an</a:t>
            </a:r>
            <a:r>
              <a:rPr sz="2400" spc="9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organization.</a:t>
            </a:r>
            <a:endParaRPr sz="2400" dirty="0">
              <a:latin typeface="Arial"/>
              <a:cs typeface="Arial"/>
            </a:endParaRPr>
          </a:p>
          <a:p>
            <a:pPr marL="756285" marR="5080" lvl="1" indent="-287020" algn="just">
              <a:lnSpc>
                <a:spcPct val="100000"/>
              </a:lnSpc>
              <a:spcBef>
                <a:spcPts val="505"/>
              </a:spcBef>
              <a:buFont typeface="Arial"/>
              <a:buChar char="–"/>
              <a:tabLst>
                <a:tab pos="836294" algn="l"/>
              </a:tabLst>
            </a:pPr>
            <a:r>
              <a:rPr dirty="0"/>
              <a:t>	</a:t>
            </a:r>
            <a:r>
              <a:rPr sz="2400" spc="-5" dirty="0">
                <a:latin typeface="Arial"/>
                <a:cs typeface="Arial"/>
              </a:rPr>
              <a:t>The </a:t>
            </a:r>
            <a:r>
              <a:rPr sz="2400" dirty="0">
                <a:latin typeface="Arial"/>
                <a:cs typeface="Arial"/>
              </a:rPr>
              <a:t>study </a:t>
            </a:r>
            <a:r>
              <a:rPr sz="2400" spc="-5" dirty="0">
                <a:latin typeface="Arial"/>
                <a:cs typeface="Arial"/>
              </a:rPr>
              <a:t>of </a:t>
            </a:r>
            <a:r>
              <a:rPr sz="2400" dirty="0">
                <a:latin typeface="Arial"/>
                <a:cs typeface="Arial"/>
              </a:rPr>
              <a:t>the </a:t>
            </a:r>
            <a:r>
              <a:rPr sz="2400" spc="-5" dirty="0">
                <a:latin typeface="Arial"/>
                <a:cs typeface="Arial"/>
              </a:rPr>
              <a:t>management </a:t>
            </a:r>
            <a:r>
              <a:rPr sz="2400" dirty="0">
                <a:latin typeface="Arial"/>
                <a:cs typeface="Arial"/>
              </a:rPr>
              <a:t>information systems  </a:t>
            </a:r>
            <a:r>
              <a:rPr sz="2400" spc="-5" dirty="0">
                <a:latin typeface="Arial"/>
                <a:cs typeface="Arial"/>
              </a:rPr>
              <a:t>involves </a:t>
            </a:r>
            <a:r>
              <a:rPr sz="2400" dirty="0">
                <a:latin typeface="Arial"/>
                <a:cs typeface="Arial"/>
              </a:rPr>
              <a:t>people, </a:t>
            </a:r>
            <a:r>
              <a:rPr sz="2400" spc="-5" dirty="0">
                <a:latin typeface="Arial"/>
                <a:cs typeface="Arial"/>
              </a:rPr>
              <a:t>processes and technology in </a:t>
            </a:r>
            <a:r>
              <a:rPr sz="2400" spc="15" dirty="0">
                <a:latin typeface="Arial"/>
                <a:cs typeface="Arial"/>
              </a:rPr>
              <a:t>an  </a:t>
            </a:r>
            <a:r>
              <a:rPr sz="2400" spc="-5" dirty="0">
                <a:latin typeface="Arial"/>
                <a:cs typeface="Arial"/>
              </a:rPr>
              <a:t>organizational</a:t>
            </a:r>
            <a:r>
              <a:rPr sz="2400" spc="4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context.</a:t>
            </a:r>
            <a:endParaRPr lang="en-US" sz="2400" spc="-5" dirty="0">
              <a:latin typeface="Arial"/>
              <a:cs typeface="Arial"/>
            </a:endParaRPr>
          </a:p>
          <a:p>
            <a:pPr marL="756285" marR="5080" lvl="1" indent="-287020" algn="just">
              <a:lnSpc>
                <a:spcPct val="100000"/>
              </a:lnSpc>
              <a:spcBef>
                <a:spcPts val="505"/>
              </a:spcBef>
              <a:buFont typeface="Arial"/>
              <a:buChar char="–"/>
              <a:tabLst>
                <a:tab pos="836294" algn="l"/>
              </a:tabLst>
            </a:pPr>
            <a:r>
              <a:rPr lang="en-US" sz="2400" spc="-5" dirty="0">
                <a:latin typeface="Arial"/>
                <a:cs typeface="Arial"/>
              </a:rPr>
              <a:t>Example Human Resource Management System</a:t>
            </a:r>
            <a:endParaRPr sz="24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894994" y="843483"/>
            <a:ext cx="576707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35" dirty="0"/>
              <a:t>Types </a:t>
            </a:r>
            <a:r>
              <a:rPr sz="3600" dirty="0"/>
              <a:t>of </a:t>
            </a:r>
            <a:r>
              <a:rPr sz="3600" spc="-15" dirty="0"/>
              <a:t>Information</a:t>
            </a:r>
            <a:r>
              <a:rPr sz="3600" spc="-175" dirty="0"/>
              <a:t> </a:t>
            </a:r>
            <a:r>
              <a:rPr sz="3600" spc="-35" dirty="0"/>
              <a:t>System</a:t>
            </a:r>
            <a:endParaRPr sz="36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43000" y="3175164"/>
            <a:ext cx="7086600" cy="350062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algn="ctr"/>
            <a:endParaRPr dirty="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14400" y="304800"/>
            <a:ext cx="576707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35" dirty="0"/>
              <a:t>Types </a:t>
            </a:r>
            <a:r>
              <a:rPr sz="3600" dirty="0"/>
              <a:t>of </a:t>
            </a:r>
            <a:r>
              <a:rPr sz="3600" spc="-15" dirty="0"/>
              <a:t>Information</a:t>
            </a:r>
            <a:r>
              <a:rPr sz="3600" spc="-175" dirty="0"/>
              <a:t> </a:t>
            </a:r>
            <a:r>
              <a:rPr sz="3600" spc="-35" dirty="0"/>
              <a:t>System</a:t>
            </a:r>
            <a:endParaRPr sz="3600" dirty="0"/>
          </a:p>
        </p:txBody>
      </p:sp>
      <p:sp>
        <p:nvSpPr>
          <p:cNvPr id="4" name="object 4"/>
          <p:cNvSpPr txBox="1"/>
          <p:nvPr/>
        </p:nvSpPr>
        <p:spPr>
          <a:xfrm>
            <a:off x="685800" y="1066800"/>
            <a:ext cx="7391400" cy="19210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2884170" algn="r">
              <a:lnSpc>
                <a:spcPct val="100000"/>
              </a:lnSpc>
              <a:spcBef>
                <a:spcPts val="100"/>
              </a:spcBef>
              <a:tabLst>
                <a:tab pos="342900" algn="l"/>
                <a:tab pos="343535" algn="l"/>
              </a:tabLst>
            </a:pPr>
            <a:r>
              <a:rPr sz="2400" spc="-5" dirty="0">
                <a:latin typeface="Carlito"/>
                <a:cs typeface="Carlito"/>
              </a:rPr>
              <a:t>Decision Support </a:t>
            </a:r>
            <a:r>
              <a:rPr sz="2400" spc="-30" dirty="0">
                <a:latin typeface="Carlito"/>
                <a:cs typeface="Carlito"/>
              </a:rPr>
              <a:t>Systems</a:t>
            </a:r>
            <a:r>
              <a:rPr sz="2400" spc="-210" dirty="0">
                <a:latin typeface="Carlito"/>
                <a:cs typeface="Carlito"/>
              </a:rPr>
              <a:t> </a:t>
            </a:r>
            <a:r>
              <a:rPr sz="2400" spc="-5" dirty="0">
                <a:latin typeface="Carlito"/>
                <a:cs typeface="Carlito"/>
              </a:rPr>
              <a:t>(DSS)</a:t>
            </a:r>
            <a:endParaRPr sz="2400" dirty="0">
              <a:latin typeface="Carlito"/>
              <a:cs typeface="Carlito"/>
            </a:endParaRPr>
          </a:p>
          <a:p>
            <a:pPr marL="286385" marR="2933065" lvl="1" indent="-286385" algn="r">
              <a:lnSpc>
                <a:spcPct val="100000"/>
              </a:lnSpc>
              <a:spcBef>
                <a:spcPts val="25"/>
              </a:spcBef>
              <a:buFont typeface="Arial"/>
              <a:buChar char="–"/>
              <a:tabLst>
                <a:tab pos="286385" algn="l"/>
                <a:tab pos="287020" algn="l"/>
              </a:tabLst>
            </a:pPr>
            <a:r>
              <a:rPr sz="2000" spc="-5" dirty="0">
                <a:latin typeface="Carlito"/>
                <a:cs typeface="Carlito"/>
              </a:rPr>
              <a:t>Designed </a:t>
            </a:r>
            <a:r>
              <a:rPr sz="2000" spc="-20" dirty="0">
                <a:latin typeface="Carlito"/>
                <a:cs typeface="Carlito"/>
              </a:rPr>
              <a:t>to </a:t>
            </a:r>
            <a:r>
              <a:rPr sz="2000" spc="-5" dirty="0">
                <a:latin typeface="Carlito"/>
                <a:cs typeface="Carlito"/>
              </a:rPr>
              <a:t>help decision</a:t>
            </a:r>
            <a:r>
              <a:rPr sz="2000" spc="-95" dirty="0">
                <a:latin typeface="Carlito"/>
                <a:cs typeface="Carlito"/>
              </a:rPr>
              <a:t> </a:t>
            </a:r>
            <a:r>
              <a:rPr sz="2000" spc="-40" dirty="0">
                <a:latin typeface="Carlito"/>
                <a:cs typeface="Carlito"/>
              </a:rPr>
              <a:t>makers</a:t>
            </a:r>
            <a:endParaRPr sz="2000" dirty="0">
              <a:latin typeface="Carlito"/>
              <a:cs typeface="Carlito"/>
            </a:endParaRPr>
          </a:p>
          <a:p>
            <a:pPr marL="756285" lvl="1" indent="-287020">
              <a:lnSpc>
                <a:spcPct val="100000"/>
              </a:lnSpc>
              <a:buFont typeface="Arial"/>
              <a:buChar char="–"/>
              <a:tabLst>
                <a:tab pos="756285" algn="l"/>
                <a:tab pos="756920" algn="l"/>
              </a:tabLst>
            </a:pPr>
            <a:r>
              <a:rPr sz="2000" spc="-20" dirty="0">
                <a:latin typeface="Carlito"/>
                <a:cs typeface="Carlito"/>
              </a:rPr>
              <a:t>Provides </a:t>
            </a:r>
            <a:r>
              <a:rPr sz="2000" spc="-25" dirty="0">
                <a:latin typeface="Carlito"/>
                <a:cs typeface="Carlito"/>
              </a:rPr>
              <a:t>interactive environment for </a:t>
            </a:r>
            <a:r>
              <a:rPr sz="2000" spc="-5" dirty="0">
                <a:latin typeface="Carlito"/>
                <a:cs typeface="Carlito"/>
              </a:rPr>
              <a:t>decision</a:t>
            </a:r>
            <a:r>
              <a:rPr sz="2000" spc="85" dirty="0">
                <a:latin typeface="Carlito"/>
                <a:cs typeface="Carlito"/>
              </a:rPr>
              <a:t> </a:t>
            </a:r>
            <a:r>
              <a:rPr sz="2000" spc="-5" dirty="0">
                <a:latin typeface="Carlito"/>
                <a:cs typeface="Carlito"/>
              </a:rPr>
              <a:t>making</a:t>
            </a:r>
            <a:endParaRPr sz="2000" dirty="0">
              <a:latin typeface="Carlito"/>
              <a:cs typeface="Carlito"/>
            </a:endParaRPr>
          </a:p>
          <a:p>
            <a:pPr marL="756285" lvl="1" indent="-287020">
              <a:lnSpc>
                <a:spcPct val="100000"/>
              </a:lnSpc>
              <a:buFont typeface="Arial"/>
              <a:buChar char="–"/>
              <a:tabLst>
                <a:tab pos="756285" algn="l"/>
                <a:tab pos="756920" algn="l"/>
              </a:tabLst>
            </a:pPr>
            <a:r>
              <a:rPr sz="2000" spc="-25" dirty="0">
                <a:latin typeface="Carlito"/>
                <a:cs typeface="Carlito"/>
              </a:rPr>
              <a:t>Involves data </a:t>
            </a:r>
            <a:r>
              <a:rPr sz="2000" spc="-10" dirty="0">
                <a:latin typeface="Carlito"/>
                <a:cs typeface="Carlito"/>
              </a:rPr>
              <a:t>warehouses, </a:t>
            </a:r>
            <a:r>
              <a:rPr sz="2000" spc="-25" dirty="0">
                <a:latin typeface="Carlito"/>
                <a:cs typeface="Carlito"/>
              </a:rPr>
              <a:t>executive </a:t>
            </a:r>
            <a:r>
              <a:rPr sz="2000" spc="-20" dirty="0">
                <a:latin typeface="Carlito"/>
                <a:cs typeface="Carlito"/>
              </a:rPr>
              <a:t>information </a:t>
            </a:r>
            <a:r>
              <a:rPr sz="2000" spc="-40" dirty="0">
                <a:latin typeface="Carlito"/>
                <a:cs typeface="Carlito"/>
              </a:rPr>
              <a:t>systems</a:t>
            </a:r>
            <a:r>
              <a:rPr sz="2000" spc="100" dirty="0">
                <a:latin typeface="Carlito"/>
                <a:cs typeface="Carlito"/>
              </a:rPr>
              <a:t> </a:t>
            </a:r>
            <a:r>
              <a:rPr sz="2000" dirty="0">
                <a:latin typeface="Carlito"/>
                <a:cs typeface="Carlito"/>
              </a:rPr>
              <a:t>(EIS)</a:t>
            </a:r>
          </a:p>
          <a:p>
            <a:pPr marL="756285" lvl="1" indent="-287020">
              <a:lnSpc>
                <a:spcPct val="100000"/>
              </a:lnSpc>
              <a:buFont typeface="Arial"/>
              <a:buChar char="–"/>
              <a:tabLst>
                <a:tab pos="756285" algn="l"/>
                <a:tab pos="756920" algn="l"/>
              </a:tabLst>
            </a:pPr>
            <a:r>
              <a:rPr sz="2000" spc="-5" dirty="0">
                <a:latin typeface="Carlito"/>
                <a:cs typeface="Carlito"/>
              </a:rPr>
              <a:t>Database, model base, user</a:t>
            </a:r>
            <a:r>
              <a:rPr sz="2000" spc="-80" dirty="0">
                <a:latin typeface="Carlito"/>
                <a:cs typeface="Carlito"/>
              </a:rPr>
              <a:t> </a:t>
            </a:r>
            <a:r>
              <a:rPr sz="2000" spc="-5" dirty="0">
                <a:latin typeface="Carlito"/>
                <a:cs typeface="Carlito"/>
              </a:rPr>
              <a:t>dialogue</a:t>
            </a:r>
            <a:endParaRPr sz="2000" dirty="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93470" y="843483"/>
            <a:ext cx="436435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5" dirty="0"/>
              <a:t>Identifying </a:t>
            </a:r>
            <a:r>
              <a:rPr sz="3600" dirty="0"/>
              <a:t>a </a:t>
            </a:r>
            <a:r>
              <a:rPr sz="3600" spc="-70" dirty="0"/>
              <a:t>Task</a:t>
            </a:r>
            <a:r>
              <a:rPr sz="3600" spc="-240" dirty="0"/>
              <a:t> </a:t>
            </a:r>
            <a:r>
              <a:rPr sz="3600" dirty="0"/>
              <a:t>Set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535635" y="1609420"/>
            <a:ext cx="7367905" cy="405574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5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latin typeface="Arial"/>
                <a:cs typeface="Arial"/>
              </a:rPr>
              <a:t>A </a:t>
            </a:r>
            <a:r>
              <a:rPr sz="3200" spc="-5" dirty="0">
                <a:latin typeface="Arial"/>
                <a:cs typeface="Arial"/>
              </a:rPr>
              <a:t>task </a:t>
            </a:r>
            <a:r>
              <a:rPr sz="3200" dirty="0">
                <a:latin typeface="Arial"/>
                <a:cs typeface="Arial"/>
              </a:rPr>
              <a:t>set </a:t>
            </a:r>
            <a:r>
              <a:rPr sz="3200" spc="-5" dirty="0">
                <a:latin typeface="Arial"/>
                <a:cs typeface="Arial"/>
              </a:rPr>
              <a:t>defines the </a:t>
            </a:r>
            <a:r>
              <a:rPr sz="3200" dirty="0">
                <a:latin typeface="Arial"/>
                <a:cs typeface="Arial"/>
              </a:rPr>
              <a:t>actual work to</a:t>
            </a:r>
            <a:r>
              <a:rPr sz="3200" spc="-610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be  </a:t>
            </a:r>
            <a:r>
              <a:rPr sz="3200" spc="-5" dirty="0">
                <a:latin typeface="Arial"/>
                <a:cs typeface="Arial"/>
              </a:rPr>
              <a:t>done </a:t>
            </a:r>
            <a:r>
              <a:rPr sz="3200" dirty="0">
                <a:latin typeface="Arial"/>
                <a:cs typeface="Arial"/>
              </a:rPr>
              <a:t>to accomplish the </a:t>
            </a:r>
            <a:r>
              <a:rPr sz="3200" spc="-5" dirty="0">
                <a:latin typeface="Arial"/>
                <a:cs typeface="Arial"/>
              </a:rPr>
              <a:t>objectives </a:t>
            </a:r>
            <a:r>
              <a:rPr sz="3200" dirty="0">
                <a:latin typeface="Arial"/>
                <a:cs typeface="Arial"/>
              </a:rPr>
              <a:t>of a  software </a:t>
            </a:r>
            <a:r>
              <a:rPr sz="3200" spc="-5" dirty="0">
                <a:latin typeface="Arial"/>
                <a:cs typeface="Arial"/>
              </a:rPr>
              <a:t>engineering</a:t>
            </a:r>
            <a:r>
              <a:rPr sz="3200" spc="-114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action.</a:t>
            </a:r>
            <a:endParaRPr sz="32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805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Arial"/>
                <a:cs typeface="Arial"/>
              </a:rPr>
              <a:t>It</a:t>
            </a:r>
            <a:r>
              <a:rPr sz="3200" spc="-25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consists,</a:t>
            </a:r>
            <a:endParaRPr sz="3200">
              <a:latin typeface="Arial"/>
              <a:cs typeface="Arial"/>
            </a:endParaRPr>
          </a:p>
          <a:p>
            <a:pPr marL="756285" lvl="1" indent="-287020">
              <a:lnSpc>
                <a:spcPct val="100000"/>
              </a:lnSpc>
              <a:spcBef>
                <a:spcPts val="715"/>
              </a:spcBef>
              <a:buChar char="–"/>
              <a:tabLst>
                <a:tab pos="756920" algn="l"/>
              </a:tabLst>
            </a:pPr>
            <a:r>
              <a:rPr sz="2800" spc="-5" dirty="0">
                <a:solidFill>
                  <a:srgbClr val="800080"/>
                </a:solidFill>
                <a:latin typeface="Arial"/>
                <a:cs typeface="Arial"/>
              </a:rPr>
              <a:t>A list of the </a:t>
            </a:r>
            <a:r>
              <a:rPr sz="2800" dirty="0">
                <a:solidFill>
                  <a:srgbClr val="800080"/>
                </a:solidFill>
                <a:latin typeface="Arial"/>
                <a:cs typeface="Arial"/>
              </a:rPr>
              <a:t>task </a:t>
            </a:r>
            <a:r>
              <a:rPr sz="2800" spc="-5" dirty="0">
                <a:solidFill>
                  <a:srgbClr val="800080"/>
                </a:solidFill>
                <a:latin typeface="Arial"/>
                <a:cs typeface="Arial"/>
              </a:rPr>
              <a:t>to be</a:t>
            </a:r>
            <a:r>
              <a:rPr sz="2800" spc="-390" dirty="0">
                <a:solidFill>
                  <a:srgbClr val="800080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800080"/>
                </a:solidFill>
                <a:latin typeface="Arial"/>
                <a:cs typeface="Arial"/>
              </a:rPr>
              <a:t>accomplished</a:t>
            </a:r>
            <a:endParaRPr sz="2800">
              <a:latin typeface="Arial"/>
              <a:cs typeface="Arial"/>
            </a:endParaRPr>
          </a:p>
          <a:p>
            <a:pPr marL="756285" lvl="1" indent="-287020">
              <a:lnSpc>
                <a:spcPct val="100000"/>
              </a:lnSpc>
              <a:spcBef>
                <a:spcPts val="695"/>
              </a:spcBef>
              <a:buChar char="–"/>
              <a:tabLst>
                <a:tab pos="756920" algn="l"/>
              </a:tabLst>
            </a:pPr>
            <a:r>
              <a:rPr sz="2800" spc="-5" dirty="0">
                <a:solidFill>
                  <a:srgbClr val="800080"/>
                </a:solidFill>
                <a:latin typeface="Arial"/>
                <a:cs typeface="Arial"/>
              </a:rPr>
              <a:t>A list of the work products to be</a:t>
            </a:r>
            <a:r>
              <a:rPr sz="2800" spc="-355" dirty="0">
                <a:solidFill>
                  <a:srgbClr val="800080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800080"/>
                </a:solidFill>
                <a:latin typeface="Arial"/>
                <a:cs typeface="Arial"/>
              </a:rPr>
              <a:t>produced</a:t>
            </a:r>
            <a:endParaRPr sz="2800">
              <a:latin typeface="Arial"/>
              <a:cs typeface="Arial"/>
            </a:endParaRPr>
          </a:p>
          <a:p>
            <a:pPr marL="756285" marR="187960" lvl="1" indent="-287020">
              <a:lnSpc>
                <a:spcPct val="100000"/>
              </a:lnSpc>
              <a:spcBef>
                <a:spcPts val="710"/>
              </a:spcBef>
              <a:buChar char="–"/>
              <a:tabLst>
                <a:tab pos="756920" algn="l"/>
              </a:tabLst>
            </a:pPr>
            <a:r>
              <a:rPr sz="2800" spc="-5" dirty="0">
                <a:solidFill>
                  <a:srgbClr val="800080"/>
                </a:solidFill>
                <a:latin typeface="Arial"/>
                <a:cs typeface="Arial"/>
              </a:rPr>
              <a:t>A list of the quality </a:t>
            </a:r>
            <a:r>
              <a:rPr sz="2800" dirty="0">
                <a:solidFill>
                  <a:srgbClr val="800080"/>
                </a:solidFill>
                <a:latin typeface="Arial"/>
                <a:cs typeface="Arial"/>
              </a:rPr>
              <a:t>assurance filters </a:t>
            </a:r>
            <a:r>
              <a:rPr sz="2800" spc="-5" dirty="0">
                <a:solidFill>
                  <a:srgbClr val="800080"/>
                </a:solidFill>
                <a:latin typeface="Arial"/>
                <a:cs typeface="Arial"/>
              </a:rPr>
              <a:t>to</a:t>
            </a:r>
            <a:r>
              <a:rPr sz="2800" spc="-400" dirty="0">
                <a:solidFill>
                  <a:srgbClr val="800080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800080"/>
                </a:solidFill>
                <a:latin typeface="Arial"/>
                <a:cs typeface="Arial"/>
              </a:rPr>
              <a:t>be  applied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37795" marR="5080">
              <a:lnSpc>
                <a:spcPct val="99600"/>
              </a:lnSpc>
              <a:spcBef>
                <a:spcPts val="120"/>
              </a:spcBef>
              <a:tabLst>
                <a:tab pos="4304030" algn="l"/>
              </a:tabLst>
            </a:pPr>
            <a:r>
              <a:rPr spc="-25" dirty="0"/>
              <a:t>Systems</a:t>
            </a:r>
            <a:r>
              <a:rPr spc="-15" dirty="0"/>
              <a:t> Analysis</a:t>
            </a:r>
            <a:r>
              <a:rPr spc="-5" dirty="0"/>
              <a:t> and	</a:t>
            </a:r>
            <a:r>
              <a:rPr dirty="0"/>
              <a:t>Design </a:t>
            </a:r>
            <a:r>
              <a:rPr spc="-30" dirty="0"/>
              <a:t>Life</a:t>
            </a:r>
            <a:r>
              <a:rPr spc="-180" dirty="0"/>
              <a:t> </a:t>
            </a:r>
            <a:r>
              <a:rPr spc="-10" dirty="0"/>
              <a:t>Cycle  </a:t>
            </a:r>
            <a:r>
              <a:rPr spc="-15" dirty="0"/>
              <a:t>(SDLC</a:t>
            </a:r>
            <a:r>
              <a:rPr sz="4000" spc="-15" dirty="0"/>
              <a:t>)</a:t>
            </a:r>
            <a:endParaRPr sz="4000"/>
          </a:p>
        </p:txBody>
      </p:sp>
      <p:sp>
        <p:nvSpPr>
          <p:cNvPr id="3" name="object 3"/>
          <p:cNvSpPr/>
          <p:nvPr/>
        </p:nvSpPr>
        <p:spPr>
          <a:xfrm>
            <a:off x="744820" y="1598264"/>
            <a:ext cx="7676107" cy="475998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72718" y="204342"/>
            <a:ext cx="5869305" cy="1122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3600" spc="-5" dirty="0"/>
              <a:t>SDLC Phase </a:t>
            </a:r>
            <a:r>
              <a:rPr sz="3600" dirty="0"/>
              <a:t>1: </a:t>
            </a:r>
            <a:r>
              <a:rPr sz="3600" spc="-5" dirty="0"/>
              <a:t>Investigation  or </a:t>
            </a:r>
            <a:r>
              <a:rPr sz="3600" dirty="0"/>
              <a:t>feasibility</a:t>
            </a:r>
            <a:r>
              <a:rPr sz="3600" spc="-20" dirty="0"/>
              <a:t> </a:t>
            </a:r>
            <a:r>
              <a:rPr sz="3600" dirty="0"/>
              <a:t>study:</a:t>
            </a:r>
            <a:endParaRPr sz="3600"/>
          </a:p>
        </p:txBody>
      </p:sp>
      <p:sp>
        <p:nvSpPr>
          <p:cNvPr id="4" name="object 4"/>
          <p:cNvSpPr txBox="1"/>
          <p:nvPr/>
        </p:nvSpPr>
        <p:spPr>
          <a:xfrm>
            <a:off x="702487" y="1593120"/>
            <a:ext cx="7924799" cy="187230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just">
              <a:spcBef>
                <a:spcPts val="100"/>
              </a:spcBef>
              <a:tabLst>
                <a:tab pos="1521460" algn="l"/>
                <a:tab pos="2501265" algn="l"/>
                <a:tab pos="3007360" algn="l"/>
                <a:tab pos="3428365" algn="l"/>
                <a:tab pos="5156835" algn="l"/>
                <a:tab pos="6325870" algn="l"/>
              </a:tabLst>
            </a:pPr>
            <a:r>
              <a:rPr lang="en-US" sz="2400" spc="-5" dirty="0"/>
              <a:t>The </a:t>
            </a:r>
            <a:r>
              <a:rPr sz="2400" spc="-5" dirty="0"/>
              <a:t>feasibility</a:t>
            </a:r>
            <a:r>
              <a:rPr lang="en-US" sz="2400" spc="-5" dirty="0"/>
              <a:t> </a:t>
            </a:r>
            <a:r>
              <a:rPr sz="2400" spc="-5" dirty="0"/>
              <a:t>study	of</a:t>
            </a:r>
            <a:r>
              <a:rPr lang="en-US" sz="2400" spc="-5" dirty="0"/>
              <a:t> project is </a:t>
            </a:r>
            <a:r>
              <a:rPr sz="2400" spc="-5" dirty="0"/>
              <a:t>a</a:t>
            </a:r>
            <a:r>
              <a:rPr lang="en-US" sz="2400" spc="-5" dirty="0"/>
              <a:t> </a:t>
            </a:r>
            <a:r>
              <a:rPr sz="2400" spc="-5" dirty="0"/>
              <a:t>developing</a:t>
            </a:r>
            <a:r>
              <a:rPr lang="en-US" sz="2400" spc="-5" dirty="0"/>
              <a:t> </a:t>
            </a:r>
            <a:r>
              <a:rPr lang="en-US" sz="2400" dirty="0"/>
              <a:t>sometimes used to </a:t>
            </a:r>
            <a:r>
              <a:rPr lang="en-US" sz="2400" spc="-5" dirty="0"/>
              <a:t>present the </a:t>
            </a:r>
            <a:r>
              <a:rPr lang="en-US" sz="2400" dirty="0"/>
              <a:t>project to </a:t>
            </a:r>
            <a:r>
              <a:rPr lang="en-US" sz="2400" spc="-5" dirty="0"/>
              <a:t>upper  </a:t>
            </a:r>
            <a:r>
              <a:rPr lang="en-US" sz="2400" dirty="0"/>
              <a:t>management </a:t>
            </a:r>
            <a:r>
              <a:rPr lang="en-US" sz="2400" spc="-5" dirty="0"/>
              <a:t>in a </a:t>
            </a:r>
            <a:r>
              <a:rPr lang="en-US" sz="2400" dirty="0"/>
              <a:t>attempt </a:t>
            </a:r>
            <a:r>
              <a:rPr lang="en-US" sz="2400" spc="-5" dirty="0"/>
              <a:t>to gain funding. </a:t>
            </a:r>
            <a:r>
              <a:rPr lang="en-US" sz="2400" dirty="0"/>
              <a:t>A </a:t>
            </a:r>
            <a:r>
              <a:rPr lang="en-US" sz="2400" spc="-5" dirty="0"/>
              <a:t>project </a:t>
            </a:r>
            <a:r>
              <a:rPr lang="en-US" sz="2400" spc="-10" dirty="0"/>
              <a:t>is  </a:t>
            </a:r>
            <a:r>
              <a:rPr lang="en-US" sz="2400" spc="-5" dirty="0"/>
              <a:t>typically evaluated in three areas of feasibility</a:t>
            </a:r>
            <a:r>
              <a:rPr lang="en-US" sz="2400" spc="175" dirty="0"/>
              <a:t> </a:t>
            </a:r>
            <a:r>
              <a:rPr lang="en-US" sz="2400" spc="-5" dirty="0"/>
              <a:t>studies;</a:t>
            </a:r>
          </a:p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521460" algn="l"/>
                <a:tab pos="2501265" algn="l"/>
                <a:tab pos="3007360" algn="l"/>
                <a:tab pos="3428365" algn="l"/>
                <a:tab pos="5156835" algn="l"/>
                <a:tab pos="6325870" algn="l"/>
              </a:tabLst>
            </a:pPr>
            <a:r>
              <a:rPr sz="2400" dirty="0">
                <a:solidFill>
                  <a:srgbClr val="677480"/>
                </a:solidFill>
                <a:latin typeface="Arial"/>
                <a:cs typeface="Arial"/>
              </a:rPr>
              <a:t>	</a:t>
            </a:r>
            <a:endParaRPr sz="2400" dirty="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body" idx="1"/>
          </p:nvPr>
        </p:nvSpPr>
        <p:spPr>
          <a:xfrm>
            <a:off x="702487" y="2658436"/>
            <a:ext cx="8196224" cy="167994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endParaRPr sz="2500" dirty="0"/>
          </a:p>
          <a:p>
            <a:pPr marL="12700">
              <a:lnSpc>
                <a:spcPts val="3390"/>
              </a:lnSpc>
              <a:spcBef>
                <a:spcPts val="5"/>
              </a:spcBef>
            </a:pPr>
            <a:r>
              <a:rPr sz="3000" dirty="0">
                <a:latin typeface="kiloji"/>
                <a:cs typeface="kiloji"/>
              </a:rPr>
              <a:t>▷</a:t>
            </a:r>
            <a:r>
              <a:rPr sz="3000" spc="-1110" dirty="0">
                <a:latin typeface="kiloji"/>
                <a:cs typeface="kiloji"/>
              </a:rPr>
              <a:t> </a:t>
            </a:r>
            <a:r>
              <a:rPr spc="-5" dirty="0"/>
              <a:t>Economical feasibility </a:t>
            </a:r>
            <a:r>
              <a:rPr dirty="0"/>
              <a:t>study</a:t>
            </a:r>
            <a:endParaRPr sz="3000" dirty="0">
              <a:latin typeface="kiloji"/>
              <a:cs typeface="kiloji"/>
            </a:endParaRPr>
          </a:p>
          <a:p>
            <a:pPr marL="12700">
              <a:lnSpc>
                <a:spcPts val="3180"/>
              </a:lnSpc>
            </a:pPr>
            <a:r>
              <a:rPr sz="3000" dirty="0">
                <a:latin typeface="kiloji"/>
                <a:cs typeface="kiloji"/>
              </a:rPr>
              <a:t>▷</a:t>
            </a:r>
            <a:r>
              <a:rPr sz="3000" spc="-1105" dirty="0">
                <a:latin typeface="kiloji"/>
                <a:cs typeface="kiloji"/>
              </a:rPr>
              <a:t> </a:t>
            </a:r>
            <a:r>
              <a:rPr spc="-5" dirty="0"/>
              <a:t>Operational feasibility </a:t>
            </a:r>
            <a:r>
              <a:rPr dirty="0"/>
              <a:t>study</a:t>
            </a:r>
            <a:endParaRPr sz="3000" dirty="0">
              <a:latin typeface="kiloji"/>
              <a:cs typeface="kiloji"/>
            </a:endParaRPr>
          </a:p>
          <a:p>
            <a:pPr marL="12700">
              <a:lnSpc>
                <a:spcPts val="3390"/>
              </a:lnSpc>
            </a:pPr>
            <a:r>
              <a:rPr sz="3000" dirty="0">
                <a:latin typeface="kiloji"/>
                <a:cs typeface="kiloji"/>
              </a:rPr>
              <a:t>▷</a:t>
            </a:r>
            <a:r>
              <a:rPr sz="3000" spc="-1070" dirty="0">
                <a:latin typeface="kiloji"/>
                <a:cs typeface="kiloji"/>
              </a:rPr>
              <a:t> </a:t>
            </a:r>
            <a:r>
              <a:rPr spc="-5" dirty="0"/>
              <a:t>Technical feasibility </a:t>
            </a:r>
            <a:r>
              <a:rPr dirty="0"/>
              <a:t>study</a:t>
            </a:r>
            <a:endParaRPr sz="3000" dirty="0">
              <a:latin typeface="kiloji"/>
              <a:cs typeface="kiloj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67748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</TotalTime>
  <Words>1109</Words>
  <Application>Microsoft Office PowerPoint</Application>
  <PresentationFormat>On-screen Show (4:3)</PresentationFormat>
  <Paragraphs>105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Arial</vt:lpstr>
      <vt:lpstr>Calibri</vt:lpstr>
      <vt:lpstr>Carlito</vt:lpstr>
      <vt:lpstr>kiloji</vt:lpstr>
      <vt:lpstr>Office Theme</vt:lpstr>
      <vt:lpstr>Lecture 2</vt:lpstr>
      <vt:lpstr>Objective</vt:lpstr>
      <vt:lpstr>A Generic process Model</vt:lpstr>
      <vt:lpstr>Types of Information System</vt:lpstr>
      <vt:lpstr>Types of Information System</vt:lpstr>
      <vt:lpstr>Types of Information System</vt:lpstr>
      <vt:lpstr>Identifying a Task Set</vt:lpstr>
      <vt:lpstr>Systems Analysis and Design Life Cycle  (SDLC)</vt:lpstr>
      <vt:lpstr>SDLC Phase 1: Investigation  or feasibility study:</vt:lpstr>
      <vt:lpstr>SDLC Phase 2: Analysis</vt:lpstr>
      <vt:lpstr>SDLC Phase 3: Design</vt:lpstr>
      <vt:lpstr>SDLC Phase 4: Development</vt:lpstr>
      <vt:lpstr>SDLC Phase 5: Testing</vt:lpstr>
      <vt:lpstr>SDLC Phase 6: Implementation</vt:lpstr>
      <vt:lpstr>SDLC Phase 7: Maintenance</vt:lpstr>
      <vt:lpstr>Process Patterns</vt:lpstr>
      <vt:lpstr>Process Pattern Types</vt:lpstr>
      <vt:lpstr>Software process descriptions</vt:lpstr>
      <vt:lpstr>Plan-driven and agile processes</vt:lpstr>
      <vt:lpstr>The people involved with software</vt:lpstr>
      <vt:lpstr>The people involved with software</vt:lpstr>
      <vt:lpstr>The people involved with software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Bahria</dc:creator>
  <cp:lastModifiedBy>02-131212-009</cp:lastModifiedBy>
  <cp:revision>4</cp:revision>
  <dcterms:created xsi:type="dcterms:W3CDTF">2021-03-04T09:29:32Z</dcterms:created>
  <dcterms:modified xsi:type="dcterms:W3CDTF">2023-02-15T04:49:16Z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2020-10-04T00:00:00Z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2021-03-04T00:00:00Z</vt:filetime>
  </property>
</Properties>
</file>