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7" r:id="rId1"/>
  </p:sldMasterIdLst>
  <p:notesMasterIdLst>
    <p:notesMasterId r:id="rId21"/>
  </p:notesMasterIdLst>
  <p:sldIdLst>
    <p:sldId id="256" r:id="rId2"/>
    <p:sldId id="313" r:id="rId3"/>
    <p:sldId id="314" r:id="rId4"/>
    <p:sldId id="305" r:id="rId5"/>
    <p:sldId id="306" r:id="rId6"/>
    <p:sldId id="307" r:id="rId7"/>
    <p:sldId id="308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09" r:id="rId16"/>
    <p:sldId id="310" r:id="rId17"/>
    <p:sldId id="311" r:id="rId18"/>
    <p:sldId id="312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91036-EF0A-4599-8915-2231134AF3C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F7183-0697-4494-9460-E0CCC6D80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51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F7183-0697-4494-9460-E0CCC6D803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61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0E78-A804-486B-9736-60E39A9E8481}" type="datetime1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8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23A1-E821-4658-9FBD-816816CA25C6}" type="datetime1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6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C8B1-3408-498E-9CA2-256CAC24C843}" type="datetime1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8468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6956-9355-422E-9712-5DF0DCDA5EDA}" type="datetime1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49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5708-1C60-4F78-AEE7-65289B0F67AF}" type="datetime1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1717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032E-EB0D-4762-B6D8-FC8AFE8FE159}" type="datetime1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73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38A0-57D2-4BF2-BCB4-FFB5CA15B3BC}" type="datetime1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55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39C7-8FA0-4B83-9493-95BA2F81931E}" type="datetime1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2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CB8-730A-46A0-81A2-FB5ED352C581}" type="datetime1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3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6CAC-403F-4748-8E58-D5EEFE60DBFE}" type="datetime1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6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C44C-199E-4470-A6CB-A71BE828272F}" type="datetime1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1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D2A61-183C-4D64-93B7-36756F1816F5}" type="datetime1">
              <a:rPr lang="en-US" smtClean="0"/>
              <a:t>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0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C5D09-9C2D-4D1E-92C7-B2F39CB08674}" type="datetime1">
              <a:rPr lang="en-US" smtClean="0"/>
              <a:t>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4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6554-D2AB-42C9-BAF9-F6B8D02C72B4}" type="datetime1">
              <a:rPr lang="en-US" smtClean="0"/>
              <a:t>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6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6790A-5CAD-48C5-8B7C-F014143A29E6}" type="datetime1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8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AD5D-82BB-4795-9D7E-7BF7D3F746CA}" type="datetime1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E470A-CCDC-455A-9FB8-F477D1EA7080}" type="datetime1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0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/>
        </p:nvSpPr>
        <p:spPr>
          <a:xfrm>
            <a:off x="4047866" y="2412717"/>
            <a:ext cx="8144134" cy="1477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 Lab 2</a:t>
            </a:r>
            <a:b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dirty="0"/>
              <a:t>Variable and Arithmetic operation </a:t>
            </a:r>
            <a:br>
              <a:rPr lang="en-IN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861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C# Type Conversion Methods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CSC-113 Computer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A2E8A-5C13-4B5F-A839-A032F2BF169B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013678" y="1468582"/>
          <a:ext cx="10178322" cy="3711288"/>
        </p:xfrm>
        <a:graphic>
          <a:graphicData uri="http://schemas.openxmlformats.org/drawingml/2006/table">
            <a:tbl>
              <a:tblPr/>
              <a:tblGrid>
                <a:gridCol w="988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9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336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Methods &amp; Description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444">
                <a:tc>
                  <a:txBody>
                    <a:bodyPr/>
                    <a:lstStyle/>
                    <a:p>
                      <a:pPr fontAlgn="t"/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ToBoolean</a:t>
                      </a: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Converts a type to a Boolean value, where possible.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444"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ToChar</a:t>
                      </a: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Converts a type to a single Unicode character, where possible.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272"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ToDateTime</a:t>
                      </a: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Converts a type (integer or string type) to date-time structures.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272"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ToDecimal</a:t>
                      </a: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Converts a floating point or integer type to a decimal type.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444"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ToDouble</a:t>
                      </a: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Converts a type to a double type.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444"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ToInt16: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Converts a type to a 16-bit integer.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444"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ToInt32: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Converts a type to a 32-bit integer.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444"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ToInt64: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Converts a type to a 64-bit integer.</a:t>
                      </a:r>
                    </a:p>
                  </a:txBody>
                  <a:tcPr marL="25894" marR="25894" marT="25894" marB="2589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066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63059" y="1394242"/>
          <a:ext cx="10178322" cy="3637090"/>
        </p:xfrm>
        <a:graphic>
          <a:graphicData uri="http://schemas.openxmlformats.org/drawingml/2006/table">
            <a:tbl>
              <a:tblPr/>
              <a:tblGrid>
                <a:gridCol w="1162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15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565">
                <a:tc>
                  <a:txBody>
                    <a:bodyPr/>
                    <a:lstStyle/>
                    <a:p>
                      <a:pPr algn="just" fontAlgn="t"/>
                      <a:r>
                        <a:rPr lang="en-US" sz="2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</a:p>
                  </a:txBody>
                  <a:tcPr marL="27064" marR="27064" marT="27064" marB="2706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Methods &amp; Descriptions</a:t>
                      </a:r>
                    </a:p>
                  </a:txBody>
                  <a:tcPr marL="48715" marR="48715" marT="24358" marB="24358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711"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7064" marR="27064" marT="27064" marB="2706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ToSingle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Converts a type to a small floating point number.</a:t>
                      </a:r>
                    </a:p>
                  </a:txBody>
                  <a:tcPr marL="27064" marR="27064" marT="27064" marB="2706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419"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7064" marR="27064" marT="27064" marB="2706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ToString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Converts a type to a string.</a:t>
                      </a:r>
                    </a:p>
                  </a:txBody>
                  <a:tcPr marL="27064" marR="27064" marT="27064" marB="2706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565"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7064" marR="27064" marT="27064" marB="2706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ToType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Converts a type to a specified type.</a:t>
                      </a:r>
                    </a:p>
                  </a:txBody>
                  <a:tcPr marL="27064" marR="27064" marT="27064" marB="2706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565"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27064" marR="27064" marT="27064" marB="2706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ToUInt16: 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Converts a type to an unsigned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type.</a:t>
                      </a:r>
                    </a:p>
                  </a:txBody>
                  <a:tcPr marL="27064" marR="27064" marT="27064" marB="2706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565"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27064" marR="27064" marT="27064" marB="2706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ToUInt32: 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Converts a type to an unsigned long type.</a:t>
                      </a:r>
                    </a:p>
                  </a:txBody>
                  <a:tcPr marL="27064" marR="27064" marT="27064" marB="2706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8711"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27064" marR="27064" marT="27064" marB="2706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ToUInt64: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Converts a type to an unsigned big integer.</a:t>
                      </a:r>
                    </a:p>
                  </a:txBody>
                  <a:tcPr marL="27064" marR="27064" marT="27064" marB="27064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CSC-113 Computer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A2E8A-5C13-4B5F-A839-A032F2BF169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18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23936" y="970344"/>
            <a:ext cx="5321808" cy="5061712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CSC-113 Computer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A2E8A-5C13-4B5F-A839-A032F2BF169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21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91368" y="796499"/>
            <a:ext cx="6752824" cy="533930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CSC-113 Computer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A2E8A-5C13-4B5F-A839-A032F2BF169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53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29899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Lab </a:t>
            </a:r>
            <a:br>
              <a:rPr lang="en-US" dirty="0"/>
            </a:br>
            <a:r>
              <a:rPr lang="en-US" dirty="0"/>
              <a:t>example</a:t>
            </a:r>
            <a:br>
              <a:rPr lang="en-US" dirty="0"/>
            </a:br>
            <a:r>
              <a:rPr lang="en-US" dirty="0"/>
              <a:t> code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CB8-730A-46A0-81A2-FB5ED352C581}" type="datetime1">
              <a:rPr lang="en-US" smtClean="0"/>
              <a:t>2/14/2023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7BF9-6925-4FE3-8F98-72FCD8F1A9AE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BFFACA-1132-4066-9776-769560A6318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" t="7816" r="54052" b="8813"/>
          <a:stretch/>
        </p:blipFill>
        <p:spPr>
          <a:xfrm>
            <a:off x="4667735" y="329899"/>
            <a:ext cx="7370699" cy="6250322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H="1" flipV="1">
            <a:off x="4506097" y="5436973"/>
            <a:ext cx="4415481" cy="238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665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95654"/>
          </a:xfrm>
        </p:spPr>
        <p:txBody>
          <a:bodyPr>
            <a:normAutofit fontScale="90000"/>
          </a:bodyPr>
          <a:lstStyle/>
          <a:p>
            <a:r>
              <a:rPr lang="en-US" b="1"/>
              <a:t>Lab Tasks </a:t>
            </a:r>
            <a:br>
              <a:rPr lang="en-US" b="1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9" y="1318184"/>
            <a:ext cx="10178322" cy="475937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IN" sz="24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IN" sz="2400" dirty="0">
                <a:solidFill>
                  <a:schemeClr val="tx1"/>
                </a:solidFill>
              </a:rPr>
              <a:t>Write a program to display your personal information. </a:t>
            </a:r>
            <a:r>
              <a:rPr lang="en-US" sz="2400" dirty="0">
                <a:solidFill>
                  <a:schemeClr val="tx1"/>
                </a:solidFill>
              </a:rPr>
              <a:t>(Name, age,  address, father’s name, college name, NIC, phone number etc. ) </a:t>
            </a:r>
            <a:r>
              <a:rPr lang="en-IN" sz="2400" dirty="0">
                <a:solidFill>
                  <a:schemeClr val="tx1"/>
                </a:solidFill>
              </a:rPr>
              <a:t>and display your marks sheet. (</a:t>
            </a:r>
            <a:r>
              <a:rPr lang="en-US" sz="2400" dirty="0">
                <a:solidFill>
                  <a:schemeClr val="tx1"/>
                </a:solidFill>
              </a:rPr>
              <a:t>(Use Escape Sequences to create a formatted Output according to the given image).</a:t>
            </a:r>
          </a:p>
          <a:p>
            <a:pPr marL="514350" indent="-514350" algn="just">
              <a:buFont typeface="+mj-lt"/>
              <a:buAutoNum type="arabicPeriod"/>
            </a:pPr>
            <a:endParaRPr lang="en-IN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75679"/>
            <a:ext cx="4114800" cy="345796"/>
          </a:xfrm>
        </p:spPr>
        <p:txBody>
          <a:bodyPr/>
          <a:lstStyle/>
          <a:p>
            <a:r>
              <a:rPr lang="en-US"/>
              <a:t>CSC-113 Computer Programming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1" y="6375679"/>
            <a:ext cx="2819399" cy="345796"/>
          </a:xfrm>
        </p:spPr>
        <p:txBody>
          <a:bodyPr/>
          <a:lstStyle/>
          <a:p>
            <a:fld id="{FC7A2E8A-5C13-4B5F-A839-A032F2BF169B}" type="slidenum">
              <a:rPr lang="en-US" smtClean="0"/>
              <a:t>15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02C4F4-4F67-4BC0-BEE2-F016F481D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1012" y="3429000"/>
            <a:ext cx="360997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278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95654"/>
          </a:xfrm>
        </p:spPr>
        <p:txBody>
          <a:bodyPr>
            <a:normAutofit fontScale="90000"/>
          </a:bodyPr>
          <a:lstStyle/>
          <a:p>
            <a:r>
              <a:rPr lang="en-US" b="1"/>
              <a:t>Lab Tasks </a:t>
            </a:r>
            <a:br>
              <a:rPr lang="en-US" b="1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9" y="1318184"/>
            <a:ext cx="10178322" cy="4759377"/>
          </a:xfrm>
        </p:spPr>
        <p:txBody>
          <a:bodyPr>
            <a:noAutofit/>
          </a:bodyPr>
          <a:lstStyle/>
          <a:p>
            <a:pPr marL="457200" indent="-457200">
              <a:buAutoNum type="arabicPeriod" startAt="2"/>
            </a:pPr>
            <a:r>
              <a:rPr lang="en-IN" sz="2400" dirty="0">
                <a:solidFill>
                  <a:schemeClr val="tx1"/>
                </a:solidFill>
              </a:rPr>
              <a:t>Write a program to display your inter/ matric marks sheet</a:t>
            </a:r>
          </a:p>
          <a:p>
            <a:pPr marL="514350" lvl="0" indent="-514350" algn="just">
              <a:buFont typeface="+mj-lt"/>
              <a:buAutoNum type="arabicPeriod" startAt="2"/>
            </a:pPr>
            <a:r>
              <a:rPr lang="en-US" sz="3000" dirty="0">
                <a:solidFill>
                  <a:schemeClr val="tx1"/>
                </a:solidFill>
              </a:rPr>
              <a:t>Write a C# program that displays the results of the expressions: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3.0*5.0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7.1*8.3-2.2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3.2/ (6.1*5)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15/4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15%4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5*3-(6*4)</a:t>
            </a:r>
            <a:r>
              <a:rPr lang="en-IN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75679"/>
            <a:ext cx="4114800" cy="345796"/>
          </a:xfrm>
        </p:spPr>
        <p:txBody>
          <a:bodyPr/>
          <a:lstStyle/>
          <a:p>
            <a:r>
              <a:rPr lang="en-US"/>
              <a:t>CSC-113 Computer Programming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1" y="6375679"/>
            <a:ext cx="2819399" cy="345796"/>
          </a:xfrm>
        </p:spPr>
        <p:txBody>
          <a:bodyPr/>
          <a:lstStyle/>
          <a:p>
            <a:fld id="{FC7A2E8A-5C13-4B5F-A839-A032F2BF169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507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8959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Lab Tasks </a:t>
            </a:r>
            <a:r>
              <a:rPr lang="en-US" sz="3600" b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Gill Sans MT (Body)"/>
              </a:rPr>
              <a:t>Use Datatype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Gill Sans MT (Body)"/>
              </a:rPr>
              <a:t>: </a:t>
            </a:r>
            <a:r>
              <a:rPr lang="en-US" sz="3600" b="1" cap="none" dirty="0" err="1">
                <a:solidFill>
                  <a:schemeClr val="tx1">
                    <a:lumMod val="95000"/>
                    <a:lumOff val="5000"/>
                  </a:schemeClr>
                </a:solidFill>
                <a:latin typeface="Gill Sans MT (Body)"/>
              </a:rPr>
              <a:t>int</a:t>
            </a:r>
            <a:r>
              <a:rPr lang="en-US" sz="3600" b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Gill Sans MT (Body)"/>
              </a:rPr>
              <a:t> and string</a:t>
            </a:r>
            <a:br>
              <a:rPr lang="en-US" sz="5300" b="1" cap="none" dirty="0"/>
            </a:br>
            <a:endParaRPr lang="en-US" sz="53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8800" y="1165961"/>
            <a:ext cx="10665817" cy="4549514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endParaRPr lang="en-IN" sz="2200" dirty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r>
              <a:rPr lang="en-IN" sz="3200" dirty="0">
                <a:solidFill>
                  <a:schemeClr val="tx1"/>
                </a:solidFill>
              </a:rPr>
              <a:t>4. Calculate the temperature in Celsius using </a:t>
            </a:r>
            <a:r>
              <a:rPr lang="en-IN" sz="3200" b="1" dirty="0">
                <a:solidFill>
                  <a:schemeClr val="tx1"/>
                </a:solidFill>
              </a:rPr>
              <a:t>integer</a:t>
            </a:r>
            <a:r>
              <a:rPr lang="en-IN" sz="3200" dirty="0">
                <a:solidFill>
                  <a:schemeClr val="tx1"/>
                </a:solidFill>
              </a:rPr>
              <a:t> values.</a:t>
            </a:r>
          </a:p>
          <a:p>
            <a:pPr marL="0" lvl="0" indent="0" algn="ctr">
              <a:buNone/>
            </a:pPr>
            <a:r>
              <a:rPr lang="en-US" sz="3200" dirty="0">
                <a:solidFill>
                  <a:schemeClr val="tx1"/>
                </a:solidFill>
              </a:rPr>
              <a:t>C = 5/9 * (F – 32)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br>
              <a:rPr lang="en-US" sz="3600" dirty="0">
                <a:solidFill>
                  <a:schemeClr val="tx1"/>
                </a:solidFill>
              </a:rPr>
            </a:br>
            <a:endParaRPr lang="en-IN" sz="36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CSC-113 Computer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A2E8A-5C13-4B5F-A839-A032F2BF169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36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Lab Tasks (Cont.…)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131758"/>
            <a:ext cx="10178322" cy="49985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6. Calculate the area of Circle.</a:t>
            </a:r>
            <a:endParaRPr lang="en-IN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IN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7. Display the result of the expression: ((( a + b) * (c * e * d)) – e)/f</a:t>
            </a:r>
          </a:p>
          <a:p>
            <a:pPr marL="0" indent="0">
              <a:buNone/>
            </a:pPr>
            <a:r>
              <a:rPr lang="en-IN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8.</a:t>
            </a:r>
            <a:r>
              <a:rPr lang="en-I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Write a program and print the output of first equation of the motion. For values take input from user. (</a:t>
            </a:r>
            <a:r>
              <a:rPr lang="en-I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vf</a:t>
            </a:r>
            <a:r>
              <a:rPr lang="en-I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I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vi+at</a:t>
            </a:r>
            <a:r>
              <a:rPr lang="en-I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I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Write a program to take personal information from user and display it.</a:t>
            </a:r>
          </a:p>
          <a:p>
            <a:pPr marL="0" indent="0">
              <a:buNone/>
            </a:pPr>
            <a:endParaRPr lang="en-IN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CSC-113 Computer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A2E8A-5C13-4B5F-A839-A032F2BF169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97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6208" y="2408087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en-US" sz="9600" dirty="0"/>
              <a:t>Thanks You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CB8-730A-46A0-81A2-FB5ED352C581}" type="datetime1">
              <a:rPr lang="en-US" smtClean="0"/>
              <a:t>2/14/2023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7BF9-6925-4FE3-8F98-72FCD8F1A9A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66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666" y="1126670"/>
            <a:ext cx="10178322" cy="53472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various ways to read input from the keyboard: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Console.ReadLine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Reads the next line of characters from the standard input stream.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Console.Read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914400" lvl="2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Reads the next character from the standard input stream.</a:t>
            </a:r>
          </a:p>
          <a:p>
            <a:pPr marL="914400" lvl="2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Console.ReadKey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914400" lvl="2" indent="0">
              <a:lnSpc>
                <a:spcPct val="120000"/>
              </a:lnSpc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Obtains the next character or function key pressed by the user.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CSC-113 Computer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A2E8A-5C13-4B5F-A839-A032F2BF169B}" type="slidenum">
              <a:rPr lang="en-US" smtClean="0"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-regular"/>
              </a:rPr>
              <a:t>It has the ability to share or distribute its workload among other processors and input/output terminals.</a:t>
            </a:r>
            <a:endParaRPr lang="en-US" b="0" i="0" dirty="0">
              <a:solidFill>
                <a:srgbClr val="000000"/>
              </a:solidFill>
              <a:effectLst/>
              <a:latin typeface="inter-regular"/>
            </a:endParaRPr>
          </a:p>
        </p:txBody>
      </p:sp>
    </p:spTree>
    <p:extLst>
      <p:ext uri="{BB962C8B-B14F-4D97-AF65-F5344CB8AC3E}">
        <p14:creationId xmlns:p14="http://schemas.microsoft.com/office/powerpoint/2010/main" val="2740376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(Solution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7" y="1472665"/>
            <a:ext cx="10625897" cy="4903014"/>
          </a:xfrm>
        </p:spPr>
        <p:txBody>
          <a:bodyPr numCol="2">
            <a:normAutofit/>
          </a:bodyPr>
          <a:lstStyle/>
          <a:p>
            <a:pPr marL="457200" indent="-457200" fontAlgn="base">
              <a:buFont typeface="+mj-lt"/>
              <a:buAutoNum type="arabicPeriod"/>
            </a:pPr>
            <a:r>
              <a:rPr lang="en-US" dirty="0">
                <a:solidFill>
                  <a:srgbClr val="800080"/>
                </a:solidFill>
                <a:latin typeface="inherit"/>
              </a:rPr>
              <a:t>static</a:t>
            </a:r>
            <a:r>
              <a:rPr lang="en-US" dirty="0">
                <a:solidFill>
                  <a:srgbClr val="006FE0"/>
                </a:solidFill>
                <a:latin typeface="inherit"/>
              </a:rPr>
              <a:t> </a:t>
            </a:r>
            <a:r>
              <a:rPr lang="en-US" dirty="0">
                <a:solidFill>
                  <a:srgbClr val="800080"/>
                </a:solidFill>
                <a:latin typeface="inherit"/>
              </a:rPr>
              <a:t>void</a:t>
            </a:r>
            <a:r>
              <a:rPr lang="en-US" dirty="0">
                <a:solidFill>
                  <a:srgbClr val="006FE0"/>
                </a:solidFill>
                <a:latin typeface="inherit"/>
              </a:rPr>
              <a:t> </a:t>
            </a:r>
            <a:r>
              <a:rPr lang="en-US" dirty="0">
                <a:solidFill>
                  <a:srgbClr val="004ED0"/>
                </a:solidFill>
                <a:latin typeface="inherit"/>
              </a:rPr>
              <a:t>Main</a:t>
            </a:r>
            <a:r>
              <a:rPr lang="en-US" dirty="0">
                <a:solidFill>
                  <a:srgbClr val="333333"/>
                </a:solidFill>
                <a:latin typeface="inherit"/>
              </a:rPr>
              <a:t>(</a:t>
            </a:r>
            <a:r>
              <a:rPr lang="en-US" dirty="0">
                <a:solidFill>
                  <a:srgbClr val="800080"/>
                </a:solidFill>
                <a:latin typeface="inherit"/>
              </a:rPr>
              <a:t>string</a:t>
            </a:r>
            <a:r>
              <a:rPr lang="en-US" dirty="0">
                <a:solidFill>
                  <a:srgbClr val="333333"/>
                </a:solidFill>
                <a:latin typeface="inherit"/>
              </a:rPr>
              <a:t>[]</a:t>
            </a:r>
            <a:r>
              <a:rPr lang="en-US" dirty="0">
                <a:solidFill>
                  <a:srgbClr val="006FE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2D7A"/>
                </a:solidFill>
                <a:latin typeface="inherit"/>
              </a:rPr>
              <a:t>args</a:t>
            </a:r>
            <a:r>
              <a:rPr lang="en-US" dirty="0">
                <a:solidFill>
                  <a:srgbClr val="333333"/>
                </a:solidFill>
                <a:latin typeface="inherit"/>
              </a:rPr>
              <a:t>)</a:t>
            </a:r>
            <a:r>
              <a:rPr lang="en-US" dirty="0">
                <a:solidFill>
                  <a:srgbClr val="000000"/>
                </a:solidFill>
                <a:latin typeface="Droid Sans Mono"/>
              </a:rPr>
              <a:t> </a:t>
            </a:r>
            <a:r>
              <a:rPr lang="en-US" dirty="0">
                <a:solidFill>
                  <a:srgbClr val="333333"/>
                </a:solidFill>
                <a:latin typeface="inherit"/>
              </a:rPr>
              <a:t>{</a:t>
            </a:r>
          </a:p>
          <a:p>
            <a:pPr marL="457200" indent="-457200" fontAlgn="base">
              <a:buFont typeface="+mj-lt"/>
              <a:buAutoNum type="arabicPeriod"/>
            </a:pPr>
            <a:endParaRPr lang="en-US" dirty="0">
              <a:solidFill>
                <a:srgbClr val="000000"/>
              </a:solidFill>
              <a:latin typeface="Droid Sans Mono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dirty="0" err="1">
                <a:solidFill>
                  <a:srgbClr val="002D7A"/>
                </a:solidFill>
                <a:latin typeface="inherit"/>
              </a:rPr>
              <a:t>Console</a:t>
            </a:r>
            <a:r>
              <a:rPr lang="en-US" dirty="0" err="1">
                <a:solidFill>
                  <a:srgbClr val="333333"/>
                </a:solidFill>
                <a:latin typeface="inherit"/>
              </a:rPr>
              <a:t>.</a:t>
            </a:r>
            <a:r>
              <a:rPr lang="en-US" dirty="0" err="1">
                <a:solidFill>
                  <a:srgbClr val="004ED0"/>
                </a:solidFill>
                <a:latin typeface="inherit"/>
              </a:rPr>
              <a:t>WriteLine</a:t>
            </a:r>
            <a:r>
              <a:rPr lang="en-US" dirty="0">
                <a:solidFill>
                  <a:srgbClr val="333333"/>
                </a:solidFill>
                <a:latin typeface="inherit"/>
              </a:rPr>
              <a:t>(</a:t>
            </a:r>
            <a:r>
              <a:rPr lang="en-US" dirty="0">
                <a:solidFill>
                  <a:srgbClr val="008000"/>
                </a:solidFill>
                <a:latin typeface="inherit"/>
              </a:rPr>
              <a:t>"Please Enter Your Good Name"</a:t>
            </a:r>
            <a:r>
              <a:rPr lang="en-US" dirty="0">
                <a:solidFill>
                  <a:srgbClr val="333333"/>
                </a:solidFill>
                <a:latin typeface="inherit"/>
              </a:rPr>
              <a:t>);</a:t>
            </a:r>
            <a:endParaRPr lang="en-US" dirty="0">
              <a:solidFill>
                <a:srgbClr val="000000"/>
              </a:solidFill>
              <a:latin typeface="Droid Sans Mono"/>
            </a:endParaRPr>
          </a:p>
          <a:p>
            <a:pPr marL="457200" indent="-457200" fontAlgn="base">
              <a:buFont typeface="+mj-lt"/>
              <a:buAutoNum type="arabicPeriod"/>
            </a:pPr>
            <a:endParaRPr lang="en-US" dirty="0">
              <a:solidFill>
                <a:srgbClr val="000000"/>
              </a:solidFill>
              <a:latin typeface="Droid Sans Mono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dirty="0">
                <a:solidFill>
                  <a:srgbClr val="FF8000"/>
                </a:solidFill>
                <a:latin typeface="inherit"/>
              </a:rPr>
              <a:t>//Variable for storing string value</a:t>
            </a:r>
            <a:r>
              <a:rPr lang="en-US" dirty="0">
                <a:solidFill>
                  <a:srgbClr val="000000"/>
                </a:solidFill>
                <a:latin typeface="Droid Sans Mono"/>
              </a:rPr>
              <a:t> 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dirty="0">
                <a:solidFill>
                  <a:srgbClr val="FF8000"/>
                </a:solidFill>
                <a:latin typeface="inherit"/>
              </a:rPr>
              <a:t>//Accepting and holding values in name variable</a:t>
            </a:r>
            <a:endParaRPr lang="en-US" dirty="0">
              <a:solidFill>
                <a:srgbClr val="000000"/>
              </a:solidFill>
              <a:latin typeface="Droid Sans Mono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dirty="0">
                <a:solidFill>
                  <a:srgbClr val="800080"/>
                </a:solidFill>
                <a:latin typeface="inherit"/>
              </a:rPr>
              <a:t>string</a:t>
            </a:r>
            <a:r>
              <a:rPr lang="en-US" dirty="0">
                <a:solidFill>
                  <a:srgbClr val="002D7A"/>
                </a:solidFill>
                <a:latin typeface="inherit"/>
              </a:rPr>
              <a:t> name</a:t>
            </a:r>
            <a:r>
              <a:rPr lang="en-US" dirty="0">
                <a:solidFill>
                  <a:srgbClr val="006FE0"/>
                </a:solidFill>
                <a:latin typeface="inherit"/>
              </a:rPr>
              <a:t> = </a:t>
            </a:r>
            <a:r>
              <a:rPr lang="en-US" dirty="0" err="1">
                <a:solidFill>
                  <a:srgbClr val="002D7A"/>
                </a:solidFill>
                <a:latin typeface="inherit"/>
              </a:rPr>
              <a:t>Console</a:t>
            </a:r>
            <a:r>
              <a:rPr lang="en-US" dirty="0" err="1">
                <a:solidFill>
                  <a:srgbClr val="333333"/>
                </a:solidFill>
                <a:latin typeface="inherit"/>
              </a:rPr>
              <a:t>.</a:t>
            </a:r>
            <a:r>
              <a:rPr lang="en-US" dirty="0" err="1">
                <a:solidFill>
                  <a:srgbClr val="004ED0"/>
                </a:solidFill>
                <a:latin typeface="inherit"/>
              </a:rPr>
              <a:t>ReadLine</a:t>
            </a:r>
            <a:r>
              <a:rPr lang="en-US" dirty="0">
                <a:solidFill>
                  <a:srgbClr val="333333"/>
                </a:solidFill>
                <a:latin typeface="inherit"/>
              </a:rPr>
              <a:t>();</a:t>
            </a:r>
            <a:endParaRPr lang="en-US" dirty="0">
              <a:solidFill>
                <a:srgbClr val="000000"/>
              </a:solidFill>
              <a:latin typeface="Droid Sans Mono"/>
            </a:endParaRPr>
          </a:p>
          <a:p>
            <a:pPr marL="457200" indent="-457200" fontAlgn="base">
              <a:buFont typeface="+mj-lt"/>
              <a:buAutoNum type="arabicPeriod"/>
            </a:pPr>
            <a:endParaRPr lang="en-US" dirty="0">
              <a:solidFill>
                <a:srgbClr val="000000"/>
              </a:solidFill>
              <a:latin typeface="Droid Sans Mono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dirty="0">
                <a:solidFill>
                  <a:srgbClr val="FF8000"/>
                </a:solidFill>
                <a:latin typeface="inherit"/>
              </a:rPr>
              <a:t>//Displaying Output</a:t>
            </a:r>
            <a:endParaRPr lang="en-US" dirty="0">
              <a:solidFill>
                <a:srgbClr val="000000"/>
              </a:solidFill>
              <a:latin typeface="Droid Sans Mono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dirty="0" err="1">
                <a:solidFill>
                  <a:srgbClr val="002D7A"/>
                </a:solidFill>
                <a:latin typeface="inherit"/>
              </a:rPr>
              <a:t>Console</a:t>
            </a:r>
            <a:r>
              <a:rPr lang="en-US" dirty="0" err="1">
                <a:solidFill>
                  <a:srgbClr val="333333"/>
                </a:solidFill>
                <a:latin typeface="inherit"/>
              </a:rPr>
              <a:t>.</a:t>
            </a:r>
            <a:r>
              <a:rPr lang="en-US" dirty="0" err="1">
                <a:solidFill>
                  <a:srgbClr val="004ED0"/>
                </a:solidFill>
                <a:latin typeface="inherit"/>
              </a:rPr>
              <a:t>WriteLine</a:t>
            </a:r>
            <a:r>
              <a:rPr lang="en-US" dirty="0">
                <a:solidFill>
                  <a:srgbClr val="333333"/>
                </a:solidFill>
                <a:latin typeface="inherit"/>
              </a:rPr>
              <a:t>(</a:t>
            </a:r>
            <a:r>
              <a:rPr lang="en-US" dirty="0">
                <a:solidFill>
                  <a:srgbClr val="008000"/>
                </a:solidFill>
                <a:latin typeface="inherit"/>
              </a:rPr>
              <a:t>"Welcome ” +</a:t>
            </a:r>
            <a:r>
              <a:rPr lang="en-US" dirty="0">
                <a:solidFill>
                  <a:srgbClr val="002D7A"/>
                </a:solidFill>
                <a:latin typeface="inherit"/>
              </a:rPr>
              <a:t> name</a:t>
            </a:r>
            <a:r>
              <a:rPr lang="en-US" dirty="0">
                <a:solidFill>
                  <a:srgbClr val="008000"/>
                </a:solidFill>
                <a:latin typeface="inherit"/>
              </a:rPr>
              <a:t> +” in your first </a:t>
            </a:r>
            <a:r>
              <a:rPr lang="en-US" dirty="0" err="1">
                <a:solidFill>
                  <a:srgbClr val="008000"/>
                </a:solidFill>
                <a:latin typeface="inherit"/>
              </a:rPr>
              <a:t>csharp</a:t>
            </a:r>
            <a:r>
              <a:rPr lang="en-US" dirty="0">
                <a:solidFill>
                  <a:srgbClr val="008000"/>
                </a:solidFill>
                <a:latin typeface="inherit"/>
              </a:rPr>
              <a:t> program"</a:t>
            </a:r>
            <a:r>
              <a:rPr lang="en-US" dirty="0">
                <a:solidFill>
                  <a:srgbClr val="333333"/>
                </a:solidFill>
                <a:latin typeface="inherit"/>
              </a:rPr>
              <a:t>);</a:t>
            </a:r>
            <a:endParaRPr lang="en-US" dirty="0">
              <a:solidFill>
                <a:srgbClr val="000000"/>
              </a:solidFill>
              <a:latin typeface="Droid Sans Mono"/>
            </a:endParaRPr>
          </a:p>
          <a:p>
            <a:pPr marL="457200" indent="-457200" fontAlgn="base">
              <a:buFont typeface="+mj-lt"/>
              <a:buAutoNum type="arabicPeriod"/>
            </a:pPr>
            <a:endParaRPr lang="en-US" dirty="0">
              <a:solidFill>
                <a:srgbClr val="000000"/>
              </a:solidFill>
              <a:latin typeface="Droid Sans Mono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dirty="0">
                <a:solidFill>
                  <a:srgbClr val="FF8000"/>
                </a:solidFill>
                <a:latin typeface="inherit"/>
              </a:rPr>
              <a:t>//Holding console screen</a:t>
            </a:r>
            <a:endParaRPr lang="en-US" dirty="0">
              <a:solidFill>
                <a:srgbClr val="000000"/>
              </a:solidFill>
              <a:latin typeface="Droid Sans Mono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dirty="0">
                <a:solidFill>
                  <a:srgbClr val="006FE0"/>
                </a:solidFill>
                <a:latin typeface="inherit"/>
              </a:rPr>
              <a:t> </a:t>
            </a:r>
            <a:r>
              <a:rPr lang="en-US" dirty="0" err="1">
                <a:solidFill>
                  <a:srgbClr val="002D7A"/>
                </a:solidFill>
                <a:latin typeface="inherit"/>
              </a:rPr>
              <a:t>Console</a:t>
            </a:r>
            <a:r>
              <a:rPr lang="en-US" dirty="0" err="1">
                <a:solidFill>
                  <a:srgbClr val="333333"/>
                </a:solidFill>
                <a:latin typeface="inherit"/>
              </a:rPr>
              <a:t>.</a:t>
            </a:r>
            <a:r>
              <a:rPr lang="en-US" dirty="0" err="1">
                <a:solidFill>
                  <a:srgbClr val="004ED0"/>
                </a:solidFill>
                <a:latin typeface="inherit"/>
              </a:rPr>
              <a:t>ReadLine</a:t>
            </a:r>
            <a:r>
              <a:rPr lang="en-US" dirty="0">
                <a:solidFill>
                  <a:srgbClr val="333333"/>
                </a:solidFill>
                <a:latin typeface="inherit"/>
              </a:rPr>
              <a:t>();</a:t>
            </a:r>
          </a:p>
          <a:p>
            <a:pPr marL="457200" indent="-457200" fontAlgn="base">
              <a:buFont typeface="+mj-lt"/>
              <a:buAutoNum type="arabicPeriod"/>
            </a:pPr>
            <a:endParaRPr lang="en-US" dirty="0">
              <a:solidFill>
                <a:srgbClr val="000000"/>
              </a:solidFill>
              <a:latin typeface="Droid Sans Mono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dirty="0">
                <a:solidFill>
                  <a:srgbClr val="006FE0"/>
                </a:solidFill>
                <a:latin typeface="inherit"/>
              </a:rPr>
              <a:t> }</a:t>
            </a:r>
            <a:endParaRPr lang="en-US" dirty="0">
              <a:solidFill>
                <a:srgbClr val="000000"/>
              </a:solidFill>
              <a:latin typeface="Droid Sans Mono"/>
            </a:endParaRP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CSC-113 Computer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A2E8A-5C13-4B5F-A839-A032F2BF16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47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8DC0A-35C9-4899-9359-C83706AEA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Primitives Data Types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D441B2-1832-4F1B-809F-E7BEC1828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CSC-113 Computer Programming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EBC89C-5305-46C4-A4E6-D805A40E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A2E8A-5C13-4B5F-A839-A032F2BF169B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8D1755D9-5E1D-4226-9DDB-4971AF65418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51678" y="1143000"/>
          <a:ext cx="10178322" cy="4732700"/>
        </p:xfrm>
        <a:graphic>
          <a:graphicData uri="http://schemas.openxmlformats.org/drawingml/2006/table">
            <a:tbl>
              <a:tblPr/>
              <a:tblGrid>
                <a:gridCol w="815661">
                  <a:extLst>
                    <a:ext uri="{9D8B030D-6E8A-4147-A177-3AD203B41FA5}">
                      <a16:colId xmlns:a16="http://schemas.microsoft.com/office/drawing/2014/main" val="3197295716"/>
                    </a:ext>
                  </a:extLst>
                </a:gridCol>
                <a:gridCol w="4558748">
                  <a:extLst>
                    <a:ext uri="{9D8B030D-6E8A-4147-A177-3AD203B41FA5}">
                      <a16:colId xmlns:a16="http://schemas.microsoft.com/office/drawing/2014/main" val="1376287898"/>
                    </a:ext>
                  </a:extLst>
                </a:gridCol>
                <a:gridCol w="3232288">
                  <a:extLst>
                    <a:ext uri="{9D8B030D-6E8A-4147-A177-3AD203B41FA5}">
                      <a16:colId xmlns:a16="http://schemas.microsoft.com/office/drawing/2014/main" val="3420158644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543227490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>
                          <a:effectLst/>
                        </a:rPr>
                        <a:t>Type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>
                          <a:effectLst/>
                        </a:rPr>
                        <a:t>Represents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>
                          <a:effectLst/>
                        </a:rPr>
                        <a:t>Range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>
                          <a:effectLst/>
                        </a:rPr>
                        <a:t>Default Value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855755"/>
                  </a:ext>
                </a:extLst>
              </a:tr>
              <a:tr h="854973"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Bool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Boolean value 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effectLst/>
                        </a:rPr>
                        <a:t>True or False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effectLst/>
                        </a:rPr>
                        <a:t>False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549073"/>
                  </a:ext>
                </a:extLst>
              </a:tr>
              <a:tr h="492250"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char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16-bits Unicode character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1800">
                          <a:effectLst/>
                        </a:rPr>
                        <a:t>U +0000 to U +ffff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'\0'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746685"/>
                  </a:ext>
                </a:extLst>
              </a:tr>
              <a:tr h="684871"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double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64-bit double-precision floating point type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effectLst/>
                        </a:rPr>
                        <a:t>(+/-)5.0 x 10</a:t>
                      </a:r>
                      <a:r>
                        <a:rPr lang="en-US" sz="1800" baseline="30000">
                          <a:effectLst/>
                        </a:rPr>
                        <a:t>-324</a:t>
                      </a:r>
                      <a:r>
                        <a:rPr lang="en-US" sz="1800">
                          <a:effectLst/>
                        </a:rPr>
                        <a:t> to (+/-)1.7 x 10</a:t>
                      </a:r>
                      <a:r>
                        <a:rPr lang="en-US" sz="1800" baseline="30000">
                          <a:effectLst/>
                        </a:rPr>
                        <a:t>308</a:t>
                      </a:r>
                      <a:endParaRPr lang="en-US" sz="1800">
                        <a:effectLst/>
                      </a:endParaRP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0.0D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966273"/>
                  </a:ext>
                </a:extLst>
              </a:tr>
              <a:tr h="684871"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effectLst/>
                        </a:rPr>
                        <a:t>float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32-bit single-precision floating point type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effectLst/>
                        </a:rPr>
                        <a:t>-3.4 x 10</a:t>
                      </a:r>
                      <a:r>
                        <a:rPr lang="en-US" sz="1800" baseline="30000">
                          <a:effectLst/>
                        </a:rPr>
                        <a:t>38</a:t>
                      </a:r>
                      <a:r>
                        <a:rPr lang="en-US" sz="1800">
                          <a:effectLst/>
                        </a:rPr>
                        <a:t> to + 3.4 x 10</a:t>
                      </a:r>
                      <a:r>
                        <a:rPr lang="en-US" sz="1800" baseline="30000">
                          <a:effectLst/>
                        </a:rPr>
                        <a:t>38</a:t>
                      </a:r>
                      <a:endParaRPr lang="en-US" sz="1800">
                        <a:effectLst/>
                      </a:endParaRP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0.0F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218386"/>
                  </a:ext>
                </a:extLst>
              </a:tr>
              <a:tr h="492250"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effectLst/>
                        </a:rPr>
                        <a:t>int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32-bit signed integer type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effectLst/>
                        </a:rPr>
                        <a:t>-2,147,483,648 to 2,147,483,647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effectLst/>
                        </a:rPr>
                        <a:t>0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660397"/>
                  </a:ext>
                </a:extLst>
              </a:tr>
              <a:tr h="1070111"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effectLst/>
                        </a:rPr>
                        <a:t>long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64-bit signed integer type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effectLst/>
                        </a:rPr>
                        <a:t>-9,223,372,036,854,775,808 to 9,223,372,036,854,775,807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0L</a:t>
                      </a:r>
                    </a:p>
                  </a:txBody>
                  <a:tcPr marL="30666" marR="30666" marT="30666" marB="30666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591559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15C5103-7927-4D6D-BF49-66A4F9460B63}"/>
              </a:ext>
            </a:extLst>
          </p:cNvPr>
          <p:cNvGraphicFramePr>
            <a:graphicFrameLocks noGrp="1"/>
          </p:cNvGraphicFramePr>
          <p:nvPr/>
        </p:nvGraphicFramePr>
        <p:xfrm>
          <a:off x="1251676" y="5818915"/>
          <a:ext cx="10178324" cy="445194"/>
        </p:xfrm>
        <a:graphic>
          <a:graphicData uri="http://schemas.openxmlformats.org/drawingml/2006/table">
            <a:tbl>
              <a:tblPr/>
              <a:tblGrid>
                <a:gridCol w="1001192">
                  <a:extLst>
                    <a:ext uri="{9D8B030D-6E8A-4147-A177-3AD203B41FA5}">
                      <a16:colId xmlns:a16="http://schemas.microsoft.com/office/drawing/2014/main" val="539543033"/>
                    </a:ext>
                  </a:extLst>
                </a:gridCol>
                <a:gridCol w="4376532">
                  <a:extLst>
                    <a:ext uri="{9D8B030D-6E8A-4147-A177-3AD203B41FA5}">
                      <a16:colId xmlns:a16="http://schemas.microsoft.com/office/drawing/2014/main" val="2158062555"/>
                    </a:ext>
                  </a:extLst>
                </a:gridCol>
                <a:gridCol w="3829050">
                  <a:extLst>
                    <a:ext uri="{9D8B030D-6E8A-4147-A177-3AD203B41FA5}">
                      <a16:colId xmlns:a16="http://schemas.microsoft.com/office/drawing/2014/main" val="1485519537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1597168835"/>
                    </a:ext>
                  </a:extLst>
                </a:gridCol>
              </a:tblGrid>
              <a:tr h="388849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short</a:t>
                      </a:r>
                    </a:p>
                  </a:txBody>
                  <a:tcPr marL="70197" marR="70197" marT="70197" marB="70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16-bit signed integer type</a:t>
                      </a:r>
                    </a:p>
                  </a:txBody>
                  <a:tcPr marL="70197" marR="70197" marT="70197" marB="70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-32,768 to 32,767</a:t>
                      </a:r>
                    </a:p>
                  </a:txBody>
                  <a:tcPr marL="70197" marR="70197" marT="70197" marB="70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70197" marR="70197" marT="70197" marB="70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33503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3EC87F-9C1A-41FD-8311-038EBF695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699301"/>
              </p:ext>
            </p:extLst>
          </p:nvPr>
        </p:nvGraphicFramePr>
        <p:xfrm>
          <a:off x="1202723" y="1874517"/>
          <a:ext cx="10227277" cy="934586"/>
        </p:xfrm>
        <a:graphic>
          <a:graphicData uri="http://schemas.openxmlformats.org/drawingml/2006/table">
            <a:tbl>
              <a:tblPr/>
              <a:tblGrid>
                <a:gridCol w="809599">
                  <a:extLst>
                    <a:ext uri="{9D8B030D-6E8A-4147-A177-3AD203B41FA5}">
                      <a16:colId xmlns:a16="http://schemas.microsoft.com/office/drawing/2014/main" val="539543033"/>
                    </a:ext>
                  </a:extLst>
                </a:gridCol>
                <a:gridCol w="4593989">
                  <a:extLst>
                    <a:ext uri="{9D8B030D-6E8A-4147-A177-3AD203B41FA5}">
                      <a16:colId xmlns:a16="http://schemas.microsoft.com/office/drawing/2014/main" val="2158062555"/>
                    </a:ext>
                  </a:extLst>
                </a:gridCol>
                <a:gridCol w="3244505">
                  <a:extLst>
                    <a:ext uri="{9D8B030D-6E8A-4147-A177-3AD203B41FA5}">
                      <a16:colId xmlns:a16="http://schemas.microsoft.com/office/drawing/2014/main" val="1485519537"/>
                    </a:ext>
                  </a:extLst>
                </a:gridCol>
                <a:gridCol w="1579184">
                  <a:extLst>
                    <a:ext uri="{9D8B030D-6E8A-4147-A177-3AD203B41FA5}">
                      <a16:colId xmlns:a16="http://schemas.microsoft.com/office/drawing/2014/main" val="1597168835"/>
                    </a:ext>
                  </a:extLst>
                </a:gridCol>
              </a:tblGrid>
              <a:tr h="934586">
                <a:tc>
                  <a:txBody>
                    <a:bodyPr/>
                    <a:lstStyle/>
                    <a:p>
                      <a:pPr fontAlgn="t"/>
                      <a:r>
                        <a:rPr lang="en-IN" sz="2000" dirty="0">
                          <a:effectLst/>
                        </a:rPr>
                        <a:t>s</a:t>
                      </a:r>
                      <a:r>
                        <a:rPr lang="en-US" sz="2000" dirty="0" err="1">
                          <a:effectLst/>
                        </a:rPr>
                        <a:t>tring</a:t>
                      </a:r>
                      <a:endParaRPr lang="en-US" sz="2000" dirty="0">
                        <a:effectLst/>
                      </a:endParaRPr>
                    </a:p>
                  </a:txBody>
                  <a:tcPr marL="70197" marR="70197" marT="70197" marB="70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2000" dirty="0">
                          <a:effectLst/>
                        </a:rPr>
                        <a:t>Textual data (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sequence of</a:t>
                      </a:r>
                      <a:r>
                        <a:rPr lang="en-US" sz="1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characters)</a:t>
                      </a:r>
                      <a:endParaRPr lang="en-US" sz="2000" dirty="0">
                        <a:effectLst/>
                      </a:endParaRPr>
                    </a:p>
                  </a:txBody>
                  <a:tcPr marL="70197" marR="70197" marT="70197" marB="70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2000" dirty="0">
                        <a:effectLst/>
                      </a:endParaRPr>
                    </a:p>
                  </a:txBody>
                  <a:tcPr marL="70197" marR="70197" marT="70197" marB="70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2000" dirty="0">
                        <a:effectLst/>
                      </a:endParaRPr>
                    </a:p>
                  </a:txBody>
                  <a:tcPr marL="70197" marR="70197" marT="70197" marB="70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335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818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557" y="1229933"/>
            <a:ext cx="10178322" cy="3593591"/>
          </a:xfrm>
        </p:spPr>
        <p:txBody>
          <a:bodyPr>
            <a:normAutofit fontScale="92500" lnSpcReduction="20000"/>
          </a:bodyPr>
          <a:lstStyle/>
          <a:p>
            <a:r>
              <a:rPr lang="en-IN" sz="2800" dirty="0">
                <a:solidFill>
                  <a:schemeClr val="tx1"/>
                </a:solidFill>
              </a:rPr>
              <a:t>Datatypes:</a:t>
            </a:r>
          </a:p>
          <a:p>
            <a:pPr marL="0" indent="0">
              <a:buNone/>
            </a:pPr>
            <a:r>
              <a:rPr lang="en-IN" sz="2800" dirty="0">
                <a:solidFill>
                  <a:schemeClr val="tx1"/>
                </a:solidFill>
              </a:rPr>
              <a:t>	</a:t>
            </a:r>
            <a:r>
              <a:rPr lang="en-IN" sz="2800" dirty="0" err="1">
                <a:solidFill>
                  <a:schemeClr val="tx1"/>
                </a:solidFill>
              </a:rPr>
              <a:t>int</a:t>
            </a:r>
            <a:r>
              <a:rPr lang="en-IN" sz="2800" dirty="0">
                <a:solidFill>
                  <a:schemeClr val="tx1"/>
                </a:solidFill>
              </a:rPr>
              <a:t> and char</a:t>
            </a:r>
          </a:p>
          <a:p>
            <a:pPr marL="0" indent="0">
              <a:buNone/>
            </a:pPr>
            <a:endParaRPr lang="en-IN" sz="2800" dirty="0">
              <a:solidFill>
                <a:schemeClr val="tx1"/>
              </a:solidFill>
            </a:endParaRPr>
          </a:p>
          <a:p>
            <a:r>
              <a:rPr lang="en-IN" sz="2800" dirty="0">
                <a:solidFill>
                  <a:schemeClr val="tx1"/>
                </a:solidFill>
              </a:rPr>
              <a:t>To declare integer variables: </a:t>
            </a:r>
          </a:p>
          <a:p>
            <a:pPr marL="0" indent="0">
              <a:buNone/>
            </a:pPr>
            <a:r>
              <a:rPr lang="en-IN" sz="2800" dirty="0">
                <a:solidFill>
                  <a:schemeClr val="tx1"/>
                </a:solidFill>
              </a:rPr>
              <a:t>	</a:t>
            </a:r>
            <a:r>
              <a:rPr lang="en-US" sz="2800" dirty="0" err="1">
                <a:solidFill>
                  <a:schemeClr val="tx1"/>
                </a:solidFill>
              </a:rPr>
              <a:t>int</a:t>
            </a:r>
            <a:r>
              <a:rPr lang="en-US" sz="2800" dirty="0">
                <a:solidFill>
                  <a:schemeClr val="tx1"/>
                </a:solidFill>
              </a:rPr>
              <a:t> num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chemeClr val="tx1"/>
                </a:solidFill>
              </a:rPr>
              <a:t> =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chemeClr val="tx1"/>
                </a:solidFill>
              </a:rPr>
              <a:t>24;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r>
              <a:rPr lang="en-IN" sz="2800" dirty="0">
                <a:solidFill>
                  <a:schemeClr val="tx1"/>
                </a:solidFill>
              </a:rPr>
              <a:t>To declare char variables: </a:t>
            </a:r>
          </a:p>
          <a:p>
            <a:pPr marL="0" indent="0">
              <a:buNone/>
            </a:pPr>
            <a:r>
              <a:rPr lang="en-IN" sz="2800" dirty="0">
                <a:solidFill>
                  <a:schemeClr val="tx1"/>
                </a:solidFill>
              </a:rPr>
              <a:t>	</a:t>
            </a:r>
            <a:r>
              <a:rPr lang="en-US" sz="2800" dirty="0">
                <a:solidFill>
                  <a:schemeClr val="tx1"/>
                </a:solidFill>
              </a:rPr>
              <a:t>char </a:t>
            </a:r>
            <a:r>
              <a:rPr lang="en-US" sz="2800" dirty="0" err="1">
                <a:solidFill>
                  <a:schemeClr val="tx1"/>
                </a:solidFill>
              </a:rPr>
              <a:t>ch</a:t>
            </a:r>
            <a:r>
              <a:rPr lang="en-US" sz="2800" dirty="0">
                <a:solidFill>
                  <a:schemeClr val="tx1"/>
                </a:solidFill>
              </a:rPr>
              <a:t>= ‘a’;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CSC-113 Computer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A2E8A-5C13-4B5F-A839-A032F2BF16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69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8799" y="1300766"/>
            <a:ext cx="10178322" cy="47024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An operator is a symbol that tells the compiler to perform specific mathematical or logical manipulations. C# has rich set of built-in operators and some type of operators are listed below:</a:t>
            </a:r>
          </a:p>
          <a:p>
            <a:pPr algn="just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Arithmetic Operators</a:t>
            </a:r>
          </a:p>
          <a:p>
            <a:pPr algn="just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Relational Operators</a:t>
            </a:r>
          </a:p>
          <a:p>
            <a:pPr algn="just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Logical Operators</a:t>
            </a:r>
          </a:p>
          <a:p>
            <a:pPr algn="just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Assignment Operators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CSC-113 Computer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A2E8A-5C13-4B5F-A839-A032F2BF16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95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Arithmetic Operators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C32BD35-B85C-411B-A984-5B04D28AE8F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51678" y="2128014"/>
          <a:ext cx="10178322" cy="3182343"/>
        </p:xfrm>
        <a:graphic>
          <a:graphicData uri="http://schemas.openxmlformats.org/drawingml/2006/table">
            <a:tbl>
              <a:tblPr/>
              <a:tblGrid>
                <a:gridCol w="1716809">
                  <a:extLst>
                    <a:ext uri="{9D8B030D-6E8A-4147-A177-3AD203B41FA5}">
                      <a16:colId xmlns:a16="http://schemas.microsoft.com/office/drawing/2014/main" val="2572678668"/>
                    </a:ext>
                  </a:extLst>
                </a:gridCol>
                <a:gridCol w="5989983">
                  <a:extLst>
                    <a:ext uri="{9D8B030D-6E8A-4147-A177-3AD203B41FA5}">
                      <a16:colId xmlns:a16="http://schemas.microsoft.com/office/drawing/2014/main" val="3638287007"/>
                    </a:ext>
                  </a:extLst>
                </a:gridCol>
                <a:gridCol w="2471530">
                  <a:extLst>
                    <a:ext uri="{9D8B030D-6E8A-4147-A177-3AD203B41FA5}">
                      <a16:colId xmlns:a16="http://schemas.microsoft.com/office/drawing/2014/main" val="3484864635"/>
                    </a:ext>
                  </a:extLst>
                </a:gridCol>
              </a:tblGrid>
              <a:tr h="519987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Operator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Description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Example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61815"/>
                  </a:ext>
                </a:extLst>
              </a:tr>
              <a:tr h="429547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+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Adds two operands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A + B = 30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436996"/>
                  </a:ext>
                </a:extLst>
              </a:tr>
              <a:tr h="519987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-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Subtracts second operand from the first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A - B = -10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340470"/>
                  </a:ext>
                </a:extLst>
              </a:tr>
              <a:tr h="429547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*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Multiplies both operands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A * B = 200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553361"/>
                  </a:ext>
                </a:extLst>
              </a:tr>
              <a:tr h="519987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/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Divides numerator by de-numerator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B / A = 2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703423"/>
                  </a:ext>
                </a:extLst>
              </a:tr>
              <a:tr h="728336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%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Modulus Operator and remainder of after an integer division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B % A = 0</a:t>
                      </a:r>
                    </a:p>
                  </a:txBody>
                  <a:tcPr marL="67197" marR="67197" marT="67197" marB="6719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259826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CSC-113 Computer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A2E8A-5C13-4B5F-A839-A032F2BF169B}" type="slidenum">
              <a:rPr lang="en-US" smtClean="0"/>
              <a:t>7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F6CEBD-FA5F-48E0-B6E1-0571A4086A58}"/>
              </a:ext>
            </a:extLst>
          </p:cNvPr>
          <p:cNvSpPr/>
          <p:nvPr/>
        </p:nvSpPr>
        <p:spPr>
          <a:xfrm>
            <a:off x="1251678" y="1309520"/>
            <a:ext cx="80778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Verdana" panose="020B0604030504040204" pitchFamily="34" charset="0"/>
              </a:rPr>
              <a:t>Assume variable </a:t>
            </a:r>
            <a:r>
              <a:rPr lang="en-US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Verdana" panose="020B0604030504040204" pitchFamily="34" charset="0"/>
              </a:rPr>
              <a:t> holds 10 and variable </a:t>
            </a:r>
            <a:r>
              <a:rPr lang="en-US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Verdana" panose="020B0604030504040204" pitchFamily="34" charset="0"/>
              </a:rPr>
              <a:t> holds 20 then: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4648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674" y="1373558"/>
            <a:ext cx="10178322" cy="4935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Type conversion is converting one type of data to another type. It is also known as Type Casting. In C#, type casting has two forms: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Implicit type conversion</a:t>
            </a:r>
            <a:r>
              <a:rPr lang="en-US" sz="2400" dirty="0">
                <a:solidFill>
                  <a:schemeClr val="tx1"/>
                </a:solidFill>
              </a:rPr>
              <a:t> - These conversions are performed by C# in a type-safe manner. For example, are conversions from smaller to larger integral types and conversions from derived classes to base classes.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Explicit type conversion</a:t>
            </a:r>
            <a:r>
              <a:rPr lang="en-US" sz="2400" dirty="0">
                <a:solidFill>
                  <a:schemeClr val="tx1"/>
                </a:solidFill>
              </a:rPr>
              <a:t> - These conversions are done explicitly by users using the pre-defined functions. Explicit conversions require a cast operator.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CSC-113 Computer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A2E8A-5C13-4B5F-A839-A032F2BF169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553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Type 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572769"/>
            <a:ext cx="10178322" cy="4802910"/>
          </a:xfrm>
        </p:spPr>
        <p:txBody>
          <a:bodyPr numCol="1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solidFill>
                  <a:schemeClr val="tx1"/>
                </a:solidFill>
              </a:rPr>
              <a:t>int</a:t>
            </a:r>
            <a:r>
              <a:rPr lang="en-US" sz="2400" dirty="0">
                <a:solidFill>
                  <a:schemeClr val="tx1"/>
                </a:solidFill>
              </a:rPr>
              <a:t> num1 =20000;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solidFill>
                  <a:schemeClr val="tx1"/>
                </a:solidFill>
              </a:rPr>
              <a:t>int</a:t>
            </a:r>
            <a:r>
              <a:rPr lang="en-US" sz="2400" dirty="0">
                <a:solidFill>
                  <a:schemeClr val="tx1"/>
                </a:solidFill>
              </a:rPr>
              <a:t> num2 =50000;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long total;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// In this the </a:t>
            </a:r>
            <a:r>
              <a:rPr lang="en-US" sz="2400" dirty="0" err="1">
                <a:solidFill>
                  <a:schemeClr val="tx1"/>
                </a:solidFill>
              </a:rPr>
              <a:t>int</a:t>
            </a:r>
            <a:r>
              <a:rPr lang="en-US" sz="2400" dirty="0">
                <a:solidFill>
                  <a:schemeClr val="tx1"/>
                </a:solidFill>
              </a:rPr>
              <a:t> values are implicitly converted to long data type. You need not to tell compiler to do the conversion, it automatically does.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total = num1 + num2;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solidFill>
                  <a:schemeClr val="tx1"/>
                </a:solidFill>
              </a:rPr>
              <a:t>Console.WriteLine</a:t>
            </a:r>
            <a:r>
              <a:rPr lang="en-US" sz="2400" dirty="0">
                <a:solidFill>
                  <a:schemeClr val="tx1"/>
                </a:solidFill>
              </a:rPr>
              <a:t>("Total is : " + total);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CSC-113 Computer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A2E8A-5C13-4B5F-A839-A032F2BF169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5225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770</TotalTime>
  <Words>1046</Words>
  <Application>Microsoft Office PowerPoint</Application>
  <PresentationFormat>Widescreen</PresentationFormat>
  <Paragraphs>214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Calibri</vt:lpstr>
      <vt:lpstr>Century Gothic</vt:lpstr>
      <vt:lpstr>Droid Sans Mono</vt:lpstr>
      <vt:lpstr>Gill Sans MT (Body)</vt:lpstr>
      <vt:lpstr>inherit</vt:lpstr>
      <vt:lpstr>inter-regular</vt:lpstr>
      <vt:lpstr>Times New Roman</vt:lpstr>
      <vt:lpstr>Verdana</vt:lpstr>
      <vt:lpstr>Wingdings 3</vt:lpstr>
      <vt:lpstr>Wisp</vt:lpstr>
      <vt:lpstr>PowerPoint Presentation</vt:lpstr>
      <vt:lpstr>Introduction</vt:lpstr>
      <vt:lpstr>example 1 (Solution 2)</vt:lpstr>
      <vt:lpstr>Primitives Data Types </vt:lpstr>
      <vt:lpstr>CONT…</vt:lpstr>
      <vt:lpstr>Operators</vt:lpstr>
      <vt:lpstr>Arithmetic Operators</vt:lpstr>
      <vt:lpstr>Type Conversion</vt:lpstr>
      <vt:lpstr>Implicit Type Casting</vt:lpstr>
      <vt:lpstr>C# Type Conversion Methods</vt:lpstr>
      <vt:lpstr>Cont.</vt:lpstr>
      <vt:lpstr>Example</vt:lpstr>
      <vt:lpstr>example</vt:lpstr>
      <vt:lpstr>Lab  example  code </vt:lpstr>
      <vt:lpstr>Lab Tasks  </vt:lpstr>
      <vt:lpstr>Lab Tasks  </vt:lpstr>
      <vt:lpstr>Lab Tasks Use Datatype: int and string </vt:lpstr>
      <vt:lpstr>Lab Tasks (Cont.…) </vt:lpstr>
      <vt:lpstr>Thanks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</dc:creator>
  <cp:lastModifiedBy>02-131212-009</cp:lastModifiedBy>
  <cp:revision>71</cp:revision>
  <dcterms:created xsi:type="dcterms:W3CDTF">2018-02-01T04:19:04Z</dcterms:created>
  <dcterms:modified xsi:type="dcterms:W3CDTF">2023-02-14T10:04:47Z</dcterms:modified>
</cp:coreProperties>
</file>