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Erwin</a:t>
            </a:r>
            <a:r>
              <a:rPr spc="-75" dirty="0"/>
              <a:t> </a:t>
            </a:r>
            <a:r>
              <a:rPr dirty="0"/>
              <a:t>Sitompul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President</a:t>
            </a:r>
            <a:r>
              <a:rPr spc="-100" dirty="0"/>
              <a:t> </a:t>
            </a:r>
            <a:r>
              <a:rPr dirty="0"/>
              <a:t>University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PBST</a:t>
            </a:r>
            <a:r>
              <a:rPr spc="-50" dirty="0"/>
              <a:t> </a:t>
            </a:r>
            <a:r>
              <a:rPr spc="-5" dirty="0"/>
              <a:t>6/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Erwin</a:t>
            </a:r>
            <a:r>
              <a:rPr spc="-75" dirty="0"/>
              <a:t> </a:t>
            </a:r>
            <a:r>
              <a:rPr dirty="0"/>
              <a:t>Sitompul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President</a:t>
            </a:r>
            <a:r>
              <a:rPr spc="-100" dirty="0"/>
              <a:t> </a:t>
            </a:r>
            <a:r>
              <a:rPr dirty="0"/>
              <a:t>University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PBST</a:t>
            </a:r>
            <a:r>
              <a:rPr spc="-50" dirty="0"/>
              <a:t> </a:t>
            </a:r>
            <a:r>
              <a:rPr spc="-5" dirty="0"/>
              <a:t>6/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Erwin</a:t>
            </a:r>
            <a:r>
              <a:rPr spc="-75" dirty="0"/>
              <a:t> </a:t>
            </a:r>
            <a:r>
              <a:rPr dirty="0"/>
              <a:t>Sitompul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President</a:t>
            </a:r>
            <a:r>
              <a:rPr spc="-100" dirty="0"/>
              <a:t> </a:t>
            </a:r>
            <a:r>
              <a:rPr dirty="0"/>
              <a:t>University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PBST</a:t>
            </a:r>
            <a:r>
              <a:rPr spc="-50" dirty="0"/>
              <a:t> </a:t>
            </a:r>
            <a:r>
              <a:rPr spc="-5" dirty="0"/>
              <a:t>6/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3130550" cy="233679"/>
          </a:xfrm>
          <a:custGeom>
            <a:avLst/>
            <a:gdLst/>
            <a:ahLst/>
            <a:cxnLst/>
            <a:rect l="l" t="t" r="r" b="b"/>
            <a:pathLst>
              <a:path w="3130550" h="233679">
                <a:moveTo>
                  <a:pt x="3130296" y="0"/>
                </a:moveTo>
                <a:lnTo>
                  <a:pt x="0" y="0"/>
                </a:lnTo>
                <a:lnTo>
                  <a:pt x="0" y="233172"/>
                </a:lnTo>
                <a:lnTo>
                  <a:pt x="3130296" y="233172"/>
                </a:lnTo>
                <a:lnTo>
                  <a:pt x="3130296" y="0"/>
                </a:lnTo>
                <a:close/>
              </a:path>
            </a:pathLst>
          </a:custGeom>
          <a:solidFill>
            <a:srgbClr val="FF2D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624827"/>
            <a:ext cx="3042285" cy="233679"/>
          </a:xfrm>
          <a:custGeom>
            <a:avLst/>
            <a:gdLst/>
            <a:ahLst/>
            <a:cxnLst/>
            <a:rect l="l" t="t" r="r" b="b"/>
            <a:pathLst>
              <a:path w="3042285" h="233679">
                <a:moveTo>
                  <a:pt x="3041904" y="0"/>
                </a:moveTo>
                <a:lnTo>
                  <a:pt x="0" y="0"/>
                </a:lnTo>
                <a:lnTo>
                  <a:pt x="0" y="233171"/>
                </a:lnTo>
                <a:lnTo>
                  <a:pt x="3041904" y="233171"/>
                </a:lnTo>
                <a:lnTo>
                  <a:pt x="3041904" y="0"/>
                </a:lnTo>
                <a:close/>
              </a:path>
            </a:pathLst>
          </a:custGeom>
          <a:solidFill>
            <a:srgbClr val="FF2D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041904" y="6624827"/>
            <a:ext cx="3077210" cy="233679"/>
          </a:xfrm>
          <a:custGeom>
            <a:avLst/>
            <a:gdLst/>
            <a:ahLst/>
            <a:cxnLst/>
            <a:rect l="l" t="t" r="r" b="b"/>
            <a:pathLst>
              <a:path w="3077210" h="233679">
                <a:moveTo>
                  <a:pt x="3076956" y="0"/>
                </a:moveTo>
                <a:lnTo>
                  <a:pt x="0" y="0"/>
                </a:lnTo>
                <a:lnTo>
                  <a:pt x="0" y="233171"/>
                </a:lnTo>
                <a:lnTo>
                  <a:pt x="3076956" y="233171"/>
                </a:lnTo>
                <a:lnTo>
                  <a:pt x="3076956" y="0"/>
                </a:lnTo>
                <a:close/>
              </a:path>
            </a:pathLst>
          </a:custGeom>
          <a:solidFill>
            <a:srgbClr val="FF56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102096" y="6624827"/>
            <a:ext cx="3042285" cy="233679"/>
          </a:xfrm>
          <a:custGeom>
            <a:avLst/>
            <a:gdLst/>
            <a:ahLst/>
            <a:cxnLst/>
            <a:rect l="l" t="t" r="r" b="b"/>
            <a:pathLst>
              <a:path w="3042284" h="233679">
                <a:moveTo>
                  <a:pt x="3041904" y="0"/>
                </a:moveTo>
                <a:lnTo>
                  <a:pt x="0" y="0"/>
                </a:lnTo>
                <a:lnTo>
                  <a:pt x="0" y="233171"/>
                </a:lnTo>
                <a:lnTo>
                  <a:pt x="3041904" y="233171"/>
                </a:lnTo>
                <a:lnTo>
                  <a:pt x="3041904" y="0"/>
                </a:lnTo>
                <a:close/>
              </a:path>
            </a:pathLst>
          </a:custGeom>
          <a:solidFill>
            <a:srgbClr val="FF93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Erwin</a:t>
            </a:r>
            <a:r>
              <a:rPr spc="-75" dirty="0"/>
              <a:t> </a:t>
            </a:r>
            <a:r>
              <a:rPr dirty="0"/>
              <a:t>Sitompul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President</a:t>
            </a:r>
            <a:r>
              <a:rPr spc="-100" dirty="0"/>
              <a:t> </a:t>
            </a:r>
            <a:r>
              <a:rPr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PBST</a:t>
            </a:r>
            <a:r>
              <a:rPr spc="-50" dirty="0"/>
              <a:t> </a:t>
            </a:r>
            <a:r>
              <a:rPr spc="-5" dirty="0"/>
              <a:t>6/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33172"/>
            <a:ext cx="9144000" cy="539750"/>
          </a:xfrm>
          <a:custGeom>
            <a:avLst/>
            <a:gdLst/>
            <a:ahLst/>
            <a:cxnLst/>
            <a:rect l="l" t="t" r="r" b="b"/>
            <a:pathLst>
              <a:path w="9144000" h="539750">
                <a:moveTo>
                  <a:pt x="9144000" y="0"/>
                </a:moveTo>
                <a:lnTo>
                  <a:pt x="0" y="0"/>
                </a:lnTo>
                <a:lnTo>
                  <a:pt x="0" y="539495"/>
                </a:lnTo>
                <a:lnTo>
                  <a:pt x="9144000" y="539495"/>
                </a:lnTo>
                <a:lnTo>
                  <a:pt x="9144000" y="0"/>
                </a:lnTo>
                <a:close/>
              </a:path>
            </a:pathLst>
          </a:custGeom>
          <a:solidFill>
            <a:srgbClr val="FF93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624827"/>
            <a:ext cx="3042285" cy="233679"/>
          </a:xfrm>
          <a:custGeom>
            <a:avLst/>
            <a:gdLst/>
            <a:ahLst/>
            <a:cxnLst/>
            <a:rect l="l" t="t" r="r" b="b"/>
            <a:pathLst>
              <a:path w="3042285" h="233679">
                <a:moveTo>
                  <a:pt x="3041904" y="0"/>
                </a:moveTo>
                <a:lnTo>
                  <a:pt x="0" y="0"/>
                </a:lnTo>
                <a:lnTo>
                  <a:pt x="0" y="233171"/>
                </a:lnTo>
                <a:lnTo>
                  <a:pt x="3041904" y="233171"/>
                </a:lnTo>
                <a:lnTo>
                  <a:pt x="3041904" y="0"/>
                </a:lnTo>
                <a:close/>
              </a:path>
            </a:pathLst>
          </a:custGeom>
          <a:solidFill>
            <a:srgbClr val="FF2D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041904" y="6624827"/>
            <a:ext cx="3077210" cy="233679"/>
          </a:xfrm>
          <a:custGeom>
            <a:avLst/>
            <a:gdLst/>
            <a:ahLst/>
            <a:cxnLst/>
            <a:rect l="l" t="t" r="r" b="b"/>
            <a:pathLst>
              <a:path w="3077210" h="233679">
                <a:moveTo>
                  <a:pt x="3076956" y="0"/>
                </a:moveTo>
                <a:lnTo>
                  <a:pt x="0" y="0"/>
                </a:lnTo>
                <a:lnTo>
                  <a:pt x="0" y="233171"/>
                </a:lnTo>
                <a:lnTo>
                  <a:pt x="3076956" y="233171"/>
                </a:lnTo>
                <a:lnTo>
                  <a:pt x="3076956" y="0"/>
                </a:lnTo>
                <a:close/>
              </a:path>
            </a:pathLst>
          </a:custGeom>
          <a:solidFill>
            <a:srgbClr val="FF56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6200" y="6085332"/>
            <a:ext cx="400812" cy="464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PBST</a:t>
            </a:r>
            <a:r>
              <a:rPr spc="-50" dirty="0"/>
              <a:t> </a:t>
            </a:r>
            <a:r>
              <a:rPr spc="-5" dirty="0"/>
              <a:t>6/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235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9994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/>
              <a:t>Erwin</a:t>
            </a:r>
            <a:r>
              <a:rPr lang="en-US" spc="-75"/>
              <a:t> </a:t>
            </a:r>
            <a:r>
              <a:rPr lang="en-US"/>
              <a:t>Sitompul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/>
              <a:t>President</a:t>
            </a:r>
            <a:r>
              <a:rPr lang="en-US" spc="-100"/>
              <a:t> </a:t>
            </a:r>
            <a:r>
              <a:rPr lang="en-US"/>
              <a:t>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/>
              <a:t>PBST</a:t>
            </a:r>
            <a:r>
              <a:rPr lang="en-US" spc="-50"/>
              <a:t> </a:t>
            </a:r>
            <a:r>
              <a:rPr lang="en-US" spc="-5"/>
              <a:t>6/</a:t>
            </a:r>
            <a:fld id="{81D60167-4931-47E6-BA6A-407CBD079E47}" type="slidenum">
              <a:rPr spc="-5" smtClean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68498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3130550" cy="233679"/>
          </a:xfrm>
          <a:custGeom>
            <a:avLst/>
            <a:gdLst/>
            <a:ahLst/>
            <a:cxnLst/>
            <a:rect l="l" t="t" r="r" b="b"/>
            <a:pathLst>
              <a:path w="3130550" h="233679">
                <a:moveTo>
                  <a:pt x="3130296" y="0"/>
                </a:moveTo>
                <a:lnTo>
                  <a:pt x="0" y="0"/>
                </a:lnTo>
                <a:lnTo>
                  <a:pt x="0" y="233172"/>
                </a:lnTo>
                <a:lnTo>
                  <a:pt x="3130296" y="233172"/>
                </a:lnTo>
                <a:lnTo>
                  <a:pt x="3130296" y="0"/>
                </a:lnTo>
                <a:close/>
              </a:path>
            </a:pathLst>
          </a:custGeom>
          <a:solidFill>
            <a:srgbClr val="FF2D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624827"/>
            <a:ext cx="3042285" cy="233679"/>
          </a:xfrm>
          <a:custGeom>
            <a:avLst/>
            <a:gdLst/>
            <a:ahLst/>
            <a:cxnLst/>
            <a:rect l="l" t="t" r="r" b="b"/>
            <a:pathLst>
              <a:path w="3042285" h="233679">
                <a:moveTo>
                  <a:pt x="3041904" y="0"/>
                </a:moveTo>
                <a:lnTo>
                  <a:pt x="0" y="0"/>
                </a:lnTo>
                <a:lnTo>
                  <a:pt x="0" y="233171"/>
                </a:lnTo>
                <a:lnTo>
                  <a:pt x="3041904" y="233171"/>
                </a:lnTo>
                <a:lnTo>
                  <a:pt x="3041904" y="0"/>
                </a:lnTo>
                <a:close/>
              </a:path>
            </a:pathLst>
          </a:custGeom>
          <a:solidFill>
            <a:srgbClr val="FF2D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041904" y="6624827"/>
            <a:ext cx="3077210" cy="233679"/>
          </a:xfrm>
          <a:custGeom>
            <a:avLst/>
            <a:gdLst/>
            <a:ahLst/>
            <a:cxnLst/>
            <a:rect l="l" t="t" r="r" b="b"/>
            <a:pathLst>
              <a:path w="3077210" h="233679">
                <a:moveTo>
                  <a:pt x="3076956" y="0"/>
                </a:moveTo>
                <a:lnTo>
                  <a:pt x="0" y="0"/>
                </a:lnTo>
                <a:lnTo>
                  <a:pt x="0" y="233171"/>
                </a:lnTo>
                <a:lnTo>
                  <a:pt x="3076956" y="233171"/>
                </a:lnTo>
                <a:lnTo>
                  <a:pt x="3076956" y="0"/>
                </a:lnTo>
                <a:close/>
              </a:path>
            </a:pathLst>
          </a:custGeom>
          <a:solidFill>
            <a:srgbClr val="FF56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102096" y="6624827"/>
            <a:ext cx="3042285" cy="233679"/>
          </a:xfrm>
          <a:custGeom>
            <a:avLst/>
            <a:gdLst/>
            <a:ahLst/>
            <a:cxnLst/>
            <a:rect l="l" t="t" r="r" b="b"/>
            <a:pathLst>
              <a:path w="3042284" h="233679">
                <a:moveTo>
                  <a:pt x="3041904" y="0"/>
                </a:moveTo>
                <a:lnTo>
                  <a:pt x="0" y="0"/>
                </a:lnTo>
                <a:lnTo>
                  <a:pt x="0" y="233171"/>
                </a:lnTo>
                <a:lnTo>
                  <a:pt x="3041904" y="233171"/>
                </a:lnTo>
                <a:lnTo>
                  <a:pt x="3041904" y="0"/>
                </a:lnTo>
                <a:close/>
              </a:path>
            </a:pathLst>
          </a:custGeom>
          <a:solidFill>
            <a:srgbClr val="FF93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6200" y="6085332"/>
            <a:ext cx="400812" cy="46482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233172"/>
            <a:ext cx="9144000" cy="539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0063" y="2886201"/>
            <a:ext cx="8632190" cy="2276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88104" y="6620923"/>
            <a:ext cx="1382395" cy="242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Erwin</a:t>
            </a:r>
            <a:r>
              <a:rPr spc="-75" dirty="0"/>
              <a:t> </a:t>
            </a:r>
            <a:r>
              <a:rPr dirty="0"/>
              <a:t>Sitompul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2749" y="6620923"/>
            <a:ext cx="1816100" cy="242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President</a:t>
            </a:r>
            <a:r>
              <a:rPr spc="-100" dirty="0"/>
              <a:t> </a:t>
            </a:r>
            <a:r>
              <a:rPr dirty="0"/>
              <a:t>University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40067" y="6620923"/>
            <a:ext cx="994409" cy="242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PBST</a:t>
            </a:r>
            <a:r>
              <a:rPr spc="-50" dirty="0"/>
              <a:t> </a:t>
            </a:r>
            <a:r>
              <a:rPr spc="-5" dirty="0"/>
              <a:t>6/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6" r:id="rId7"/>
    <p:sldLayoutId id="2147483667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7278" y="2637343"/>
            <a:ext cx="5946140" cy="155448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555"/>
              </a:spcBef>
            </a:pPr>
            <a:r>
              <a:rPr sz="2800" b="1" spc="-5" dirty="0">
                <a:solidFill>
                  <a:srgbClr val="FF2D61"/>
                </a:solidFill>
                <a:latin typeface="Verdana"/>
                <a:cs typeface="Verdana"/>
              </a:rPr>
              <a:t>Chapter</a:t>
            </a:r>
            <a:r>
              <a:rPr sz="2800" b="1" spc="15" dirty="0">
                <a:solidFill>
                  <a:srgbClr val="FF2D61"/>
                </a:solidFill>
                <a:latin typeface="Verdana"/>
                <a:cs typeface="Verdana"/>
              </a:rPr>
              <a:t> </a:t>
            </a:r>
            <a:r>
              <a:rPr sz="2800" b="1" spc="-5" dirty="0">
                <a:solidFill>
                  <a:srgbClr val="FF2D61"/>
                </a:solidFill>
                <a:latin typeface="Verdana"/>
                <a:cs typeface="Verdana"/>
              </a:rPr>
              <a:t>5</a:t>
            </a:r>
            <a:endParaRPr sz="2800" dirty="0">
              <a:latin typeface="Verdana"/>
              <a:cs typeface="Verdana"/>
            </a:endParaRPr>
          </a:p>
          <a:p>
            <a:pPr marL="12065" marR="5080" algn="ctr">
              <a:lnSpc>
                <a:spcPct val="100000"/>
              </a:lnSpc>
              <a:spcBef>
                <a:spcPts val="540"/>
              </a:spcBef>
              <a:tabLst>
                <a:tab pos="1420495" algn="l"/>
              </a:tabLst>
            </a:pPr>
            <a:r>
              <a:rPr sz="3200" b="1" dirty="0">
                <a:latin typeface="Verdana"/>
                <a:cs typeface="Verdana"/>
              </a:rPr>
              <a:t>Some	</a:t>
            </a:r>
            <a:r>
              <a:rPr sz="3200" b="1" spc="-5" dirty="0">
                <a:latin typeface="Verdana"/>
                <a:cs typeface="Verdana"/>
              </a:rPr>
              <a:t>Discrete</a:t>
            </a:r>
            <a:r>
              <a:rPr sz="3200" b="1" spc="-55" dirty="0">
                <a:latin typeface="Verdana"/>
                <a:cs typeface="Verdana"/>
              </a:rPr>
              <a:t> </a:t>
            </a:r>
            <a:r>
              <a:rPr sz="3200" b="1" dirty="0">
                <a:latin typeface="Verdana"/>
                <a:cs typeface="Verdana"/>
              </a:rPr>
              <a:t>Probability  </a:t>
            </a:r>
            <a:r>
              <a:rPr sz="3200" b="1" spc="-5" dirty="0">
                <a:latin typeface="Verdana"/>
                <a:cs typeface="Verdana"/>
              </a:rPr>
              <a:t>Distributions</a:t>
            </a:r>
            <a:endParaRPr sz="32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96455" y="6620923"/>
            <a:ext cx="882015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PBST</a:t>
            </a:r>
            <a:r>
              <a:rPr sz="1400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6/</a:t>
            </a:r>
            <a:fld id="{81D60167-4931-47E6-BA6A-407CBD079E47}" type="slidenum"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1</a:t>
            </a:fld>
            <a:endParaRPr sz="1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0"/>
            <a:ext cx="3130550" cy="233679"/>
          </a:xfrm>
          <a:prstGeom prst="rect">
            <a:avLst/>
          </a:prstGeom>
          <a:solidFill>
            <a:srgbClr val="FF2D61"/>
          </a:solidFill>
        </p:spPr>
        <p:txBody>
          <a:bodyPr vert="horz" wrap="square" lIns="0" tIns="3175" rIns="0" bIns="0" rtlCol="0">
            <a:spAutoFit/>
          </a:bodyPr>
          <a:lstStyle/>
          <a:p>
            <a:pPr marR="85090" algn="r">
              <a:lnSpc>
                <a:spcPct val="100000"/>
              </a:lnSpc>
              <a:spcBef>
                <a:spcPts val="25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Chapter</a:t>
            </a:r>
            <a:r>
              <a:rPr sz="1400" spc="-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30295" y="0"/>
            <a:ext cx="6014085" cy="233679"/>
          </a:xfrm>
          <a:prstGeom prst="rect">
            <a:avLst/>
          </a:prstGeom>
          <a:solidFill>
            <a:srgbClr val="FF5681"/>
          </a:solidFill>
        </p:spPr>
        <p:txBody>
          <a:bodyPr vert="horz" wrap="square" lIns="0" tIns="317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25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Some Discrete Probability</a:t>
            </a:r>
            <a:r>
              <a:rPr sz="14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Distributions</a:t>
            </a:r>
            <a:endParaRPr sz="14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39837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939949"/>
            <a:ext cx="9144000" cy="5918200"/>
            <a:chOff x="0" y="939949"/>
            <a:chExt cx="9144000" cy="5918200"/>
          </a:xfrm>
        </p:grpSpPr>
        <p:sp>
          <p:nvSpPr>
            <p:cNvPr id="3" name="object 3"/>
            <p:cNvSpPr/>
            <p:nvPr/>
          </p:nvSpPr>
          <p:spPr>
            <a:xfrm>
              <a:off x="133671" y="939949"/>
              <a:ext cx="8811389" cy="478975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216908" y="1991867"/>
              <a:ext cx="666115" cy="3304540"/>
            </a:xfrm>
            <a:custGeom>
              <a:avLst/>
              <a:gdLst/>
              <a:ahLst/>
              <a:cxnLst/>
              <a:rect l="l" t="t" r="r" b="b"/>
              <a:pathLst>
                <a:path w="666114" h="3304540">
                  <a:moveTo>
                    <a:pt x="665988" y="0"/>
                  </a:moveTo>
                  <a:lnTo>
                    <a:pt x="0" y="0"/>
                  </a:lnTo>
                  <a:lnTo>
                    <a:pt x="0" y="3304032"/>
                  </a:lnTo>
                  <a:lnTo>
                    <a:pt x="665988" y="3304032"/>
                  </a:lnTo>
                  <a:lnTo>
                    <a:pt x="665988" y="0"/>
                  </a:lnTo>
                  <a:close/>
                </a:path>
              </a:pathLst>
            </a:custGeom>
            <a:solidFill>
              <a:srgbClr val="FF93AE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16908" y="1991867"/>
              <a:ext cx="666115" cy="3304540"/>
            </a:xfrm>
            <a:custGeom>
              <a:avLst/>
              <a:gdLst/>
              <a:ahLst/>
              <a:cxnLst/>
              <a:rect l="l" t="t" r="r" b="b"/>
              <a:pathLst>
                <a:path w="666114" h="3304540">
                  <a:moveTo>
                    <a:pt x="0" y="3304032"/>
                  </a:moveTo>
                  <a:lnTo>
                    <a:pt x="665988" y="3304032"/>
                  </a:lnTo>
                  <a:lnTo>
                    <a:pt x="665988" y="0"/>
                  </a:lnTo>
                  <a:lnTo>
                    <a:pt x="0" y="0"/>
                  </a:lnTo>
                  <a:lnTo>
                    <a:pt x="0" y="330403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27403" y="5580887"/>
              <a:ext cx="2397252" cy="100431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76200" y="6085332"/>
            <a:ext cx="400812" cy="464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F93AE"/>
          </a:solidFill>
        </p:spPr>
        <p:txBody>
          <a:bodyPr vert="horz" wrap="square" lIns="0" tIns="24130" rIns="0" bIns="0" rtlCol="0">
            <a:spAutoFit/>
          </a:bodyPr>
          <a:lstStyle/>
          <a:p>
            <a:pPr marL="1662430">
              <a:lnSpc>
                <a:spcPct val="100000"/>
              </a:lnSpc>
              <a:spcBef>
                <a:spcPts val="190"/>
              </a:spcBef>
            </a:pPr>
            <a:r>
              <a:rPr spc="-75" dirty="0"/>
              <a:t>Table </a:t>
            </a:r>
            <a:r>
              <a:rPr dirty="0"/>
              <a:t>A.1 Binomial </a:t>
            </a:r>
            <a:r>
              <a:rPr spc="-5" dirty="0"/>
              <a:t>Probability </a:t>
            </a:r>
            <a:r>
              <a:rPr dirty="0"/>
              <a:t>Sums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965705" y="0"/>
            <a:ext cx="71786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59840" algn="l"/>
              </a:tabLst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Chapter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5.3	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Binomial and Multinomial</a:t>
            </a:r>
            <a:r>
              <a:rPr sz="14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Distributions</a:t>
            </a:r>
            <a:endParaRPr sz="14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54132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233172"/>
            <a:ext cx="9144000" cy="516808"/>
          </a:xfrm>
          <a:prstGeom prst="rect">
            <a:avLst/>
          </a:prstGeom>
          <a:solidFill>
            <a:srgbClr val="FF93AE"/>
          </a:solidFill>
        </p:spPr>
        <p:txBody>
          <a:bodyPr vert="horz" wrap="square" lIns="0" tIns="24130" rIns="0" bIns="0" rtlCol="0">
            <a:spAutoFit/>
          </a:bodyPr>
          <a:lstStyle/>
          <a:p>
            <a:pPr marL="1155065">
              <a:lnSpc>
                <a:spcPct val="100000"/>
              </a:lnSpc>
              <a:spcBef>
                <a:spcPts val="190"/>
              </a:spcBef>
            </a:pPr>
            <a:r>
              <a:rPr dirty="0"/>
              <a:t>Binomial Distributions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65705" y="0"/>
            <a:ext cx="71786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59840" algn="l"/>
              </a:tabLst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Chapter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5.3	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Binomial and Multinomial</a:t>
            </a:r>
            <a:r>
              <a:rPr sz="14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Distributions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778763"/>
            <a:ext cx="727075" cy="1080135"/>
            <a:chOff x="0" y="778763"/>
            <a:chExt cx="727075" cy="1080135"/>
          </a:xfrm>
        </p:grpSpPr>
        <p:sp>
          <p:nvSpPr>
            <p:cNvPr id="5" name="object 5"/>
            <p:cNvSpPr/>
            <p:nvPr/>
          </p:nvSpPr>
          <p:spPr>
            <a:xfrm>
              <a:off x="0" y="911351"/>
              <a:ext cx="727075" cy="90170"/>
            </a:xfrm>
            <a:custGeom>
              <a:avLst/>
              <a:gdLst/>
              <a:ahLst/>
              <a:cxnLst/>
              <a:rect l="l" t="t" r="r" b="b"/>
              <a:pathLst>
                <a:path w="727075" h="90169">
                  <a:moveTo>
                    <a:pt x="726948" y="0"/>
                  </a:moveTo>
                  <a:lnTo>
                    <a:pt x="0" y="0"/>
                  </a:lnTo>
                  <a:lnTo>
                    <a:pt x="0" y="89915"/>
                  </a:lnTo>
                  <a:lnTo>
                    <a:pt x="726948" y="89915"/>
                  </a:lnTo>
                  <a:lnTo>
                    <a:pt x="726948" y="0"/>
                  </a:lnTo>
                  <a:close/>
                </a:path>
              </a:pathLst>
            </a:custGeom>
            <a:solidFill>
              <a:srgbClr val="FF56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6492" y="778763"/>
              <a:ext cx="0" cy="1080135"/>
            </a:xfrm>
            <a:custGeom>
              <a:avLst/>
              <a:gdLst/>
              <a:ahLst/>
              <a:cxnLst/>
              <a:rect l="l" t="t" r="r" b="b"/>
              <a:pathLst>
                <a:path h="1080135">
                  <a:moveTo>
                    <a:pt x="0" y="0"/>
                  </a:moveTo>
                  <a:lnTo>
                    <a:pt x="1" y="1080008"/>
                  </a:lnTo>
                </a:path>
              </a:pathLst>
            </a:custGeom>
            <a:ln w="12192">
              <a:solidFill>
                <a:srgbClr val="FF56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0" y="3977640"/>
            <a:ext cx="266700" cy="106680"/>
          </a:xfrm>
          <a:custGeom>
            <a:avLst/>
            <a:gdLst/>
            <a:ahLst/>
            <a:cxnLst/>
            <a:rect l="l" t="t" r="r" b="b"/>
            <a:pathLst>
              <a:path w="266700" h="106679">
                <a:moveTo>
                  <a:pt x="266700" y="0"/>
                </a:moveTo>
                <a:lnTo>
                  <a:pt x="0" y="0"/>
                </a:lnTo>
                <a:lnTo>
                  <a:pt x="0" y="106680"/>
                </a:lnTo>
                <a:lnTo>
                  <a:pt x="266700" y="106680"/>
                </a:lnTo>
                <a:lnTo>
                  <a:pt x="266700" y="0"/>
                </a:lnTo>
                <a:close/>
              </a:path>
            </a:pathLst>
          </a:custGeom>
          <a:solidFill>
            <a:srgbClr val="FF93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1963" y="986155"/>
            <a:ext cx="8742045" cy="4123054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50800" marR="41275">
              <a:lnSpc>
                <a:spcPts val="1920"/>
              </a:lnSpc>
              <a:spcBef>
                <a:spcPts val="565"/>
              </a:spcBef>
            </a:pP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large </a:t>
            </a:r>
            <a:r>
              <a:rPr sz="2000" dirty="0">
                <a:latin typeface="Verdana"/>
                <a:cs typeface="Verdana"/>
              </a:rPr>
              <a:t>chain </a:t>
            </a:r>
            <a:r>
              <a:rPr sz="2000" spc="-5" dirty="0">
                <a:latin typeface="Verdana"/>
                <a:cs typeface="Verdana"/>
              </a:rPr>
              <a:t>retailer </a:t>
            </a:r>
            <a:r>
              <a:rPr sz="2000" dirty="0">
                <a:latin typeface="Verdana"/>
                <a:cs typeface="Verdana"/>
              </a:rPr>
              <a:t>purchase a </a:t>
            </a:r>
            <a:r>
              <a:rPr sz="2000" spc="-5" dirty="0">
                <a:latin typeface="Verdana"/>
                <a:cs typeface="Verdana"/>
              </a:rPr>
              <a:t>certain </a:t>
            </a:r>
            <a:r>
              <a:rPr sz="2000" dirty="0">
                <a:latin typeface="Verdana"/>
                <a:cs typeface="Verdana"/>
              </a:rPr>
              <a:t>kind of </a:t>
            </a:r>
            <a:r>
              <a:rPr sz="2000" spc="-5" dirty="0">
                <a:latin typeface="Verdana"/>
                <a:cs typeface="Verdana"/>
              </a:rPr>
              <a:t>electronic device  </a:t>
            </a:r>
            <a:r>
              <a:rPr sz="2000" dirty="0">
                <a:latin typeface="Verdana"/>
                <a:cs typeface="Verdana"/>
              </a:rPr>
              <a:t>from a </a:t>
            </a:r>
            <a:r>
              <a:rPr sz="2000" spc="-20" dirty="0">
                <a:latin typeface="Verdana"/>
                <a:cs typeface="Verdana"/>
              </a:rPr>
              <a:t>manufacturer. </a:t>
            </a:r>
            <a:r>
              <a:rPr sz="2000" dirty="0">
                <a:latin typeface="Verdana"/>
                <a:cs typeface="Verdana"/>
              </a:rPr>
              <a:t>The manufacturer </a:t>
            </a:r>
            <a:r>
              <a:rPr sz="2000" spc="-5" dirty="0">
                <a:latin typeface="Verdana"/>
                <a:cs typeface="Verdana"/>
              </a:rPr>
              <a:t>indicates that </a:t>
            </a:r>
            <a:r>
              <a:rPr sz="2000" dirty="0">
                <a:latin typeface="Verdana"/>
                <a:cs typeface="Verdana"/>
              </a:rPr>
              <a:t>the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defective  </a:t>
            </a:r>
            <a:r>
              <a:rPr sz="2000" spc="-10" dirty="0">
                <a:latin typeface="Verdana"/>
                <a:cs typeface="Verdana"/>
              </a:rPr>
              <a:t>rate </a:t>
            </a:r>
            <a:r>
              <a:rPr sz="2000" dirty="0">
                <a:latin typeface="Verdana"/>
                <a:cs typeface="Verdana"/>
              </a:rPr>
              <a:t>of the </a:t>
            </a:r>
            <a:r>
              <a:rPr sz="2000" spc="-5" dirty="0">
                <a:latin typeface="Verdana"/>
                <a:cs typeface="Verdana"/>
              </a:rPr>
              <a:t>device </a:t>
            </a:r>
            <a:r>
              <a:rPr sz="2000" spc="-10" dirty="0">
                <a:latin typeface="Verdana"/>
                <a:cs typeface="Verdana"/>
              </a:rPr>
              <a:t>is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3%.</a:t>
            </a:r>
            <a:endParaRPr sz="2000">
              <a:latin typeface="Verdana"/>
              <a:cs typeface="Verdana"/>
            </a:endParaRPr>
          </a:p>
          <a:p>
            <a:pPr marL="508000" marR="116839" indent="-457834">
              <a:lnSpc>
                <a:spcPct val="80000"/>
              </a:lnSpc>
              <a:spcBef>
                <a:spcPts val="740"/>
              </a:spcBef>
              <a:buClr>
                <a:srgbClr val="FF2D61"/>
              </a:buClr>
              <a:buAutoNum type="alphaLcParenBoth"/>
              <a:tabLst>
                <a:tab pos="508634" algn="l"/>
              </a:tabLst>
            </a:pPr>
            <a:r>
              <a:rPr sz="2000" spc="-5" dirty="0">
                <a:latin typeface="Verdana"/>
                <a:cs typeface="Verdana"/>
              </a:rPr>
              <a:t>The </a:t>
            </a:r>
            <a:r>
              <a:rPr sz="2000" dirty="0">
                <a:latin typeface="Verdana"/>
                <a:cs typeface="Verdana"/>
              </a:rPr>
              <a:t>inspector of </a:t>
            </a:r>
            <a:r>
              <a:rPr sz="2000" spc="-5" dirty="0">
                <a:latin typeface="Verdana"/>
                <a:cs typeface="Verdana"/>
              </a:rPr>
              <a:t>the </a:t>
            </a:r>
            <a:r>
              <a:rPr sz="2000" spc="-10" dirty="0">
                <a:latin typeface="Verdana"/>
                <a:cs typeface="Verdana"/>
              </a:rPr>
              <a:t>retailer randomly </a:t>
            </a:r>
            <a:r>
              <a:rPr sz="2000" spc="-5" dirty="0">
                <a:latin typeface="Verdana"/>
                <a:cs typeface="Verdana"/>
              </a:rPr>
              <a:t>picks </a:t>
            </a:r>
            <a:r>
              <a:rPr sz="2000" dirty="0">
                <a:latin typeface="Verdana"/>
                <a:cs typeface="Verdana"/>
              </a:rPr>
              <a:t>20 </a:t>
            </a:r>
            <a:r>
              <a:rPr sz="2000" spc="-10" dirty="0">
                <a:latin typeface="Verdana"/>
                <a:cs typeface="Verdana"/>
              </a:rPr>
              <a:t>items </a:t>
            </a:r>
            <a:r>
              <a:rPr sz="2000" dirty="0">
                <a:latin typeface="Verdana"/>
                <a:cs typeface="Verdana"/>
              </a:rPr>
              <a:t>from a  </a:t>
            </a:r>
            <a:r>
              <a:rPr sz="2000" spc="-5" dirty="0">
                <a:latin typeface="Verdana"/>
                <a:cs typeface="Verdana"/>
              </a:rPr>
              <a:t>shipment. </a:t>
            </a:r>
            <a:r>
              <a:rPr sz="2000" dirty="0">
                <a:latin typeface="Verdana"/>
                <a:cs typeface="Verdana"/>
              </a:rPr>
              <a:t>What </a:t>
            </a:r>
            <a:r>
              <a:rPr sz="2000" spc="-10" dirty="0">
                <a:latin typeface="Verdana"/>
                <a:cs typeface="Verdana"/>
              </a:rPr>
              <a:t>is </a:t>
            </a:r>
            <a:r>
              <a:rPr sz="2000" dirty="0">
                <a:latin typeface="Verdana"/>
                <a:cs typeface="Verdana"/>
              </a:rPr>
              <a:t>the </a:t>
            </a:r>
            <a:r>
              <a:rPr sz="2000" spc="-10" dirty="0">
                <a:latin typeface="Verdana"/>
                <a:cs typeface="Verdana"/>
              </a:rPr>
              <a:t>probability </a:t>
            </a:r>
            <a:r>
              <a:rPr sz="2000" spc="-5" dirty="0">
                <a:latin typeface="Verdana"/>
                <a:cs typeface="Verdana"/>
              </a:rPr>
              <a:t>that there will be </a:t>
            </a:r>
            <a:r>
              <a:rPr sz="2000" dirty="0">
                <a:latin typeface="Verdana"/>
                <a:cs typeface="Verdana"/>
              </a:rPr>
              <a:t>at </a:t>
            </a:r>
            <a:r>
              <a:rPr sz="2000" spc="-5" dirty="0">
                <a:latin typeface="Verdana"/>
                <a:cs typeface="Verdana"/>
              </a:rPr>
              <a:t>least </a:t>
            </a:r>
            <a:r>
              <a:rPr sz="2000" dirty="0">
                <a:latin typeface="Verdana"/>
                <a:cs typeface="Verdana"/>
              </a:rPr>
              <a:t>one  </a:t>
            </a:r>
            <a:r>
              <a:rPr sz="2000" spc="-5" dirty="0">
                <a:latin typeface="Verdana"/>
                <a:cs typeface="Verdana"/>
              </a:rPr>
              <a:t>defective item </a:t>
            </a:r>
            <a:r>
              <a:rPr sz="2000" dirty="0">
                <a:latin typeface="Verdana"/>
                <a:cs typeface="Verdana"/>
              </a:rPr>
              <a:t>among these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20?</a:t>
            </a:r>
            <a:endParaRPr sz="2000">
              <a:latin typeface="Verdana"/>
              <a:cs typeface="Verdana"/>
            </a:endParaRPr>
          </a:p>
          <a:p>
            <a:pPr marL="508000" marR="17780" indent="-457834">
              <a:lnSpc>
                <a:spcPct val="80000"/>
              </a:lnSpc>
              <a:spcBef>
                <a:spcPts val="720"/>
              </a:spcBef>
              <a:buClr>
                <a:srgbClr val="FF2D61"/>
              </a:buClr>
              <a:buAutoNum type="alphaLcParenBoth"/>
              <a:tabLst>
                <a:tab pos="508634" algn="l"/>
              </a:tabLst>
            </a:pPr>
            <a:r>
              <a:rPr sz="2000" dirty="0">
                <a:latin typeface="Verdana"/>
                <a:cs typeface="Verdana"/>
              </a:rPr>
              <a:t>Suppose </a:t>
            </a:r>
            <a:r>
              <a:rPr sz="2000" spc="-5" dirty="0">
                <a:latin typeface="Verdana"/>
                <a:cs typeface="Verdana"/>
              </a:rPr>
              <a:t>that </a:t>
            </a:r>
            <a:r>
              <a:rPr sz="2000" dirty="0">
                <a:latin typeface="Verdana"/>
                <a:cs typeface="Verdana"/>
              </a:rPr>
              <a:t>the </a:t>
            </a:r>
            <a:r>
              <a:rPr sz="2000" spc="-10" dirty="0">
                <a:latin typeface="Verdana"/>
                <a:cs typeface="Verdana"/>
              </a:rPr>
              <a:t>retailer receives </a:t>
            </a:r>
            <a:r>
              <a:rPr sz="2000" dirty="0">
                <a:latin typeface="Verdana"/>
                <a:cs typeface="Verdana"/>
              </a:rPr>
              <a:t>10 </a:t>
            </a:r>
            <a:r>
              <a:rPr sz="2000" spc="-5" dirty="0">
                <a:latin typeface="Verdana"/>
                <a:cs typeface="Verdana"/>
              </a:rPr>
              <a:t>shipments in </a:t>
            </a:r>
            <a:r>
              <a:rPr sz="2000" dirty="0">
                <a:latin typeface="Verdana"/>
                <a:cs typeface="Verdana"/>
              </a:rPr>
              <a:t>a month and  </a:t>
            </a:r>
            <a:r>
              <a:rPr sz="2000" spc="-5" dirty="0">
                <a:latin typeface="Verdana"/>
                <a:cs typeface="Verdana"/>
              </a:rPr>
              <a:t>the </a:t>
            </a:r>
            <a:r>
              <a:rPr sz="2000" dirty="0">
                <a:latin typeface="Verdana"/>
                <a:cs typeface="Verdana"/>
              </a:rPr>
              <a:t>inspector </a:t>
            </a:r>
            <a:r>
              <a:rPr sz="2000" spc="-10" dirty="0">
                <a:latin typeface="Verdana"/>
                <a:cs typeface="Verdana"/>
              </a:rPr>
              <a:t>randomly </a:t>
            </a:r>
            <a:r>
              <a:rPr sz="2000" spc="-5" dirty="0">
                <a:latin typeface="Verdana"/>
                <a:cs typeface="Verdana"/>
              </a:rPr>
              <a:t>tests </a:t>
            </a:r>
            <a:r>
              <a:rPr sz="2000" dirty="0">
                <a:latin typeface="Verdana"/>
                <a:cs typeface="Verdana"/>
              </a:rPr>
              <a:t>20 </a:t>
            </a:r>
            <a:r>
              <a:rPr sz="2000" spc="-5" dirty="0">
                <a:latin typeface="Verdana"/>
                <a:cs typeface="Verdana"/>
              </a:rPr>
              <a:t>devices per shipment. </a:t>
            </a:r>
            <a:r>
              <a:rPr sz="2000" dirty="0">
                <a:latin typeface="Verdana"/>
                <a:cs typeface="Verdana"/>
              </a:rPr>
              <a:t>What </a:t>
            </a:r>
            <a:r>
              <a:rPr sz="2000" spc="-10" dirty="0">
                <a:latin typeface="Verdana"/>
                <a:cs typeface="Verdana"/>
              </a:rPr>
              <a:t>is  </a:t>
            </a:r>
            <a:r>
              <a:rPr sz="2000" spc="-5" dirty="0">
                <a:latin typeface="Verdana"/>
                <a:cs typeface="Verdana"/>
              </a:rPr>
              <a:t>the </a:t>
            </a:r>
            <a:r>
              <a:rPr sz="2000" spc="-10" dirty="0">
                <a:latin typeface="Verdana"/>
                <a:cs typeface="Verdana"/>
              </a:rPr>
              <a:t>probability </a:t>
            </a:r>
            <a:r>
              <a:rPr sz="2000" spc="-5" dirty="0">
                <a:latin typeface="Verdana"/>
                <a:cs typeface="Verdana"/>
              </a:rPr>
              <a:t>that there will be </a:t>
            </a:r>
            <a:r>
              <a:rPr sz="2000" dirty="0">
                <a:latin typeface="Verdana"/>
                <a:cs typeface="Verdana"/>
              </a:rPr>
              <a:t>3 </a:t>
            </a:r>
            <a:r>
              <a:rPr sz="2000" spc="-5" dirty="0">
                <a:latin typeface="Verdana"/>
                <a:cs typeface="Verdana"/>
              </a:rPr>
              <a:t>shipments </a:t>
            </a:r>
            <a:r>
              <a:rPr sz="2000" dirty="0">
                <a:latin typeface="Verdana"/>
                <a:cs typeface="Verdana"/>
              </a:rPr>
              <a:t>containing at </a:t>
            </a:r>
            <a:r>
              <a:rPr sz="2000" spc="-5" dirty="0">
                <a:latin typeface="Verdana"/>
                <a:cs typeface="Verdana"/>
              </a:rPr>
              <a:t>least  </a:t>
            </a:r>
            <a:r>
              <a:rPr sz="2000" dirty="0">
                <a:latin typeface="Verdana"/>
                <a:cs typeface="Verdana"/>
              </a:rPr>
              <a:t>one </a:t>
            </a:r>
            <a:r>
              <a:rPr sz="2000" spc="-5" dirty="0">
                <a:latin typeface="Verdana"/>
                <a:cs typeface="Verdana"/>
              </a:rPr>
              <a:t>defective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device?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Verdana"/>
              <a:cs typeface="Verdana"/>
            </a:endParaRPr>
          </a:p>
          <a:p>
            <a:pPr marL="50800" marR="649605">
              <a:lnSpc>
                <a:spcPts val="4600"/>
              </a:lnSpc>
              <a:tabLst>
                <a:tab pos="695325" algn="l"/>
                <a:tab pos="5110480" algn="l"/>
                <a:tab pos="7432040" algn="l"/>
              </a:tabLst>
            </a:pPr>
            <a:r>
              <a:rPr sz="2000" dirty="0">
                <a:latin typeface="Verdana"/>
                <a:cs typeface="Verdana"/>
              </a:rPr>
              <a:t>Let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spc="-5" dirty="0">
                <a:latin typeface="Verdana"/>
                <a:cs typeface="Verdana"/>
              </a:rPr>
              <a:t>be the number </a:t>
            </a:r>
            <a:r>
              <a:rPr sz="200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defective devices </a:t>
            </a:r>
            <a:r>
              <a:rPr sz="2000" dirty="0">
                <a:latin typeface="Verdana"/>
                <a:cs typeface="Verdana"/>
              </a:rPr>
              <a:t>among the 20 </a:t>
            </a:r>
            <a:r>
              <a:rPr sz="2000" spc="-5" dirty="0">
                <a:latin typeface="Verdana"/>
                <a:cs typeface="Verdana"/>
              </a:rPr>
              <a:t>items.  </a:t>
            </a:r>
            <a:r>
              <a:rPr sz="2000" spc="-5" dirty="0">
                <a:solidFill>
                  <a:srgbClr val="FF2D61"/>
                </a:solidFill>
                <a:latin typeface="Verdana"/>
                <a:cs typeface="Verdana"/>
              </a:rPr>
              <a:t>(a)	</a:t>
            </a:r>
            <a:r>
              <a:rPr sz="1550" i="1" spc="55" dirty="0">
                <a:latin typeface="Times New Roman"/>
                <a:cs typeface="Times New Roman"/>
              </a:rPr>
              <a:t>P</a:t>
            </a:r>
            <a:r>
              <a:rPr sz="1550" i="1" spc="-165" dirty="0">
                <a:latin typeface="Times New Roman"/>
                <a:cs typeface="Times New Roman"/>
              </a:rPr>
              <a:t> </a:t>
            </a:r>
            <a:r>
              <a:rPr sz="1550" spc="30" dirty="0">
                <a:latin typeface="Times New Roman"/>
                <a:cs typeface="Times New Roman"/>
              </a:rPr>
              <a:t>(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i="1" spc="55" dirty="0">
                <a:latin typeface="Times New Roman"/>
                <a:cs typeface="Times New Roman"/>
              </a:rPr>
              <a:t>X</a:t>
            </a:r>
            <a:r>
              <a:rPr sz="1550" i="1" spc="490" dirty="0">
                <a:latin typeface="Times New Roman"/>
                <a:cs typeface="Times New Roman"/>
              </a:rPr>
              <a:t> </a:t>
            </a:r>
            <a:r>
              <a:rPr sz="1550" spc="50" dirty="0">
                <a:latin typeface="Symbol"/>
                <a:cs typeface="Symbol"/>
              </a:rPr>
              <a:t>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30" dirty="0">
                <a:latin typeface="Times New Roman"/>
                <a:cs typeface="Times New Roman"/>
              </a:rPr>
              <a:t>1)</a:t>
            </a:r>
            <a:r>
              <a:rPr sz="1550" spc="140" dirty="0">
                <a:latin typeface="Times New Roman"/>
                <a:cs typeface="Times New Roman"/>
              </a:rPr>
              <a:t> </a:t>
            </a:r>
            <a:r>
              <a:rPr sz="1550" spc="50" dirty="0">
                <a:latin typeface="Symbol"/>
                <a:cs typeface="Symbol"/>
              </a:rPr>
              <a:t>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45" dirty="0">
                <a:latin typeface="Times New Roman"/>
                <a:cs typeface="Times New Roman"/>
              </a:rPr>
              <a:t>1</a:t>
            </a:r>
            <a:r>
              <a:rPr sz="1550" spc="-110" dirty="0">
                <a:latin typeface="Times New Roman"/>
                <a:cs typeface="Times New Roman"/>
              </a:rPr>
              <a:t> </a:t>
            </a:r>
            <a:r>
              <a:rPr sz="1550" spc="50" dirty="0">
                <a:latin typeface="Symbol"/>
                <a:cs typeface="Symbol"/>
              </a:rPr>
              <a:t></a:t>
            </a:r>
            <a:r>
              <a:rPr sz="1550" spc="140" dirty="0">
                <a:latin typeface="Times New Roman"/>
                <a:cs typeface="Times New Roman"/>
              </a:rPr>
              <a:t> </a:t>
            </a:r>
            <a:r>
              <a:rPr sz="1550" i="1" spc="55" dirty="0">
                <a:latin typeface="Times New Roman"/>
                <a:cs typeface="Times New Roman"/>
              </a:rPr>
              <a:t>P</a:t>
            </a:r>
            <a:r>
              <a:rPr sz="1550" i="1" spc="-165" dirty="0">
                <a:latin typeface="Times New Roman"/>
                <a:cs typeface="Times New Roman"/>
              </a:rPr>
              <a:t> </a:t>
            </a:r>
            <a:r>
              <a:rPr sz="1550" spc="30" dirty="0">
                <a:latin typeface="Times New Roman"/>
                <a:cs typeface="Times New Roman"/>
              </a:rPr>
              <a:t>(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i="1" spc="55" dirty="0">
                <a:latin typeface="Times New Roman"/>
                <a:cs typeface="Times New Roman"/>
              </a:rPr>
              <a:t>X</a:t>
            </a:r>
            <a:r>
              <a:rPr sz="1550" i="1" spc="490" dirty="0">
                <a:latin typeface="Times New Roman"/>
                <a:cs typeface="Times New Roman"/>
              </a:rPr>
              <a:t> </a:t>
            </a:r>
            <a:r>
              <a:rPr sz="1550" spc="50" dirty="0">
                <a:latin typeface="Symbol"/>
                <a:cs typeface="Symbol"/>
              </a:rPr>
              <a:t>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30" dirty="0">
                <a:latin typeface="Times New Roman"/>
                <a:cs typeface="Times New Roman"/>
              </a:rPr>
              <a:t>1)</a:t>
            </a:r>
            <a:r>
              <a:rPr sz="1550" spc="290" dirty="0">
                <a:latin typeface="Times New Roman"/>
                <a:cs typeface="Times New Roman"/>
              </a:rPr>
              <a:t> </a:t>
            </a:r>
            <a:r>
              <a:rPr sz="2325" spc="67" baseline="1792" dirty="0">
                <a:latin typeface="Symbol"/>
                <a:cs typeface="Symbol"/>
              </a:rPr>
              <a:t></a:t>
            </a:r>
            <a:r>
              <a:rPr sz="2325" spc="-7" baseline="1792" dirty="0">
                <a:latin typeface="Times New Roman"/>
                <a:cs typeface="Times New Roman"/>
              </a:rPr>
              <a:t> </a:t>
            </a:r>
            <a:r>
              <a:rPr sz="2325" spc="60" baseline="1792" dirty="0">
                <a:latin typeface="Times New Roman"/>
                <a:cs typeface="Times New Roman"/>
              </a:rPr>
              <a:t>1</a:t>
            </a:r>
            <a:r>
              <a:rPr sz="2325" spc="-150" baseline="1792" dirty="0">
                <a:latin typeface="Times New Roman"/>
                <a:cs typeface="Times New Roman"/>
              </a:rPr>
              <a:t> </a:t>
            </a:r>
            <a:r>
              <a:rPr sz="2325" spc="67" baseline="1792" dirty="0">
                <a:latin typeface="Symbol"/>
                <a:cs typeface="Symbol"/>
              </a:rPr>
              <a:t></a:t>
            </a:r>
            <a:r>
              <a:rPr sz="2325" spc="217" baseline="1792" dirty="0">
                <a:latin typeface="Times New Roman"/>
                <a:cs typeface="Times New Roman"/>
              </a:rPr>
              <a:t> </a:t>
            </a:r>
            <a:r>
              <a:rPr sz="2325" i="1" spc="75" baseline="1792" dirty="0">
                <a:latin typeface="Times New Roman"/>
                <a:cs typeface="Times New Roman"/>
              </a:rPr>
              <a:t>P</a:t>
            </a:r>
            <a:r>
              <a:rPr sz="2325" i="1" spc="-247" baseline="1792" dirty="0">
                <a:latin typeface="Times New Roman"/>
                <a:cs typeface="Times New Roman"/>
              </a:rPr>
              <a:t> </a:t>
            </a:r>
            <a:r>
              <a:rPr sz="2325" spc="37" baseline="1792" dirty="0">
                <a:latin typeface="Times New Roman"/>
                <a:cs typeface="Times New Roman"/>
              </a:rPr>
              <a:t>(</a:t>
            </a:r>
            <a:r>
              <a:rPr sz="2325" spc="-150" baseline="1792" dirty="0">
                <a:latin typeface="Times New Roman"/>
                <a:cs typeface="Times New Roman"/>
              </a:rPr>
              <a:t> </a:t>
            </a:r>
            <a:r>
              <a:rPr sz="2325" i="1" spc="75" baseline="1792" dirty="0">
                <a:latin typeface="Times New Roman"/>
                <a:cs typeface="Times New Roman"/>
              </a:rPr>
              <a:t>X </a:t>
            </a:r>
            <a:r>
              <a:rPr sz="2325" i="1" spc="120" baseline="1792" dirty="0">
                <a:latin typeface="Times New Roman"/>
                <a:cs typeface="Times New Roman"/>
              </a:rPr>
              <a:t> </a:t>
            </a:r>
            <a:r>
              <a:rPr sz="2325" spc="67" baseline="1792" dirty="0">
                <a:latin typeface="Symbol"/>
                <a:cs typeface="Symbol"/>
              </a:rPr>
              <a:t></a:t>
            </a:r>
            <a:r>
              <a:rPr sz="2325" spc="262" baseline="1792" dirty="0">
                <a:latin typeface="Times New Roman"/>
                <a:cs typeface="Times New Roman"/>
              </a:rPr>
              <a:t> </a:t>
            </a:r>
            <a:r>
              <a:rPr sz="2325" spc="150" baseline="1792" dirty="0">
                <a:latin typeface="Times New Roman"/>
                <a:cs typeface="Times New Roman"/>
              </a:rPr>
              <a:t>0)</a:t>
            </a:r>
            <a:r>
              <a:rPr sz="2325" spc="345" baseline="1792" dirty="0">
                <a:latin typeface="Times New Roman"/>
                <a:cs typeface="Times New Roman"/>
              </a:rPr>
              <a:t> </a:t>
            </a:r>
            <a:r>
              <a:rPr sz="2400" spc="22" baseline="3472" dirty="0">
                <a:latin typeface="Symbol"/>
                <a:cs typeface="Symbol"/>
              </a:rPr>
              <a:t></a:t>
            </a:r>
            <a:r>
              <a:rPr sz="2400" baseline="3472" dirty="0">
                <a:latin typeface="Times New Roman"/>
                <a:cs typeface="Times New Roman"/>
              </a:rPr>
              <a:t> </a:t>
            </a:r>
            <a:r>
              <a:rPr sz="2400" spc="22" baseline="3472" dirty="0">
                <a:latin typeface="Times New Roman"/>
                <a:cs typeface="Times New Roman"/>
              </a:rPr>
              <a:t>1</a:t>
            </a:r>
            <a:r>
              <a:rPr sz="2400" spc="-172" baseline="3472" dirty="0">
                <a:latin typeface="Times New Roman"/>
                <a:cs typeface="Times New Roman"/>
              </a:rPr>
              <a:t> </a:t>
            </a:r>
            <a:r>
              <a:rPr sz="2400" spc="22" baseline="3472" dirty="0">
                <a:latin typeface="Symbol"/>
                <a:cs typeface="Symbol"/>
              </a:rPr>
              <a:t></a:t>
            </a:r>
            <a:r>
              <a:rPr sz="2400" spc="22" baseline="3472" dirty="0">
                <a:latin typeface="Times New Roman"/>
                <a:cs typeface="Times New Roman"/>
              </a:rPr>
              <a:t>	</a:t>
            </a:r>
            <a:r>
              <a:rPr sz="2400" i="1" spc="30" baseline="3472" dirty="0">
                <a:latin typeface="Times New Roman"/>
                <a:cs typeface="Times New Roman"/>
              </a:rPr>
              <a:t>C</a:t>
            </a:r>
            <a:r>
              <a:rPr sz="2400" i="1" spc="-165" baseline="3472" dirty="0">
                <a:latin typeface="Times New Roman"/>
                <a:cs typeface="Times New Roman"/>
              </a:rPr>
              <a:t> </a:t>
            </a:r>
            <a:r>
              <a:rPr sz="2400" spc="150" baseline="3472" dirty="0">
                <a:latin typeface="Times New Roman"/>
                <a:cs typeface="Times New Roman"/>
              </a:rPr>
              <a:t>(0.03) </a:t>
            </a:r>
            <a:r>
              <a:rPr sz="1350" spc="37" baseline="58641" dirty="0">
                <a:latin typeface="Times New Roman"/>
                <a:cs typeface="Times New Roman"/>
              </a:rPr>
              <a:t>0 </a:t>
            </a:r>
            <a:r>
              <a:rPr sz="2400" spc="-30" baseline="3472" dirty="0">
                <a:latin typeface="Times New Roman"/>
                <a:cs typeface="Times New Roman"/>
              </a:rPr>
              <a:t>(1 </a:t>
            </a:r>
            <a:r>
              <a:rPr sz="2400" spc="22" baseline="3472" dirty="0">
                <a:latin typeface="Symbol"/>
                <a:cs typeface="Symbol"/>
              </a:rPr>
              <a:t></a:t>
            </a:r>
            <a:r>
              <a:rPr sz="2400" spc="22" baseline="3472" dirty="0">
                <a:latin typeface="Times New Roman"/>
                <a:cs typeface="Times New Roman"/>
              </a:rPr>
              <a:t> </a:t>
            </a:r>
            <a:r>
              <a:rPr sz="2400" spc="142" baseline="3472" dirty="0">
                <a:latin typeface="Times New Roman"/>
                <a:cs typeface="Times New Roman"/>
              </a:rPr>
              <a:t>0.03) </a:t>
            </a:r>
            <a:r>
              <a:rPr sz="1350" spc="97" baseline="58641" dirty="0">
                <a:latin typeface="Times New Roman"/>
                <a:cs typeface="Times New Roman"/>
              </a:rPr>
              <a:t>20 </a:t>
            </a:r>
            <a:r>
              <a:rPr sz="1350" spc="457" baseline="58641" dirty="0">
                <a:latin typeface="Times New Roman"/>
                <a:cs typeface="Times New Roman"/>
              </a:rPr>
              <a:t> </a:t>
            </a:r>
            <a:r>
              <a:rPr sz="1550" spc="40" dirty="0">
                <a:latin typeface="Symbol"/>
                <a:cs typeface="Symbol"/>
              </a:rPr>
              <a:t></a:t>
            </a:r>
            <a:r>
              <a:rPr sz="1550" spc="40" dirty="0">
                <a:latin typeface="Times New Roman"/>
                <a:cs typeface="Times New Roman"/>
              </a:rPr>
              <a:t>	</a:t>
            </a:r>
            <a:r>
              <a:rPr sz="1550" spc="35" dirty="0">
                <a:latin typeface="Times New Roman"/>
                <a:cs typeface="Times New Roman"/>
              </a:rPr>
              <a:t>0</a:t>
            </a:r>
            <a:r>
              <a:rPr sz="1550" spc="-300" dirty="0">
                <a:latin typeface="Times New Roman"/>
                <a:cs typeface="Times New Roman"/>
              </a:rPr>
              <a:t> </a:t>
            </a:r>
            <a:r>
              <a:rPr sz="1550" spc="130" dirty="0">
                <a:latin typeface="Times New Roman"/>
                <a:cs typeface="Times New Roman"/>
              </a:rPr>
              <a:t>.4562</a:t>
            </a:r>
            <a:endParaRPr sz="1550">
              <a:latin typeface="Times New Roman"/>
              <a:cs typeface="Times New Roman"/>
            </a:endParaRPr>
          </a:p>
          <a:p>
            <a:pPr marL="1538605" algn="ctr">
              <a:lnSpc>
                <a:spcPts val="330"/>
              </a:lnSpc>
              <a:tabLst>
                <a:tab pos="1862455" algn="l"/>
              </a:tabLst>
            </a:pPr>
            <a:r>
              <a:rPr sz="900" spc="65" dirty="0">
                <a:latin typeface="Times New Roman"/>
                <a:cs typeface="Times New Roman"/>
              </a:rPr>
              <a:t>20	</a:t>
            </a:r>
            <a:r>
              <a:rPr sz="900" spc="25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0063" y="5540146"/>
            <a:ext cx="4159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2D61"/>
                </a:solidFill>
                <a:latin typeface="Verdana"/>
                <a:cs typeface="Verdana"/>
              </a:rPr>
              <a:t>(b)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9318" y="5541676"/>
            <a:ext cx="7324090" cy="2971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222885" algn="r">
              <a:lnSpc>
                <a:spcPts val="635"/>
              </a:lnSpc>
              <a:spcBef>
                <a:spcPts val="125"/>
              </a:spcBef>
              <a:tabLst>
                <a:tab pos="1209675" algn="l"/>
              </a:tabLst>
            </a:pPr>
            <a:r>
              <a:rPr sz="900" spc="25" dirty="0">
                <a:latin typeface="Times New Roman"/>
                <a:cs typeface="Times New Roman"/>
              </a:rPr>
              <a:t>3	</a:t>
            </a:r>
            <a:r>
              <a:rPr sz="900" spc="65" dirty="0">
                <a:latin typeface="Times New Roman"/>
                <a:cs typeface="Times New Roman"/>
              </a:rPr>
              <a:t>10</a:t>
            </a:r>
            <a:r>
              <a:rPr sz="900" spc="-145" dirty="0">
                <a:latin typeface="Times New Roman"/>
                <a:cs typeface="Times New Roman"/>
              </a:rPr>
              <a:t> </a:t>
            </a:r>
            <a:r>
              <a:rPr sz="900" spc="30" dirty="0">
                <a:latin typeface="Symbol"/>
                <a:cs typeface="Symbol"/>
              </a:rPr>
              <a:t></a:t>
            </a:r>
            <a:r>
              <a:rPr sz="900" spc="-150" dirty="0">
                <a:latin typeface="Times New Roman"/>
                <a:cs typeface="Times New Roman"/>
              </a:rPr>
              <a:t> </a:t>
            </a:r>
            <a:r>
              <a:rPr sz="900" spc="25" dirty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  <a:p>
            <a:pPr marL="38100">
              <a:lnSpc>
                <a:spcPts val="1475"/>
              </a:lnSpc>
              <a:tabLst>
                <a:tab pos="1509395" algn="l"/>
                <a:tab pos="7171690" algn="l"/>
              </a:tabLst>
            </a:pPr>
            <a:r>
              <a:rPr sz="1550" i="1" spc="40" dirty="0">
                <a:latin typeface="Times New Roman"/>
                <a:cs typeface="Times New Roman"/>
              </a:rPr>
              <a:t>p  </a:t>
            </a:r>
            <a:r>
              <a:rPr sz="1550" spc="40" dirty="0">
                <a:latin typeface="Symbol"/>
                <a:cs typeface="Symbol"/>
              </a:rPr>
              <a:t></a:t>
            </a:r>
            <a:r>
              <a:rPr sz="1550" spc="-40" dirty="0">
                <a:latin typeface="Times New Roman"/>
                <a:cs typeface="Times New Roman"/>
              </a:rPr>
              <a:t> </a:t>
            </a:r>
            <a:r>
              <a:rPr sz="1550" spc="140" dirty="0">
                <a:latin typeface="Times New Roman"/>
                <a:cs typeface="Times New Roman"/>
              </a:rPr>
              <a:t>0.4562</a:t>
            </a:r>
            <a:r>
              <a:rPr sz="1550" spc="135" dirty="0">
                <a:latin typeface="Times New Roman"/>
                <a:cs typeface="Times New Roman"/>
              </a:rPr>
              <a:t> </a:t>
            </a:r>
            <a:r>
              <a:rPr sz="1550" spc="80" dirty="0">
                <a:latin typeface="Symbol"/>
                <a:cs typeface="Symbol"/>
              </a:rPr>
              <a:t></a:t>
            </a:r>
            <a:r>
              <a:rPr sz="1550" spc="80" dirty="0">
                <a:latin typeface="Times New Roman"/>
                <a:cs typeface="Times New Roman"/>
              </a:rPr>
              <a:t>	</a:t>
            </a:r>
            <a:r>
              <a:rPr sz="1550" i="1" spc="50" dirty="0">
                <a:latin typeface="Times New Roman"/>
                <a:cs typeface="Times New Roman"/>
              </a:rPr>
              <a:t>P </a:t>
            </a:r>
            <a:r>
              <a:rPr sz="1550" spc="45" dirty="0">
                <a:latin typeface="Times New Roman"/>
                <a:cs typeface="Times New Roman"/>
              </a:rPr>
              <a:t>(</a:t>
            </a:r>
            <a:r>
              <a:rPr sz="1550" i="1" spc="45" dirty="0">
                <a:latin typeface="Times New Roman"/>
                <a:cs typeface="Times New Roman"/>
              </a:rPr>
              <a:t>Y  </a:t>
            </a:r>
            <a:r>
              <a:rPr sz="1550" spc="45" dirty="0">
                <a:latin typeface="Symbol"/>
                <a:cs typeface="Symbol"/>
              </a:rPr>
              <a:t></a:t>
            </a:r>
            <a:r>
              <a:rPr sz="1550" spc="45" dirty="0">
                <a:latin typeface="Times New Roman"/>
                <a:cs typeface="Times New Roman"/>
              </a:rPr>
              <a:t> </a:t>
            </a:r>
            <a:r>
              <a:rPr sz="1550" spc="70" dirty="0">
                <a:latin typeface="Times New Roman"/>
                <a:cs typeface="Times New Roman"/>
              </a:rPr>
              <a:t>3) </a:t>
            </a:r>
            <a:r>
              <a:rPr sz="1550" spc="45" dirty="0">
                <a:latin typeface="Symbol"/>
                <a:cs typeface="Symbol"/>
              </a:rPr>
              <a:t></a:t>
            </a:r>
            <a:r>
              <a:rPr sz="1550" spc="45" dirty="0">
                <a:latin typeface="Times New Roman"/>
                <a:cs typeface="Times New Roman"/>
              </a:rPr>
              <a:t> </a:t>
            </a:r>
            <a:r>
              <a:rPr sz="1550" i="1" spc="40" dirty="0">
                <a:latin typeface="Times New Roman"/>
                <a:cs typeface="Times New Roman"/>
              </a:rPr>
              <a:t>b </a:t>
            </a:r>
            <a:r>
              <a:rPr sz="1550" spc="100" dirty="0">
                <a:latin typeface="Times New Roman"/>
                <a:cs typeface="Times New Roman"/>
              </a:rPr>
              <a:t>(3;10, </a:t>
            </a:r>
            <a:r>
              <a:rPr sz="1550" spc="145" dirty="0">
                <a:latin typeface="Times New Roman"/>
                <a:cs typeface="Times New Roman"/>
              </a:rPr>
              <a:t>0.4562) </a:t>
            </a:r>
            <a:r>
              <a:rPr sz="2325" spc="67" baseline="1792" dirty="0">
                <a:latin typeface="Symbol"/>
                <a:cs typeface="Symbol"/>
              </a:rPr>
              <a:t></a:t>
            </a:r>
            <a:r>
              <a:rPr sz="2325" spc="67" baseline="1792" dirty="0">
                <a:latin typeface="Times New Roman"/>
                <a:cs typeface="Times New Roman"/>
              </a:rPr>
              <a:t> </a:t>
            </a:r>
            <a:r>
              <a:rPr sz="1350" spc="97" baseline="-27777" dirty="0">
                <a:latin typeface="Times New Roman"/>
                <a:cs typeface="Times New Roman"/>
              </a:rPr>
              <a:t>10 </a:t>
            </a:r>
            <a:r>
              <a:rPr sz="2325" i="1" spc="82" baseline="1792" dirty="0">
                <a:latin typeface="Times New Roman"/>
                <a:cs typeface="Times New Roman"/>
              </a:rPr>
              <a:t>C </a:t>
            </a:r>
            <a:r>
              <a:rPr sz="1350" spc="37" baseline="-27777" dirty="0">
                <a:latin typeface="Times New Roman"/>
                <a:cs typeface="Times New Roman"/>
              </a:rPr>
              <a:t>3 </a:t>
            </a:r>
            <a:r>
              <a:rPr sz="2325" spc="209" baseline="1792" dirty="0">
                <a:latin typeface="Times New Roman"/>
                <a:cs typeface="Times New Roman"/>
              </a:rPr>
              <a:t>(0.4562) </a:t>
            </a:r>
            <a:r>
              <a:rPr sz="2325" baseline="1792" dirty="0">
                <a:latin typeface="Times New Roman"/>
                <a:cs typeface="Times New Roman"/>
              </a:rPr>
              <a:t>(1</a:t>
            </a:r>
            <a:r>
              <a:rPr sz="2325" spc="330" baseline="1792" dirty="0">
                <a:latin typeface="Times New Roman"/>
                <a:cs typeface="Times New Roman"/>
              </a:rPr>
              <a:t> </a:t>
            </a:r>
            <a:r>
              <a:rPr sz="2325" spc="67" baseline="1792" dirty="0">
                <a:latin typeface="Symbol"/>
                <a:cs typeface="Symbol"/>
              </a:rPr>
              <a:t></a:t>
            </a:r>
            <a:r>
              <a:rPr sz="2325" spc="82" baseline="1792" dirty="0">
                <a:latin typeface="Times New Roman"/>
                <a:cs typeface="Times New Roman"/>
              </a:rPr>
              <a:t> </a:t>
            </a:r>
            <a:r>
              <a:rPr sz="2325" spc="217" baseline="1792" dirty="0">
                <a:latin typeface="Times New Roman"/>
                <a:cs typeface="Times New Roman"/>
              </a:rPr>
              <a:t>0.4562)	</a:t>
            </a:r>
            <a:r>
              <a:rPr sz="1600" spc="15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20633" y="5540502"/>
            <a:ext cx="859790" cy="335280"/>
          </a:xfrm>
          <a:prstGeom prst="rect">
            <a:avLst/>
          </a:prstGeom>
          <a:solidFill>
            <a:srgbClr val="FF2D61">
              <a:alpha val="30195"/>
            </a:srgbClr>
          </a:solidFill>
          <a:ln w="19811">
            <a:solidFill>
              <a:srgbClr val="FF93AE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325"/>
              </a:spcBef>
            </a:pPr>
            <a:r>
              <a:rPr sz="1600" spc="15" dirty="0">
                <a:latin typeface="Times New Roman"/>
                <a:cs typeface="Times New Roman"/>
              </a:rPr>
              <a:t>0</a:t>
            </a:r>
            <a:r>
              <a:rPr sz="1600" spc="-270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.1602</a:t>
            </a:r>
            <a:endParaRPr sz="16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3556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233172"/>
            <a:ext cx="9144000" cy="516808"/>
          </a:xfrm>
          <a:prstGeom prst="rect">
            <a:avLst/>
          </a:prstGeom>
          <a:solidFill>
            <a:srgbClr val="FF93AE"/>
          </a:solidFill>
        </p:spPr>
        <p:txBody>
          <a:bodyPr vert="horz" wrap="square" lIns="0" tIns="24130" rIns="0" bIns="0" rtlCol="0">
            <a:spAutoFit/>
          </a:bodyPr>
          <a:lstStyle/>
          <a:p>
            <a:pPr marL="1155065">
              <a:lnSpc>
                <a:spcPct val="100000"/>
              </a:lnSpc>
              <a:spcBef>
                <a:spcPts val="190"/>
              </a:spcBef>
            </a:pPr>
            <a:r>
              <a:rPr dirty="0"/>
              <a:t>Binomial Distributions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65705" y="0"/>
            <a:ext cx="71786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59840" algn="l"/>
              </a:tabLst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Chapter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5.3	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Binomial and Multinomial</a:t>
            </a:r>
            <a:r>
              <a:rPr sz="14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Distributions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778763"/>
            <a:ext cx="727075" cy="1080135"/>
            <a:chOff x="0" y="778763"/>
            <a:chExt cx="727075" cy="1080135"/>
          </a:xfrm>
        </p:grpSpPr>
        <p:sp>
          <p:nvSpPr>
            <p:cNvPr id="5" name="object 5"/>
            <p:cNvSpPr/>
            <p:nvPr/>
          </p:nvSpPr>
          <p:spPr>
            <a:xfrm>
              <a:off x="0" y="911351"/>
              <a:ext cx="727075" cy="90170"/>
            </a:xfrm>
            <a:custGeom>
              <a:avLst/>
              <a:gdLst/>
              <a:ahLst/>
              <a:cxnLst/>
              <a:rect l="l" t="t" r="r" b="b"/>
              <a:pathLst>
                <a:path w="727075" h="90169">
                  <a:moveTo>
                    <a:pt x="726948" y="0"/>
                  </a:moveTo>
                  <a:lnTo>
                    <a:pt x="0" y="0"/>
                  </a:lnTo>
                  <a:lnTo>
                    <a:pt x="0" y="89915"/>
                  </a:lnTo>
                  <a:lnTo>
                    <a:pt x="726948" y="89915"/>
                  </a:lnTo>
                  <a:lnTo>
                    <a:pt x="726948" y="0"/>
                  </a:lnTo>
                  <a:close/>
                </a:path>
              </a:pathLst>
            </a:custGeom>
            <a:solidFill>
              <a:srgbClr val="FF56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6492" y="778763"/>
              <a:ext cx="0" cy="1080135"/>
            </a:xfrm>
            <a:custGeom>
              <a:avLst/>
              <a:gdLst/>
              <a:ahLst/>
              <a:cxnLst/>
              <a:rect l="l" t="t" r="r" b="b"/>
              <a:pathLst>
                <a:path h="1080135">
                  <a:moveTo>
                    <a:pt x="0" y="0"/>
                  </a:moveTo>
                  <a:lnTo>
                    <a:pt x="1" y="1080008"/>
                  </a:lnTo>
                </a:path>
              </a:pathLst>
            </a:custGeom>
            <a:ln w="12192">
              <a:solidFill>
                <a:srgbClr val="FF56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50063" y="986155"/>
            <a:ext cx="8655050" cy="246507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85"/>
              </a:spcBef>
            </a:pPr>
            <a:r>
              <a:rPr sz="2000" dirty="0">
                <a:latin typeface="Verdana"/>
                <a:cs typeface="Verdana"/>
              </a:rPr>
              <a:t>It </a:t>
            </a:r>
            <a:r>
              <a:rPr sz="2000" spc="-10" dirty="0">
                <a:latin typeface="Verdana"/>
                <a:cs typeface="Verdana"/>
              </a:rPr>
              <a:t>is </a:t>
            </a:r>
            <a:r>
              <a:rPr sz="2000" spc="-5" dirty="0">
                <a:latin typeface="Verdana"/>
                <a:cs typeface="Verdana"/>
              </a:rPr>
              <a:t>conjectured </a:t>
            </a:r>
            <a:r>
              <a:rPr sz="2000" dirty="0">
                <a:latin typeface="Verdana"/>
                <a:cs typeface="Verdana"/>
              </a:rPr>
              <a:t>that an </a:t>
            </a:r>
            <a:r>
              <a:rPr sz="2000" spc="-5" dirty="0">
                <a:latin typeface="Verdana"/>
                <a:cs typeface="Verdana"/>
              </a:rPr>
              <a:t>impurity </a:t>
            </a:r>
            <a:r>
              <a:rPr sz="2000" dirty="0">
                <a:latin typeface="Verdana"/>
                <a:cs typeface="Verdana"/>
              </a:rPr>
              <a:t>exists </a:t>
            </a:r>
            <a:r>
              <a:rPr sz="2000" spc="-10" dirty="0">
                <a:latin typeface="Verdana"/>
                <a:cs typeface="Verdana"/>
              </a:rPr>
              <a:t>in </a:t>
            </a:r>
            <a:r>
              <a:rPr sz="2000" dirty="0">
                <a:latin typeface="Verdana"/>
                <a:cs typeface="Verdana"/>
              </a:rPr>
              <a:t>30% of </a:t>
            </a:r>
            <a:r>
              <a:rPr sz="2000" spc="-5" dirty="0">
                <a:latin typeface="Verdana"/>
                <a:cs typeface="Verdana"/>
              </a:rPr>
              <a:t>all drinking wells  in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certain rural </a:t>
            </a:r>
            <a:r>
              <a:rPr sz="2000" spc="-20" dirty="0">
                <a:latin typeface="Verdana"/>
                <a:cs typeface="Verdana"/>
              </a:rPr>
              <a:t>community. </a:t>
            </a:r>
            <a:r>
              <a:rPr sz="2000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order </a:t>
            </a:r>
            <a:r>
              <a:rPr sz="2000" dirty="0">
                <a:latin typeface="Verdana"/>
                <a:cs typeface="Verdana"/>
              </a:rPr>
              <a:t>to </a:t>
            </a:r>
            <a:r>
              <a:rPr sz="2000" spc="-5" dirty="0">
                <a:latin typeface="Verdana"/>
                <a:cs typeface="Verdana"/>
              </a:rPr>
              <a:t>gain </a:t>
            </a:r>
            <a:r>
              <a:rPr sz="2000" dirty="0">
                <a:latin typeface="Verdana"/>
                <a:cs typeface="Verdana"/>
              </a:rPr>
              <a:t>some insight on </a:t>
            </a:r>
            <a:r>
              <a:rPr sz="2000" spc="-5" dirty="0">
                <a:latin typeface="Verdana"/>
                <a:cs typeface="Verdana"/>
              </a:rPr>
              <a:t>this  problem, it is determined that </a:t>
            </a:r>
            <a:r>
              <a:rPr sz="2000" dirty="0">
                <a:latin typeface="Verdana"/>
                <a:cs typeface="Verdana"/>
              </a:rPr>
              <a:t>some </a:t>
            </a:r>
            <a:r>
              <a:rPr sz="2000" spc="-5" dirty="0">
                <a:latin typeface="Verdana"/>
                <a:cs typeface="Verdana"/>
              </a:rPr>
              <a:t>tests </a:t>
            </a:r>
            <a:r>
              <a:rPr sz="2000" dirty="0">
                <a:latin typeface="Verdana"/>
                <a:cs typeface="Verdana"/>
              </a:rPr>
              <a:t>should </a:t>
            </a:r>
            <a:r>
              <a:rPr sz="2000" spc="-5" dirty="0">
                <a:latin typeface="Verdana"/>
                <a:cs typeface="Verdana"/>
              </a:rPr>
              <a:t>be </a:t>
            </a:r>
            <a:r>
              <a:rPr sz="2000" dirty="0">
                <a:latin typeface="Verdana"/>
                <a:cs typeface="Verdana"/>
              </a:rPr>
              <a:t>made. It </a:t>
            </a:r>
            <a:r>
              <a:rPr sz="2000" spc="-10" dirty="0">
                <a:latin typeface="Verdana"/>
                <a:cs typeface="Verdana"/>
              </a:rPr>
              <a:t>is </a:t>
            </a:r>
            <a:r>
              <a:rPr sz="2000" spc="-5" dirty="0">
                <a:latin typeface="Verdana"/>
                <a:cs typeface="Verdana"/>
              </a:rPr>
              <a:t>too  expensive to test all </a:t>
            </a:r>
            <a:r>
              <a:rPr sz="2000" dirty="0">
                <a:latin typeface="Verdana"/>
                <a:cs typeface="Verdana"/>
              </a:rPr>
              <a:t>of the </a:t>
            </a:r>
            <a:r>
              <a:rPr sz="2000" spc="-5" dirty="0">
                <a:latin typeface="Verdana"/>
                <a:cs typeface="Verdana"/>
              </a:rPr>
              <a:t>many wells </a:t>
            </a:r>
            <a:r>
              <a:rPr sz="2000" spc="-10" dirty="0">
                <a:latin typeface="Verdana"/>
                <a:cs typeface="Verdana"/>
              </a:rPr>
              <a:t>in </a:t>
            </a:r>
            <a:r>
              <a:rPr sz="200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area </a:t>
            </a:r>
            <a:r>
              <a:rPr sz="2000" dirty="0">
                <a:latin typeface="Verdana"/>
                <a:cs typeface="Verdana"/>
              </a:rPr>
              <a:t>so 10 were  </a:t>
            </a:r>
            <a:r>
              <a:rPr sz="2000" spc="-5" dirty="0">
                <a:latin typeface="Verdana"/>
                <a:cs typeface="Verdana"/>
              </a:rPr>
              <a:t>randomly </a:t>
            </a:r>
            <a:r>
              <a:rPr sz="2000" dirty="0">
                <a:latin typeface="Verdana"/>
                <a:cs typeface="Verdana"/>
              </a:rPr>
              <a:t>selected for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testing.</a:t>
            </a:r>
            <a:endParaRPr sz="2000">
              <a:latin typeface="Verdana"/>
              <a:cs typeface="Verdana"/>
            </a:endParaRPr>
          </a:p>
          <a:p>
            <a:pPr marL="469900" marR="635000" indent="-457834">
              <a:lnSpc>
                <a:spcPct val="80100"/>
              </a:lnSpc>
              <a:spcBef>
                <a:spcPts val="715"/>
              </a:spcBef>
              <a:buClr>
                <a:srgbClr val="FF2D61"/>
              </a:buClr>
              <a:buAutoNum type="alphaLcParenBoth"/>
              <a:tabLst>
                <a:tab pos="470534" algn="l"/>
              </a:tabLst>
            </a:pPr>
            <a:r>
              <a:rPr sz="2000" spc="-5" dirty="0">
                <a:latin typeface="Verdana"/>
                <a:cs typeface="Verdana"/>
              </a:rPr>
              <a:t>Using the binomial distribution, </a:t>
            </a:r>
            <a:r>
              <a:rPr sz="2000" dirty="0">
                <a:latin typeface="Verdana"/>
                <a:cs typeface="Verdana"/>
              </a:rPr>
              <a:t>what </a:t>
            </a:r>
            <a:r>
              <a:rPr sz="2000" spc="-10" dirty="0">
                <a:latin typeface="Verdana"/>
                <a:cs typeface="Verdana"/>
              </a:rPr>
              <a:t>is </a:t>
            </a:r>
            <a:r>
              <a:rPr sz="2000" dirty="0">
                <a:latin typeface="Verdana"/>
                <a:cs typeface="Verdana"/>
              </a:rPr>
              <a:t>the </a:t>
            </a:r>
            <a:r>
              <a:rPr sz="2000" spc="-10" dirty="0">
                <a:latin typeface="Verdana"/>
                <a:cs typeface="Verdana"/>
              </a:rPr>
              <a:t>probability </a:t>
            </a:r>
            <a:r>
              <a:rPr sz="2000" spc="-5" dirty="0">
                <a:latin typeface="Verdana"/>
                <a:cs typeface="Verdana"/>
              </a:rPr>
              <a:t>that  exactly three wells have </a:t>
            </a:r>
            <a:r>
              <a:rPr sz="2000" dirty="0">
                <a:latin typeface="Verdana"/>
                <a:cs typeface="Verdana"/>
              </a:rPr>
              <a:t>the </a:t>
            </a:r>
            <a:r>
              <a:rPr sz="2000" spc="-10" dirty="0">
                <a:latin typeface="Verdana"/>
                <a:cs typeface="Verdana"/>
              </a:rPr>
              <a:t>impurity </a:t>
            </a:r>
            <a:r>
              <a:rPr sz="2000" spc="-5" dirty="0">
                <a:latin typeface="Verdana"/>
                <a:cs typeface="Verdana"/>
              </a:rPr>
              <a:t>assuming that the  </a:t>
            </a:r>
            <a:r>
              <a:rPr sz="2000" dirty="0">
                <a:latin typeface="Verdana"/>
                <a:cs typeface="Verdana"/>
              </a:rPr>
              <a:t>conjecture </a:t>
            </a:r>
            <a:r>
              <a:rPr sz="2000" spc="-10" dirty="0">
                <a:latin typeface="Verdana"/>
                <a:cs typeface="Verdana"/>
              </a:rPr>
              <a:t>is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correct?</a:t>
            </a:r>
            <a:endParaRPr sz="2000">
              <a:latin typeface="Verdana"/>
              <a:cs typeface="Verdana"/>
            </a:endParaRPr>
          </a:p>
          <a:p>
            <a:pPr marL="469900" indent="-457834">
              <a:lnSpc>
                <a:spcPct val="100000"/>
              </a:lnSpc>
              <a:spcBef>
                <a:spcPts val="240"/>
              </a:spcBef>
              <a:buClr>
                <a:srgbClr val="FF2D61"/>
              </a:buClr>
              <a:buAutoNum type="alphaLcParenBoth"/>
              <a:tabLst>
                <a:tab pos="470534" algn="l"/>
              </a:tabLst>
            </a:pPr>
            <a:r>
              <a:rPr sz="2000" dirty="0">
                <a:latin typeface="Verdana"/>
                <a:cs typeface="Verdana"/>
              </a:rPr>
              <a:t>What </a:t>
            </a:r>
            <a:r>
              <a:rPr sz="2000" spc="-10" dirty="0">
                <a:latin typeface="Verdana"/>
                <a:cs typeface="Verdana"/>
              </a:rPr>
              <a:t>is </a:t>
            </a:r>
            <a:r>
              <a:rPr sz="2000" spc="-5" dirty="0">
                <a:latin typeface="Verdana"/>
                <a:cs typeface="Verdana"/>
              </a:rPr>
              <a:t>the </a:t>
            </a:r>
            <a:r>
              <a:rPr sz="2000" spc="-10" dirty="0">
                <a:latin typeface="Verdana"/>
                <a:cs typeface="Verdana"/>
              </a:rPr>
              <a:t>probability </a:t>
            </a:r>
            <a:r>
              <a:rPr sz="2000" spc="-5" dirty="0">
                <a:latin typeface="Verdana"/>
                <a:cs typeface="Verdana"/>
              </a:rPr>
              <a:t>that </a:t>
            </a:r>
            <a:r>
              <a:rPr sz="2000" dirty="0">
                <a:latin typeface="Verdana"/>
                <a:cs typeface="Verdana"/>
              </a:rPr>
              <a:t>more than </a:t>
            </a:r>
            <a:r>
              <a:rPr sz="2000" spc="-5" dirty="0">
                <a:latin typeface="Verdana"/>
                <a:cs typeface="Verdana"/>
              </a:rPr>
              <a:t>three </a:t>
            </a:r>
            <a:r>
              <a:rPr sz="2000" spc="-10" dirty="0">
                <a:latin typeface="Verdana"/>
                <a:cs typeface="Verdana"/>
              </a:rPr>
              <a:t>wells </a:t>
            </a:r>
            <a:r>
              <a:rPr sz="2000" dirty="0">
                <a:latin typeface="Verdana"/>
                <a:cs typeface="Verdana"/>
              </a:rPr>
              <a:t>are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impure?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784091"/>
            <a:ext cx="266700" cy="108585"/>
          </a:xfrm>
          <a:custGeom>
            <a:avLst/>
            <a:gdLst/>
            <a:ahLst/>
            <a:cxnLst/>
            <a:rect l="l" t="t" r="r" b="b"/>
            <a:pathLst>
              <a:path w="266700" h="108585">
                <a:moveTo>
                  <a:pt x="266700" y="0"/>
                </a:moveTo>
                <a:lnTo>
                  <a:pt x="0" y="0"/>
                </a:lnTo>
                <a:lnTo>
                  <a:pt x="0" y="108204"/>
                </a:lnTo>
                <a:lnTo>
                  <a:pt x="266700" y="108204"/>
                </a:lnTo>
                <a:lnTo>
                  <a:pt x="266700" y="0"/>
                </a:lnTo>
                <a:close/>
              </a:path>
            </a:pathLst>
          </a:custGeom>
          <a:solidFill>
            <a:srgbClr val="FF93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0063" y="3938981"/>
            <a:ext cx="410209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F2D61"/>
                </a:solidFill>
                <a:latin typeface="Verdana"/>
                <a:cs typeface="Verdana"/>
              </a:rPr>
              <a:t>(a)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4599" y="3941615"/>
            <a:ext cx="4444365" cy="30226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082800">
              <a:lnSpc>
                <a:spcPts val="655"/>
              </a:lnSpc>
              <a:spcBef>
                <a:spcPts val="125"/>
              </a:spcBef>
              <a:tabLst>
                <a:tab pos="2919730" algn="l"/>
              </a:tabLst>
            </a:pPr>
            <a:r>
              <a:rPr sz="900" spc="25" dirty="0">
                <a:latin typeface="Times New Roman"/>
                <a:cs typeface="Times New Roman"/>
              </a:rPr>
              <a:t>3	</a:t>
            </a:r>
            <a:r>
              <a:rPr sz="900" spc="65" dirty="0">
                <a:latin typeface="Times New Roman"/>
                <a:cs typeface="Times New Roman"/>
              </a:rPr>
              <a:t>10</a:t>
            </a:r>
            <a:r>
              <a:rPr sz="900" spc="-100" dirty="0">
                <a:latin typeface="Times New Roman"/>
                <a:cs typeface="Times New Roman"/>
              </a:rPr>
              <a:t> </a:t>
            </a:r>
            <a:r>
              <a:rPr sz="900" spc="30" dirty="0">
                <a:latin typeface="Symbol"/>
                <a:cs typeface="Symbol"/>
              </a:rPr>
              <a:t></a:t>
            </a:r>
            <a:r>
              <a:rPr sz="900" spc="-110" dirty="0">
                <a:latin typeface="Times New Roman"/>
                <a:cs typeface="Times New Roman"/>
              </a:rPr>
              <a:t> </a:t>
            </a:r>
            <a:r>
              <a:rPr sz="900" spc="25" dirty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  <a:p>
            <a:pPr marL="63500">
              <a:lnSpc>
                <a:spcPts val="1495"/>
              </a:lnSpc>
              <a:tabLst>
                <a:tab pos="3356610" algn="l"/>
                <a:tab pos="3613150" algn="l"/>
              </a:tabLst>
            </a:pPr>
            <a:r>
              <a:rPr sz="2400" i="1" spc="30" baseline="3472" dirty="0">
                <a:latin typeface="Times New Roman"/>
                <a:cs typeface="Times New Roman"/>
              </a:rPr>
              <a:t>P </a:t>
            </a:r>
            <a:r>
              <a:rPr sz="2400" spc="15" baseline="3472" dirty="0">
                <a:latin typeface="Times New Roman"/>
                <a:cs typeface="Times New Roman"/>
              </a:rPr>
              <a:t>( </a:t>
            </a:r>
            <a:r>
              <a:rPr sz="2400" i="1" spc="30" baseline="3472" dirty="0">
                <a:latin typeface="Times New Roman"/>
                <a:cs typeface="Times New Roman"/>
              </a:rPr>
              <a:t>X  </a:t>
            </a:r>
            <a:r>
              <a:rPr sz="2400" spc="30" baseline="3472" dirty="0">
                <a:latin typeface="Symbol"/>
                <a:cs typeface="Symbol"/>
              </a:rPr>
              <a:t></a:t>
            </a:r>
            <a:r>
              <a:rPr sz="2400" spc="30" baseline="3472" dirty="0">
                <a:latin typeface="Times New Roman"/>
                <a:cs typeface="Times New Roman"/>
              </a:rPr>
              <a:t> </a:t>
            </a:r>
            <a:r>
              <a:rPr sz="2400" spc="75" baseline="3472" dirty="0">
                <a:latin typeface="Times New Roman"/>
                <a:cs typeface="Times New Roman"/>
              </a:rPr>
              <a:t>3) </a:t>
            </a:r>
            <a:r>
              <a:rPr sz="2400" spc="30" baseline="3472" dirty="0">
                <a:latin typeface="Symbol"/>
                <a:cs typeface="Symbol"/>
              </a:rPr>
              <a:t></a:t>
            </a:r>
            <a:r>
              <a:rPr sz="2400" spc="30" baseline="3472" dirty="0">
                <a:latin typeface="Times New Roman"/>
                <a:cs typeface="Times New Roman"/>
              </a:rPr>
              <a:t> </a:t>
            </a:r>
            <a:r>
              <a:rPr sz="1350" spc="97" baseline="-24691" dirty="0">
                <a:latin typeface="Times New Roman"/>
                <a:cs typeface="Times New Roman"/>
              </a:rPr>
              <a:t>10 </a:t>
            </a:r>
            <a:r>
              <a:rPr sz="2400" i="1" spc="37" baseline="3472" dirty="0">
                <a:latin typeface="Times New Roman"/>
                <a:cs typeface="Times New Roman"/>
              </a:rPr>
              <a:t>C </a:t>
            </a:r>
            <a:r>
              <a:rPr sz="1350" spc="37" baseline="-24691" dirty="0">
                <a:latin typeface="Times New Roman"/>
                <a:cs typeface="Times New Roman"/>
              </a:rPr>
              <a:t>3 </a:t>
            </a:r>
            <a:r>
              <a:rPr sz="2400" spc="135" baseline="3472" dirty="0">
                <a:latin typeface="Times New Roman"/>
                <a:cs typeface="Times New Roman"/>
              </a:rPr>
              <a:t>(0.3)  </a:t>
            </a:r>
            <a:r>
              <a:rPr sz="2400" spc="-30" baseline="3472" dirty="0">
                <a:latin typeface="Times New Roman"/>
                <a:cs typeface="Times New Roman"/>
              </a:rPr>
              <a:t>(1</a:t>
            </a:r>
            <a:r>
              <a:rPr sz="2400" spc="-419" baseline="3472" dirty="0">
                <a:latin typeface="Times New Roman"/>
                <a:cs typeface="Times New Roman"/>
              </a:rPr>
              <a:t> </a:t>
            </a:r>
            <a:r>
              <a:rPr sz="2400" spc="30" baseline="3472" dirty="0">
                <a:latin typeface="Symbol"/>
                <a:cs typeface="Symbol"/>
              </a:rPr>
              <a:t></a:t>
            </a:r>
            <a:r>
              <a:rPr sz="2400" spc="52" baseline="3472" dirty="0">
                <a:latin typeface="Times New Roman"/>
                <a:cs typeface="Times New Roman"/>
              </a:rPr>
              <a:t> </a:t>
            </a:r>
            <a:r>
              <a:rPr sz="2400" spc="120" baseline="3472" dirty="0">
                <a:latin typeface="Times New Roman"/>
                <a:cs typeface="Times New Roman"/>
              </a:rPr>
              <a:t>0.3)	</a:t>
            </a:r>
            <a:r>
              <a:rPr sz="1550" spc="40" dirty="0">
                <a:latin typeface="Symbol"/>
                <a:cs typeface="Symbol"/>
              </a:rPr>
              <a:t></a:t>
            </a:r>
            <a:r>
              <a:rPr sz="1550" spc="40" dirty="0">
                <a:latin typeface="Times New Roman"/>
                <a:cs typeface="Times New Roman"/>
              </a:rPr>
              <a:t>	</a:t>
            </a:r>
            <a:r>
              <a:rPr sz="1550" spc="35" dirty="0">
                <a:latin typeface="Times New Roman"/>
                <a:cs typeface="Times New Roman"/>
              </a:rPr>
              <a:t>0</a:t>
            </a:r>
            <a:r>
              <a:rPr sz="1550" spc="-250" dirty="0">
                <a:latin typeface="Times New Roman"/>
                <a:cs typeface="Times New Roman"/>
              </a:rPr>
              <a:t> </a:t>
            </a:r>
            <a:r>
              <a:rPr sz="1550" spc="135" dirty="0">
                <a:latin typeface="Times New Roman"/>
                <a:cs typeface="Times New Roman"/>
              </a:rPr>
              <a:t>.2668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0063" y="4709921"/>
            <a:ext cx="4159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2D61"/>
                </a:solidFill>
                <a:latin typeface="Verdana"/>
                <a:cs typeface="Verdana"/>
              </a:rPr>
              <a:t>(b)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79083" y="4646150"/>
            <a:ext cx="2856865" cy="84645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90"/>
              </a:spcBef>
            </a:pPr>
            <a:r>
              <a:rPr sz="1550" i="1" spc="55" dirty="0">
                <a:latin typeface="Times New Roman"/>
                <a:cs typeface="Times New Roman"/>
              </a:rPr>
              <a:t>P </a:t>
            </a:r>
            <a:r>
              <a:rPr sz="1550" spc="30" dirty="0">
                <a:latin typeface="Times New Roman"/>
                <a:cs typeface="Times New Roman"/>
              </a:rPr>
              <a:t>( </a:t>
            </a:r>
            <a:r>
              <a:rPr sz="1550" i="1" spc="55" dirty="0">
                <a:latin typeface="Times New Roman"/>
                <a:cs typeface="Times New Roman"/>
              </a:rPr>
              <a:t>X </a:t>
            </a:r>
            <a:r>
              <a:rPr sz="1550" spc="45" dirty="0">
                <a:latin typeface="Symbol"/>
                <a:cs typeface="Symbol"/>
              </a:rPr>
              <a:t></a:t>
            </a:r>
            <a:r>
              <a:rPr sz="1550" spc="45" dirty="0">
                <a:latin typeface="Times New Roman"/>
                <a:cs typeface="Times New Roman"/>
              </a:rPr>
              <a:t> </a:t>
            </a:r>
            <a:r>
              <a:rPr sz="1550" spc="75" dirty="0">
                <a:latin typeface="Times New Roman"/>
                <a:cs typeface="Times New Roman"/>
              </a:rPr>
              <a:t>3) </a:t>
            </a:r>
            <a:r>
              <a:rPr sz="1550" spc="45" dirty="0">
                <a:latin typeface="Symbol"/>
                <a:cs typeface="Symbol"/>
              </a:rPr>
              <a:t></a:t>
            </a:r>
            <a:r>
              <a:rPr sz="1550" spc="45" dirty="0">
                <a:latin typeface="Times New Roman"/>
                <a:cs typeface="Times New Roman"/>
              </a:rPr>
              <a:t> 1 </a:t>
            </a:r>
            <a:r>
              <a:rPr sz="1550" spc="45" dirty="0">
                <a:latin typeface="Symbol"/>
                <a:cs typeface="Symbol"/>
              </a:rPr>
              <a:t></a:t>
            </a:r>
            <a:r>
              <a:rPr sz="1550" spc="45" dirty="0">
                <a:latin typeface="Times New Roman"/>
                <a:cs typeface="Times New Roman"/>
              </a:rPr>
              <a:t> </a:t>
            </a:r>
            <a:r>
              <a:rPr sz="1550" i="1" spc="55" dirty="0">
                <a:latin typeface="Times New Roman"/>
                <a:cs typeface="Times New Roman"/>
              </a:rPr>
              <a:t>P </a:t>
            </a:r>
            <a:r>
              <a:rPr sz="1550" spc="30" dirty="0">
                <a:latin typeface="Times New Roman"/>
                <a:cs typeface="Times New Roman"/>
              </a:rPr>
              <a:t>( </a:t>
            </a:r>
            <a:r>
              <a:rPr sz="1550" i="1" spc="55" dirty="0">
                <a:latin typeface="Times New Roman"/>
                <a:cs typeface="Times New Roman"/>
              </a:rPr>
              <a:t>X </a:t>
            </a:r>
            <a:r>
              <a:rPr sz="1550" spc="45" dirty="0">
                <a:latin typeface="Symbol"/>
                <a:cs typeface="Symbol"/>
              </a:rPr>
              <a:t></a:t>
            </a:r>
            <a:r>
              <a:rPr sz="1550" spc="-85" dirty="0">
                <a:latin typeface="Times New Roman"/>
                <a:cs typeface="Times New Roman"/>
              </a:rPr>
              <a:t> </a:t>
            </a:r>
            <a:r>
              <a:rPr sz="1550" spc="75" dirty="0">
                <a:latin typeface="Times New Roman"/>
                <a:cs typeface="Times New Roman"/>
              </a:rPr>
              <a:t>3)</a:t>
            </a:r>
            <a:endParaRPr sz="1550">
              <a:latin typeface="Times New Roman"/>
              <a:cs typeface="Times New Roman"/>
            </a:endParaRPr>
          </a:p>
          <a:p>
            <a:pPr marL="286385" algn="ctr">
              <a:lnSpc>
                <a:spcPts val="765"/>
              </a:lnSpc>
              <a:spcBef>
                <a:spcPts val="484"/>
              </a:spcBef>
            </a:pPr>
            <a:r>
              <a:rPr sz="900" spc="25" dirty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  <a:p>
            <a:pPr marL="970280">
              <a:lnSpc>
                <a:spcPts val="2565"/>
              </a:lnSpc>
            </a:pPr>
            <a:r>
              <a:rPr sz="1600" spc="15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1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Symbol"/>
                <a:cs typeface="Symbol"/>
              </a:rPr>
              <a:t>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3600" spc="44" baseline="-10416" dirty="0">
                <a:latin typeface="Symbol"/>
                <a:cs typeface="Symbol"/>
              </a:rPr>
              <a:t></a:t>
            </a:r>
            <a:r>
              <a:rPr sz="3600" spc="-172" baseline="-10416" dirty="0">
                <a:latin typeface="Times New Roman"/>
                <a:cs typeface="Times New Roman"/>
              </a:rPr>
              <a:t> </a:t>
            </a:r>
            <a:r>
              <a:rPr sz="1600" i="1" spc="10" dirty="0">
                <a:latin typeface="Times New Roman"/>
                <a:cs typeface="Times New Roman"/>
              </a:rPr>
              <a:t>b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(</a:t>
            </a:r>
            <a:r>
              <a:rPr sz="1600" spc="-175" dirty="0">
                <a:latin typeface="Times New Roman"/>
                <a:cs typeface="Times New Roman"/>
              </a:rPr>
              <a:t> </a:t>
            </a:r>
            <a:r>
              <a:rPr sz="1600" i="1" spc="95" dirty="0">
                <a:latin typeface="Times New Roman"/>
                <a:cs typeface="Times New Roman"/>
              </a:rPr>
              <a:t>x</a:t>
            </a:r>
            <a:r>
              <a:rPr sz="1600" spc="95" dirty="0">
                <a:latin typeface="Times New Roman"/>
                <a:cs typeface="Times New Roman"/>
              </a:rPr>
              <a:t>;10,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80" dirty="0">
                <a:latin typeface="Times New Roman"/>
                <a:cs typeface="Times New Roman"/>
              </a:rPr>
              <a:t>0.3)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43283" y="5519717"/>
            <a:ext cx="3996054" cy="916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02284">
              <a:lnSpc>
                <a:spcPct val="100000"/>
              </a:lnSpc>
              <a:spcBef>
                <a:spcPts val="130"/>
              </a:spcBef>
            </a:pPr>
            <a:r>
              <a:rPr sz="900" i="1" spc="20" dirty="0">
                <a:latin typeface="Times New Roman"/>
                <a:cs typeface="Times New Roman"/>
              </a:rPr>
              <a:t>x</a:t>
            </a:r>
            <a:r>
              <a:rPr sz="900" i="1" spc="-80" dirty="0">
                <a:latin typeface="Times New Roman"/>
                <a:cs typeface="Times New Roman"/>
              </a:rPr>
              <a:t> </a:t>
            </a:r>
            <a:r>
              <a:rPr sz="900" spc="25" dirty="0">
                <a:latin typeface="Symbol"/>
                <a:cs typeface="Symbol"/>
              </a:rPr>
              <a:t></a:t>
            </a:r>
            <a:r>
              <a:rPr sz="900" spc="-95" dirty="0">
                <a:latin typeface="Times New Roman"/>
                <a:cs typeface="Times New Roman"/>
              </a:rPr>
              <a:t> </a:t>
            </a:r>
            <a:r>
              <a:rPr sz="900" spc="25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1550" spc="25" dirty="0">
                <a:latin typeface="Symbol"/>
                <a:cs typeface="Symbol"/>
              </a:rPr>
              <a:t></a:t>
            </a:r>
            <a:r>
              <a:rPr sz="1550" spc="20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Times New Roman"/>
                <a:cs typeface="Times New Roman"/>
              </a:rPr>
              <a:t>1</a:t>
            </a:r>
            <a:r>
              <a:rPr sz="1550" spc="-85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Symbol"/>
                <a:cs typeface="Symbol"/>
              </a:rPr>
              <a:t>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3075" spc="-67" baseline="-4065" dirty="0">
                <a:latin typeface="Symbol"/>
                <a:cs typeface="Symbol"/>
              </a:rPr>
              <a:t></a:t>
            </a:r>
            <a:r>
              <a:rPr sz="1550" spc="-45" dirty="0">
                <a:latin typeface="Times New Roman"/>
                <a:cs typeface="Times New Roman"/>
              </a:rPr>
              <a:t>0</a:t>
            </a:r>
            <a:r>
              <a:rPr sz="1550" spc="-229" dirty="0">
                <a:latin typeface="Times New Roman"/>
                <a:cs typeface="Times New Roman"/>
              </a:rPr>
              <a:t> </a:t>
            </a:r>
            <a:r>
              <a:rPr sz="1550" spc="135" dirty="0">
                <a:latin typeface="Times New Roman"/>
                <a:cs typeface="Times New Roman"/>
              </a:rPr>
              <a:t>.0282</a:t>
            </a:r>
            <a:r>
              <a:rPr sz="1550" spc="75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Symbol"/>
                <a:cs typeface="Symbol"/>
              </a:rPr>
              <a:t></a:t>
            </a:r>
            <a:r>
              <a:rPr sz="1550" spc="100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Times New Roman"/>
                <a:cs typeface="Times New Roman"/>
              </a:rPr>
              <a:t>0</a:t>
            </a:r>
            <a:r>
              <a:rPr sz="1550" spc="-235" dirty="0">
                <a:latin typeface="Times New Roman"/>
                <a:cs typeface="Times New Roman"/>
              </a:rPr>
              <a:t> </a:t>
            </a:r>
            <a:r>
              <a:rPr sz="1550" spc="135" dirty="0">
                <a:latin typeface="Times New Roman"/>
                <a:cs typeface="Times New Roman"/>
              </a:rPr>
              <a:t>.1211</a:t>
            </a:r>
            <a:r>
              <a:rPr sz="1550" spc="-65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Symbol"/>
                <a:cs typeface="Symbol"/>
              </a:rPr>
              <a:t></a:t>
            </a:r>
            <a:r>
              <a:rPr sz="1550" spc="95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Times New Roman"/>
                <a:cs typeface="Times New Roman"/>
              </a:rPr>
              <a:t>0</a:t>
            </a:r>
            <a:r>
              <a:rPr sz="1550" spc="-235" dirty="0">
                <a:latin typeface="Times New Roman"/>
                <a:cs typeface="Times New Roman"/>
              </a:rPr>
              <a:t> </a:t>
            </a:r>
            <a:r>
              <a:rPr sz="1550" spc="135" dirty="0">
                <a:latin typeface="Times New Roman"/>
                <a:cs typeface="Times New Roman"/>
              </a:rPr>
              <a:t>.2335</a:t>
            </a:r>
            <a:r>
              <a:rPr sz="1550" spc="60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Symbol"/>
                <a:cs typeface="Symbol"/>
              </a:rPr>
              <a:t></a:t>
            </a:r>
            <a:r>
              <a:rPr sz="1550" spc="90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Times New Roman"/>
                <a:cs typeface="Times New Roman"/>
              </a:rPr>
              <a:t>0</a:t>
            </a:r>
            <a:r>
              <a:rPr sz="1550" spc="-229" dirty="0">
                <a:latin typeface="Times New Roman"/>
                <a:cs typeface="Times New Roman"/>
              </a:rPr>
              <a:t> </a:t>
            </a:r>
            <a:r>
              <a:rPr sz="1550" spc="90" dirty="0">
                <a:latin typeface="Times New Roman"/>
                <a:cs typeface="Times New Roman"/>
              </a:rPr>
              <a:t>.2668</a:t>
            </a:r>
            <a:r>
              <a:rPr sz="3075" spc="135" baseline="-4065" dirty="0">
                <a:latin typeface="Symbol"/>
                <a:cs typeface="Symbol"/>
              </a:rPr>
              <a:t></a:t>
            </a:r>
            <a:endParaRPr sz="3075" baseline="-4065">
              <a:latin typeface="Symbol"/>
              <a:cs typeface="Symbol"/>
            </a:endParaRPr>
          </a:p>
          <a:p>
            <a:pPr marL="17145">
              <a:lnSpc>
                <a:spcPct val="100000"/>
              </a:lnSpc>
              <a:spcBef>
                <a:spcPts val="1525"/>
              </a:spcBef>
              <a:tabLst>
                <a:tab pos="273685" algn="l"/>
              </a:tabLst>
            </a:pPr>
            <a:r>
              <a:rPr sz="1550" spc="40" dirty="0">
                <a:latin typeface="Symbol"/>
                <a:cs typeface="Symbol"/>
              </a:rPr>
              <a:t></a:t>
            </a:r>
            <a:r>
              <a:rPr sz="1550" spc="40" dirty="0">
                <a:latin typeface="Times New Roman"/>
                <a:cs typeface="Times New Roman"/>
              </a:rPr>
              <a:t>	</a:t>
            </a:r>
            <a:r>
              <a:rPr sz="1550" spc="35" dirty="0">
                <a:latin typeface="Times New Roman"/>
                <a:cs typeface="Times New Roman"/>
              </a:rPr>
              <a:t>0</a:t>
            </a:r>
            <a:r>
              <a:rPr sz="1550" spc="-245" dirty="0">
                <a:latin typeface="Times New Roman"/>
                <a:cs typeface="Times New Roman"/>
              </a:rPr>
              <a:t> </a:t>
            </a:r>
            <a:r>
              <a:rPr sz="1550" spc="135" dirty="0">
                <a:latin typeface="Times New Roman"/>
                <a:cs typeface="Times New Roman"/>
              </a:rPr>
              <a:t>.3504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09821" y="4915915"/>
            <a:ext cx="23939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Verdana"/>
                <a:cs typeface="Verdana"/>
              </a:rPr>
              <a:t>Try also to use</a:t>
            </a:r>
            <a:r>
              <a:rPr sz="1600" b="1" spc="-10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Table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33596" y="4856479"/>
            <a:ext cx="26708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0" dirty="0">
                <a:solidFill>
                  <a:srgbClr val="FF2D61"/>
                </a:solidFill>
                <a:latin typeface="Verdana"/>
                <a:cs typeface="Verdana"/>
              </a:rPr>
              <a:t>?</a:t>
            </a:r>
            <a:r>
              <a:rPr sz="1600" b="1" spc="-10" dirty="0">
                <a:latin typeface="Verdana"/>
                <a:cs typeface="Verdana"/>
              </a:rPr>
              <a:t>A.</a:t>
            </a:r>
            <a:r>
              <a:rPr sz="1600" b="1" spc="-5" dirty="0">
                <a:latin typeface="Verdana"/>
                <a:cs typeface="Verdana"/>
              </a:rPr>
              <a:t>1</a:t>
            </a:r>
            <a:r>
              <a:rPr sz="1600" b="1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to</a:t>
            </a:r>
            <a:r>
              <a:rPr sz="1600" b="1" spc="5" dirty="0">
                <a:latin typeface="Verdana"/>
                <a:cs typeface="Verdana"/>
              </a:rPr>
              <a:t> </a:t>
            </a:r>
            <a:r>
              <a:rPr sz="1600" b="1" spc="-10" dirty="0">
                <a:latin typeface="Verdana"/>
                <a:cs typeface="Verdana"/>
              </a:rPr>
              <a:t>f</a:t>
            </a:r>
            <a:r>
              <a:rPr sz="1600" b="1" spc="-15" dirty="0">
                <a:latin typeface="Verdana"/>
                <a:cs typeface="Verdana"/>
              </a:rPr>
              <a:t>i</a:t>
            </a:r>
            <a:r>
              <a:rPr sz="1600" b="1" spc="-10" dirty="0">
                <a:latin typeface="Verdana"/>
                <a:cs typeface="Verdana"/>
              </a:rPr>
              <a:t>n</a:t>
            </a:r>
            <a:r>
              <a:rPr sz="1600" b="1" spc="-5" dirty="0">
                <a:latin typeface="Verdana"/>
                <a:cs typeface="Verdana"/>
              </a:rPr>
              <a:t>d</a:t>
            </a:r>
            <a:r>
              <a:rPr sz="1600" b="1" spc="15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t</a:t>
            </a:r>
            <a:r>
              <a:rPr sz="1600" b="1" dirty="0">
                <a:latin typeface="Verdana"/>
                <a:cs typeface="Verdana"/>
              </a:rPr>
              <a:t>h</a:t>
            </a:r>
            <a:r>
              <a:rPr sz="1600" b="1" spc="-15" dirty="0">
                <a:latin typeface="Verdana"/>
                <a:cs typeface="Verdana"/>
              </a:rPr>
              <a:t>i</a:t>
            </a:r>
            <a:r>
              <a:rPr sz="1600" b="1" spc="-5" dirty="0">
                <a:latin typeface="Verdana"/>
                <a:cs typeface="Verdana"/>
              </a:rPr>
              <a:t>s</a:t>
            </a:r>
            <a:r>
              <a:rPr sz="1600" b="1" dirty="0">
                <a:latin typeface="Verdana"/>
                <a:cs typeface="Verdana"/>
              </a:rPr>
              <a:t> </a:t>
            </a:r>
            <a:r>
              <a:rPr sz="1600" b="1" spc="-10" dirty="0">
                <a:latin typeface="Verdana"/>
                <a:cs typeface="Verdana"/>
              </a:rPr>
              <a:t>v</a:t>
            </a:r>
            <a:r>
              <a:rPr sz="1600" b="1" spc="-5" dirty="0">
                <a:latin typeface="Verdana"/>
                <a:cs typeface="Verdana"/>
              </a:rPr>
              <a:t>alue</a:t>
            </a:r>
            <a:endParaRPr sz="16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61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6200" y="6085332"/>
            <a:ext cx="400812" cy="464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F93AE"/>
          </a:solidFill>
        </p:spPr>
        <p:txBody>
          <a:bodyPr vert="horz" wrap="square" lIns="0" tIns="24130" rIns="0" bIns="0" rtlCol="0">
            <a:spAutoFit/>
          </a:bodyPr>
          <a:lstStyle/>
          <a:p>
            <a:pPr marR="108585" algn="r">
              <a:lnSpc>
                <a:spcPct val="100000"/>
              </a:lnSpc>
              <a:spcBef>
                <a:spcPts val="190"/>
              </a:spcBef>
            </a:pPr>
            <a:r>
              <a:rPr dirty="0"/>
              <a:t>Introduction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50063" y="832865"/>
            <a:ext cx="8825865" cy="1398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8130" indent="-266065">
              <a:lnSpc>
                <a:spcPts val="2160"/>
              </a:lnSpc>
              <a:spcBef>
                <a:spcPts val="105"/>
              </a:spcBef>
              <a:buClr>
                <a:srgbClr val="FF2D61"/>
              </a:buClr>
              <a:buFont typeface="Wingdings"/>
              <a:buChar char=""/>
              <a:tabLst>
                <a:tab pos="278765" algn="l"/>
              </a:tabLst>
            </a:pPr>
            <a:r>
              <a:rPr sz="2000" spc="-5" dirty="0">
                <a:latin typeface="Verdana"/>
                <a:cs typeface="Verdana"/>
              </a:rPr>
              <a:t>Often, the observations </a:t>
            </a:r>
            <a:r>
              <a:rPr sz="2000" spc="-10" dirty="0">
                <a:latin typeface="Verdana"/>
                <a:cs typeface="Verdana"/>
              </a:rPr>
              <a:t>generated </a:t>
            </a:r>
            <a:r>
              <a:rPr sz="2000" spc="-5" dirty="0">
                <a:latin typeface="Verdana"/>
                <a:cs typeface="Verdana"/>
              </a:rPr>
              <a:t>by different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statistical</a:t>
            </a:r>
            <a:endParaRPr sz="2000">
              <a:latin typeface="Verdana"/>
              <a:cs typeface="Verdana"/>
            </a:endParaRPr>
          </a:p>
          <a:p>
            <a:pPr marL="278130">
              <a:lnSpc>
                <a:spcPts val="2160"/>
              </a:lnSpc>
            </a:pPr>
            <a:r>
              <a:rPr sz="2000" spc="-5" dirty="0">
                <a:latin typeface="Verdana"/>
                <a:cs typeface="Verdana"/>
              </a:rPr>
              <a:t>experiments have </a:t>
            </a:r>
            <a:r>
              <a:rPr sz="200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same </a:t>
            </a:r>
            <a:r>
              <a:rPr sz="2000" spc="-10" dirty="0">
                <a:latin typeface="Verdana"/>
                <a:cs typeface="Verdana"/>
              </a:rPr>
              <a:t>general </a:t>
            </a:r>
            <a:r>
              <a:rPr sz="2000" spc="-5" dirty="0">
                <a:latin typeface="Verdana"/>
                <a:cs typeface="Verdana"/>
              </a:rPr>
              <a:t>type </a:t>
            </a:r>
            <a:r>
              <a:rPr sz="2000" dirty="0">
                <a:latin typeface="Verdana"/>
                <a:cs typeface="Verdana"/>
              </a:rPr>
              <a:t>of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spc="-40" dirty="0">
                <a:latin typeface="Verdana"/>
                <a:cs typeface="Verdana"/>
              </a:rPr>
              <a:t>behavior.</a:t>
            </a:r>
            <a:endParaRPr sz="2000">
              <a:latin typeface="Verdana"/>
              <a:cs typeface="Verdana"/>
            </a:endParaRPr>
          </a:p>
          <a:p>
            <a:pPr marL="278130" marR="5080" indent="-266065">
              <a:lnSpc>
                <a:spcPts val="1920"/>
              </a:lnSpc>
              <a:spcBef>
                <a:spcPts val="705"/>
              </a:spcBef>
              <a:buClr>
                <a:srgbClr val="FF2D61"/>
              </a:buClr>
              <a:buFont typeface="Wingdings"/>
              <a:buChar char=""/>
              <a:tabLst>
                <a:tab pos="278765" algn="l"/>
              </a:tabLst>
            </a:pPr>
            <a:r>
              <a:rPr sz="2000" spc="-5" dirty="0">
                <a:latin typeface="Verdana"/>
                <a:cs typeface="Verdana"/>
              </a:rPr>
              <a:t>The discrete random </a:t>
            </a:r>
            <a:r>
              <a:rPr sz="2000" spc="-10" dirty="0">
                <a:latin typeface="Verdana"/>
                <a:cs typeface="Verdana"/>
              </a:rPr>
              <a:t>variables </a:t>
            </a:r>
            <a:r>
              <a:rPr sz="2000" spc="-5" dirty="0">
                <a:latin typeface="Verdana"/>
                <a:cs typeface="Verdana"/>
              </a:rPr>
              <a:t>associated with these experiments  </a:t>
            </a:r>
            <a:r>
              <a:rPr sz="2000" dirty="0">
                <a:latin typeface="Verdana"/>
                <a:cs typeface="Verdana"/>
              </a:rPr>
              <a:t>can </a:t>
            </a:r>
            <a:r>
              <a:rPr sz="2000" spc="-5" dirty="0">
                <a:latin typeface="Verdana"/>
                <a:cs typeface="Verdana"/>
              </a:rPr>
              <a:t>be described by essentially the </a:t>
            </a:r>
            <a:r>
              <a:rPr sz="2000" dirty="0">
                <a:latin typeface="Verdana"/>
                <a:cs typeface="Verdana"/>
              </a:rPr>
              <a:t>same </a:t>
            </a:r>
            <a:r>
              <a:rPr sz="2000" spc="-10" dirty="0">
                <a:latin typeface="Verdana"/>
                <a:cs typeface="Verdana"/>
              </a:rPr>
              <a:t>probability </a:t>
            </a:r>
            <a:r>
              <a:rPr sz="2000" spc="-5" dirty="0">
                <a:latin typeface="Verdana"/>
                <a:cs typeface="Verdana"/>
              </a:rPr>
              <a:t>distribution </a:t>
            </a:r>
            <a:r>
              <a:rPr sz="2000" spc="-10" dirty="0">
                <a:latin typeface="Verdana"/>
                <a:cs typeface="Verdana"/>
              </a:rPr>
              <a:t>in 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single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formula.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0" y="0"/>
            <a:ext cx="3130550" cy="233679"/>
          </a:xfrm>
          <a:prstGeom prst="rect">
            <a:avLst/>
          </a:prstGeom>
          <a:solidFill>
            <a:srgbClr val="FF2D61"/>
          </a:solidFill>
        </p:spPr>
        <p:txBody>
          <a:bodyPr vert="horz" wrap="square" lIns="0" tIns="3175" rIns="0" bIns="0" rtlCol="0">
            <a:spAutoFit/>
          </a:bodyPr>
          <a:lstStyle/>
          <a:p>
            <a:pPr marL="1978025">
              <a:lnSpc>
                <a:spcPct val="100000"/>
              </a:lnSpc>
              <a:spcBef>
                <a:spcPts val="25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Chapter</a:t>
            </a:r>
            <a:r>
              <a:rPr sz="14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5.1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30295" y="0"/>
            <a:ext cx="6014085" cy="233679"/>
          </a:xfrm>
          <a:prstGeom prst="rect">
            <a:avLst/>
          </a:prstGeom>
          <a:solidFill>
            <a:srgbClr val="FF5681"/>
          </a:solidFill>
        </p:spPr>
        <p:txBody>
          <a:bodyPr vert="horz" wrap="square" lIns="0" tIns="317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25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Introduction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0063" y="3087751"/>
            <a:ext cx="8369934" cy="139827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78130" marR="5080" indent="-266065">
              <a:lnSpc>
                <a:spcPct val="80000"/>
              </a:lnSpc>
              <a:spcBef>
                <a:spcPts val="585"/>
              </a:spcBef>
              <a:buClr>
                <a:srgbClr val="FF2D61"/>
              </a:buClr>
              <a:buFont typeface="Wingdings"/>
              <a:buChar char=""/>
              <a:tabLst>
                <a:tab pos="278765" algn="l"/>
              </a:tabLst>
            </a:pPr>
            <a:r>
              <a:rPr sz="2000" dirty="0">
                <a:latin typeface="Verdana"/>
                <a:cs typeface="Verdana"/>
              </a:rPr>
              <a:t>In fact, one </a:t>
            </a:r>
            <a:r>
              <a:rPr sz="2000" spc="-5" dirty="0">
                <a:latin typeface="Verdana"/>
                <a:cs typeface="Verdana"/>
              </a:rPr>
              <a:t>needs only </a:t>
            </a:r>
            <a:r>
              <a:rPr sz="2000" dirty="0">
                <a:latin typeface="Verdana"/>
                <a:cs typeface="Verdana"/>
              </a:rPr>
              <a:t>a handful of </a:t>
            </a:r>
            <a:r>
              <a:rPr sz="2000" spc="-5" dirty="0">
                <a:latin typeface="Verdana"/>
                <a:cs typeface="Verdana"/>
              </a:rPr>
              <a:t>important </a:t>
            </a:r>
            <a:r>
              <a:rPr sz="2000" spc="-10" dirty="0">
                <a:latin typeface="Verdana"/>
                <a:cs typeface="Verdana"/>
              </a:rPr>
              <a:t>probability  </a:t>
            </a:r>
            <a:r>
              <a:rPr sz="2000" spc="-5" dirty="0">
                <a:latin typeface="Verdana"/>
                <a:cs typeface="Verdana"/>
              </a:rPr>
              <a:t>distributions to describe many </a:t>
            </a:r>
            <a:r>
              <a:rPr sz="200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the discrete random </a:t>
            </a:r>
            <a:r>
              <a:rPr sz="2000" spc="-10" dirty="0">
                <a:latin typeface="Verdana"/>
                <a:cs typeface="Verdana"/>
              </a:rPr>
              <a:t>variables  </a:t>
            </a:r>
            <a:r>
              <a:rPr sz="2000" spc="-5" dirty="0">
                <a:latin typeface="Verdana"/>
                <a:cs typeface="Verdana"/>
              </a:rPr>
              <a:t>encountered </a:t>
            </a:r>
            <a:r>
              <a:rPr sz="2000" spc="-10" dirty="0">
                <a:latin typeface="Verdana"/>
                <a:cs typeface="Verdana"/>
              </a:rPr>
              <a:t>in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practice.</a:t>
            </a:r>
            <a:endParaRPr sz="2000">
              <a:latin typeface="Verdana"/>
              <a:cs typeface="Verdana"/>
            </a:endParaRPr>
          </a:p>
          <a:p>
            <a:pPr marL="278130" indent="-266065">
              <a:lnSpc>
                <a:spcPts val="2160"/>
              </a:lnSpc>
              <a:spcBef>
                <a:spcPts val="235"/>
              </a:spcBef>
              <a:buClr>
                <a:srgbClr val="FF2D61"/>
              </a:buClr>
              <a:buFont typeface="Wingdings"/>
              <a:buChar char=""/>
              <a:tabLst>
                <a:tab pos="278765" algn="l"/>
              </a:tabLst>
            </a:pPr>
            <a:r>
              <a:rPr sz="2000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this </a:t>
            </a:r>
            <a:r>
              <a:rPr sz="2000" spc="-40" dirty="0">
                <a:latin typeface="Verdana"/>
                <a:cs typeface="Verdana"/>
              </a:rPr>
              <a:t>chapter, </a:t>
            </a:r>
            <a:r>
              <a:rPr sz="2000" dirty="0">
                <a:latin typeface="Verdana"/>
                <a:cs typeface="Verdana"/>
              </a:rPr>
              <a:t>we </a:t>
            </a:r>
            <a:r>
              <a:rPr sz="2000" spc="-5" dirty="0">
                <a:latin typeface="Verdana"/>
                <a:cs typeface="Verdana"/>
              </a:rPr>
              <a:t>are going </a:t>
            </a:r>
            <a:r>
              <a:rPr sz="2000" dirty="0">
                <a:latin typeface="Verdana"/>
                <a:cs typeface="Verdana"/>
              </a:rPr>
              <a:t>to </a:t>
            </a:r>
            <a:r>
              <a:rPr sz="2000" spc="-5" dirty="0">
                <a:latin typeface="Verdana"/>
                <a:cs typeface="Verdana"/>
              </a:rPr>
              <a:t>present these </a:t>
            </a:r>
            <a:r>
              <a:rPr sz="2000" dirty="0">
                <a:latin typeface="Verdana"/>
                <a:cs typeface="Verdana"/>
              </a:rPr>
              <a:t>commonly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used</a:t>
            </a:r>
            <a:endParaRPr sz="2000">
              <a:latin typeface="Verdana"/>
              <a:cs typeface="Verdana"/>
            </a:endParaRPr>
          </a:p>
          <a:p>
            <a:pPr marL="278130">
              <a:lnSpc>
                <a:spcPts val="2160"/>
              </a:lnSpc>
            </a:pPr>
            <a:r>
              <a:rPr sz="2000" spc="-5" dirty="0">
                <a:latin typeface="Verdana"/>
                <a:cs typeface="Verdana"/>
              </a:rPr>
              <a:t>distributions with </a:t>
            </a:r>
            <a:r>
              <a:rPr sz="2000" spc="-10" dirty="0">
                <a:latin typeface="Verdana"/>
                <a:cs typeface="Verdana"/>
              </a:rPr>
              <a:t>various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examples.</a:t>
            </a:r>
            <a:endParaRPr sz="20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5973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F93AE"/>
          </a:solidFill>
        </p:spPr>
        <p:txBody>
          <a:bodyPr vert="horz" wrap="square" lIns="0" tIns="24130" rIns="0" bIns="0" rtlCol="0">
            <a:spAutoFit/>
          </a:bodyPr>
          <a:lstStyle/>
          <a:p>
            <a:pPr marL="3081655">
              <a:lnSpc>
                <a:spcPct val="100000"/>
              </a:lnSpc>
              <a:spcBef>
                <a:spcPts val="190"/>
              </a:spcBef>
            </a:pPr>
            <a:r>
              <a:rPr dirty="0"/>
              <a:t>Discrete Uniform</a:t>
            </a:r>
            <a:r>
              <a:rPr spc="-100" dirty="0"/>
              <a:t> </a:t>
            </a:r>
            <a:r>
              <a:rPr dirty="0"/>
              <a:t>Distribution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585"/>
              </a:spcBef>
            </a:pPr>
            <a:r>
              <a:rPr dirty="0"/>
              <a:t>When a </a:t>
            </a:r>
            <a:r>
              <a:rPr spc="-5" dirty="0"/>
              <a:t>light </a:t>
            </a:r>
            <a:r>
              <a:rPr dirty="0"/>
              <a:t>bulb </a:t>
            </a:r>
            <a:r>
              <a:rPr spc="-10" dirty="0"/>
              <a:t>is </a:t>
            </a:r>
            <a:r>
              <a:rPr dirty="0"/>
              <a:t>selected at </a:t>
            </a:r>
            <a:r>
              <a:rPr spc="-5" dirty="0"/>
              <a:t>random </a:t>
            </a:r>
            <a:r>
              <a:rPr dirty="0"/>
              <a:t>from a </a:t>
            </a:r>
            <a:r>
              <a:rPr spc="-10" dirty="0"/>
              <a:t>box </a:t>
            </a:r>
            <a:r>
              <a:rPr dirty="0"/>
              <a:t>that </a:t>
            </a:r>
            <a:r>
              <a:rPr spc="-5" dirty="0"/>
              <a:t>contains </a:t>
            </a:r>
            <a:r>
              <a:rPr dirty="0"/>
              <a:t>a  </a:t>
            </a:r>
            <a:r>
              <a:rPr spc="-5" dirty="0"/>
              <a:t>40-watt </a:t>
            </a:r>
            <a:r>
              <a:rPr spc="-10" dirty="0"/>
              <a:t>bulb, </a:t>
            </a:r>
            <a:r>
              <a:rPr dirty="0"/>
              <a:t>a </a:t>
            </a:r>
            <a:r>
              <a:rPr spc="-5" dirty="0"/>
              <a:t>60-watt </a:t>
            </a:r>
            <a:r>
              <a:rPr spc="-10" dirty="0"/>
              <a:t>bulb, </a:t>
            </a:r>
            <a:r>
              <a:rPr dirty="0"/>
              <a:t>a </a:t>
            </a:r>
            <a:r>
              <a:rPr spc="-10" dirty="0"/>
              <a:t>75-watt bulb, </a:t>
            </a:r>
            <a:r>
              <a:rPr dirty="0"/>
              <a:t>and a </a:t>
            </a:r>
            <a:r>
              <a:rPr spc="-10" dirty="0"/>
              <a:t>100-watt bulb,  </a:t>
            </a:r>
            <a:r>
              <a:rPr dirty="0"/>
              <a:t>each</a:t>
            </a:r>
            <a:r>
              <a:rPr spc="-20" dirty="0"/>
              <a:t> </a:t>
            </a:r>
            <a:r>
              <a:rPr spc="-5" dirty="0"/>
              <a:t>element</a:t>
            </a:r>
            <a:r>
              <a:rPr dirty="0"/>
              <a:t> </a:t>
            </a:r>
            <a:r>
              <a:rPr spc="-5" dirty="0"/>
              <a:t>of</a:t>
            </a:r>
            <a:r>
              <a:rPr dirty="0"/>
              <a:t> the</a:t>
            </a:r>
            <a:r>
              <a:rPr spc="-25" dirty="0"/>
              <a:t> </a:t>
            </a:r>
            <a:r>
              <a:rPr dirty="0"/>
              <a:t>sample</a:t>
            </a:r>
            <a:r>
              <a:rPr spc="5" dirty="0"/>
              <a:t> </a:t>
            </a:r>
            <a:r>
              <a:rPr dirty="0"/>
              <a:t>space</a:t>
            </a:r>
            <a:r>
              <a:rPr spc="-60" dirty="0"/>
              <a:t> </a:t>
            </a:r>
            <a:r>
              <a:rPr i="1" dirty="0">
                <a:latin typeface="Verdana"/>
                <a:cs typeface="Verdana"/>
              </a:rPr>
              <a:t>S</a:t>
            </a:r>
            <a:r>
              <a:rPr i="1" spc="-430" dirty="0">
                <a:latin typeface="Verdana"/>
                <a:cs typeface="Verdana"/>
              </a:rPr>
              <a:t> </a:t>
            </a:r>
            <a:r>
              <a:rPr dirty="0"/>
              <a:t>=</a:t>
            </a:r>
            <a:r>
              <a:rPr spc="-415" dirty="0"/>
              <a:t> </a:t>
            </a:r>
            <a:r>
              <a:rPr dirty="0"/>
              <a:t>{40,</a:t>
            </a:r>
            <a:r>
              <a:rPr spc="-415" dirty="0"/>
              <a:t> </a:t>
            </a:r>
            <a:r>
              <a:rPr spc="-5" dirty="0"/>
              <a:t>60,</a:t>
            </a:r>
            <a:r>
              <a:rPr spc="-415" dirty="0"/>
              <a:t> </a:t>
            </a:r>
            <a:r>
              <a:rPr spc="-5" dirty="0"/>
              <a:t>75,</a:t>
            </a:r>
            <a:r>
              <a:rPr spc="-415" dirty="0"/>
              <a:t> </a:t>
            </a:r>
            <a:r>
              <a:rPr dirty="0"/>
              <a:t>100} occurs</a:t>
            </a:r>
            <a:r>
              <a:rPr spc="-30" dirty="0"/>
              <a:t> </a:t>
            </a:r>
            <a:r>
              <a:rPr spc="-5" dirty="0"/>
              <a:t>with  </a:t>
            </a:r>
            <a:r>
              <a:rPr spc="-10" dirty="0"/>
              <a:t>probability</a:t>
            </a:r>
            <a:r>
              <a:rPr spc="25" dirty="0"/>
              <a:t> </a:t>
            </a:r>
            <a:r>
              <a:rPr dirty="0"/>
              <a:t>1/4.</a:t>
            </a:r>
          </a:p>
          <a:p>
            <a:pPr marL="12700" algn="just">
              <a:lnSpc>
                <a:spcPct val="100000"/>
              </a:lnSpc>
              <a:spcBef>
                <a:spcPts val="1320"/>
              </a:spcBef>
            </a:pPr>
            <a:r>
              <a:rPr dirty="0"/>
              <a:t>Therefore, </a:t>
            </a:r>
            <a:r>
              <a:rPr spc="5" dirty="0"/>
              <a:t>we </a:t>
            </a:r>
            <a:r>
              <a:rPr spc="-5" dirty="0"/>
              <a:t>have </a:t>
            </a:r>
            <a:r>
              <a:rPr dirty="0"/>
              <a:t>a uniform </a:t>
            </a:r>
            <a:r>
              <a:rPr spc="-5" dirty="0"/>
              <a:t>distribution,</a:t>
            </a:r>
            <a:r>
              <a:rPr spc="-120" dirty="0"/>
              <a:t> </a:t>
            </a:r>
            <a:r>
              <a:rPr spc="-5" dirty="0"/>
              <a:t>with</a:t>
            </a:r>
          </a:p>
          <a:p>
            <a:pPr marL="719455">
              <a:lnSpc>
                <a:spcPts val="1925"/>
              </a:lnSpc>
              <a:spcBef>
                <a:spcPts val="1985"/>
              </a:spcBef>
              <a:tabLst>
                <a:tab pos="1911985" algn="l"/>
                <a:tab pos="2284730" algn="l"/>
              </a:tabLst>
            </a:pPr>
            <a:r>
              <a:rPr sz="1800" i="1" spc="10" dirty="0">
                <a:latin typeface="Times New Roman"/>
                <a:cs typeface="Times New Roman"/>
              </a:rPr>
              <a:t>f </a:t>
            </a:r>
            <a:r>
              <a:rPr sz="1800" spc="10" dirty="0">
                <a:latin typeface="Times New Roman"/>
                <a:cs typeface="Times New Roman"/>
              </a:rPr>
              <a:t>( </a:t>
            </a:r>
            <a:r>
              <a:rPr sz="1800" i="1" spc="75" dirty="0">
                <a:latin typeface="Times New Roman"/>
                <a:cs typeface="Times New Roman"/>
              </a:rPr>
              <a:t>x</a:t>
            </a:r>
            <a:r>
              <a:rPr sz="1800" spc="75" dirty="0">
                <a:latin typeface="Times New Roman"/>
                <a:cs typeface="Times New Roman"/>
              </a:rPr>
              <a:t>;</a:t>
            </a:r>
            <a:r>
              <a:rPr sz="1800" spc="-175" dirty="0">
                <a:latin typeface="Times New Roman"/>
                <a:cs typeface="Times New Roman"/>
              </a:rPr>
              <a:t> </a:t>
            </a:r>
            <a:r>
              <a:rPr sz="1800" spc="90" dirty="0">
                <a:latin typeface="Times New Roman"/>
                <a:cs typeface="Times New Roman"/>
              </a:rPr>
              <a:t>4)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Symbol"/>
                <a:cs typeface="Symbol"/>
              </a:rPr>
              <a:t></a:t>
            </a:r>
            <a:r>
              <a:rPr sz="1800" spc="20" dirty="0">
                <a:latin typeface="Times New Roman"/>
                <a:cs typeface="Times New Roman"/>
              </a:rPr>
              <a:t>	</a:t>
            </a:r>
            <a:r>
              <a:rPr sz="1800" spc="5" dirty="0">
                <a:latin typeface="Times New Roman"/>
                <a:cs typeface="Times New Roman"/>
              </a:rPr>
              <a:t>,	</a:t>
            </a:r>
            <a:r>
              <a:rPr sz="1800" i="1" spc="15" dirty="0">
                <a:latin typeface="Times New Roman"/>
                <a:cs typeface="Times New Roman"/>
              </a:rPr>
              <a:t>x </a:t>
            </a:r>
            <a:r>
              <a:rPr sz="1800" spc="20" dirty="0">
                <a:latin typeface="Symbol"/>
                <a:cs typeface="Symbol"/>
              </a:rPr>
              <a:t>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105" dirty="0">
                <a:latin typeface="Times New Roman"/>
                <a:cs typeface="Times New Roman"/>
              </a:rPr>
              <a:t>40, 60,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125" dirty="0">
                <a:latin typeface="Times New Roman"/>
                <a:cs typeface="Times New Roman"/>
              </a:rPr>
              <a:t>75,100</a:t>
            </a:r>
            <a:endParaRPr sz="1800">
              <a:latin typeface="Times New Roman"/>
              <a:cs typeface="Times New Roman"/>
            </a:endParaRPr>
          </a:p>
          <a:p>
            <a:pPr marL="1726564">
              <a:lnSpc>
                <a:spcPts val="1925"/>
              </a:lnSpc>
            </a:pPr>
            <a:r>
              <a:rPr sz="1800" spc="15" dirty="0"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363" y="832865"/>
            <a:ext cx="84270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0830" indent="-266065">
              <a:lnSpc>
                <a:spcPct val="100000"/>
              </a:lnSpc>
              <a:spcBef>
                <a:spcPts val="105"/>
              </a:spcBef>
              <a:buClr>
                <a:srgbClr val="FF2D61"/>
              </a:buClr>
              <a:buFont typeface="Wingdings"/>
              <a:buChar char=""/>
              <a:tabLst>
                <a:tab pos="291465" algn="l"/>
              </a:tabLst>
            </a:pPr>
            <a:r>
              <a:rPr sz="2000" dirty="0">
                <a:latin typeface="Verdana"/>
                <a:cs typeface="Verdana"/>
              </a:rPr>
              <a:t>If </a:t>
            </a:r>
            <a:r>
              <a:rPr sz="2000" spc="-5" dirty="0">
                <a:latin typeface="Verdana"/>
                <a:cs typeface="Verdana"/>
              </a:rPr>
              <a:t>the random </a:t>
            </a:r>
            <a:r>
              <a:rPr sz="2000" spc="-10" dirty="0">
                <a:latin typeface="Verdana"/>
                <a:cs typeface="Verdana"/>
              </a:rPr>
              <a:t>variable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spc="-5" dirty="0">
                <a:latin typeface="Verdana"/>
                <a:cs typeface="Verdana"/>
              </a:rPr>
              <a:t>assumes the </a:t>
            </a:r>
            <a:r>
              <a:rPr sz="2000" spc="-10" dirty="0">
                <a:latin typeface="Verdana"/>
                <a:cs typeface="Verdana"/>
              </a:rPr>
              <a:t>values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spc="5" dirty="0">
                <a:latin typeface="Verdana"/>
                <a:cs typeface="Verdana"/>
              </a:rPr>
              <a:t>,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2</a:t>
            </a:r>
            <a:r>
              <a:rPr sz="2000" spc="5" dirty="0">
                <a:latin typeface="Verdana"/>
                <a:cs typeface="Verdana"/>
              </a:rPr>
              <a:t>, </a:t>
            </a:r>
            <a:r>
              <a:rPr sz="2000" spc="-30" dirty="0">
                <a:latin typeface="Verdana"/>
                <a:cs typeface="Verdana"/>
              </a:rPr>
              <a:t>...,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i="1" spc="7" baseline="-21367" dirty="0">
                <a:latin typeface="Verdana"/>
                <a:cs typeface="Verdana"/>
              </a:rPr>
              <a:t>k</a:t>
            </a:r>
            <a:r>
              <a:rPr sz="2000" spc="5" dirty="0">
                <a:latin typeface="Verdana"/>
                <a:cs typeface="Verdana"/>
              </a:rPr>
              <a:t>,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with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65705" y="0"/>
            <a:ext cx="71786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59840" algn="l"/>
              </a:tabLst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Chapter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5.2	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Discrete Uniform</a:t>
            </a:r>
            <a:r>
              <a:rPr sz="14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Distribution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39623" y="1927312"/>
            <a:ext cx="174625" cy="0"/>
          </a:xfrm>
          <a:custGeom>
            <a:avLst/>
            <a:gdLst/>
            <a:ahLst/>
            <a:cxnLst/>
            <a:rect l="l" t="t" r="r" b="b"/>
            <a:pathLst>
              <a:path w="174625">
                <a:moveTo>
                  <a:pt x="0" y="0"/>
                </a:moveTo>
                <a:lnTo>
                  <a:pt x="174458" y="0"/>
                </a:lnTo>
              </a:path>
            </a:pathLst>
          </a:custGeom>
          <a:ln w="113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8244" y="1076401"/>
            <a:ext cx="8365490" cy="8051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ts val="216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equal probabilities, then </a:t>
            </a:r>
            <a:r>
              <a:rPr sz="200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discrete </a:t>
            </a:r>
            <a:r>
              <a:rPr sz="2000" dirty="0">
                <a:latin typeface="Verdana"/>
                <a:cs typeface="Verdana"/>
              </a:rPr>
              <a:t>uniform </a:t>
            </a:r>
            <a:r>
              <a:rPr sz="2000" spc="-5" dirty="0">
                <a:latin typeface="Verdana"/>
                <a:cs typeface="Verdana"/>
              </a:rPr>
              <a:t>distribution is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given</a:t>
            </a:r>
            <a:endParaRPr sz="2000">
              <a:latin typeface="Verdana"/>
              <a:cs typeface="Verdana"/>
            </a:endParaRPr>
          </a:p>
          <a:p>
            <a:pPr>
              <a:lnSpc>
                <a:spcPts val="1985"/>
              </a:lnSpc>
            </a:pPr>
            <a:r>
              <a:rPr sz="2000" spc="-5" dirty="0">
                <a:latin typeface="Verdana"/>
                <a:cs typeface="Verdana"/>
              </a:rPr>
              <a:t>by</a:t>
            </a:r>
            <a:endParaRPr sz="2000">
              <a:latin typeface="Verdana"/>
              <a:cs typeface="Verdana"/>
            </a:endParaRPr>
          </a:p>
          <a:p>
            <a:pPr marL="1430020">
              <a:lnSpc>
                <a:spcPts val="1985"/>
              </a:lnSpc>
            </a:pPr>
            <a:r>
              <a:rPr sz="1800" spc="15" dirty="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58377" y="1968699"/>
            <a:ext cx="116839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800" i="1" spc="15" dirty="0">
                <a:latin typeface="Times New Roman"/>
                <a:cs typeface="Times New Roman"/>
              </a:rPr>
              <a:t>k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4458" y="1754352"/>
            <a:ext cx="3277870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1246505" algn="l"/>
                <a:tab pos="1619250" algn="l"/>
                <a:tab pos="2929255" algn="l"/>
              </a:tabLst>
            </a:pPr>
            <a:r>
              <a:rPr sz="1800" i="1" spc="10" dirty="0">
                <a:latin typeface="Times New Roman"/>
                <a:cs typeface="Times New Roman"/>
              </a:rPr>
              <a:t>f </a:t>
            </a:r>
            <a:r>
              <a:rPr sz="1800" spc="10" dirty="0">
                <a:latin typeface="Times New Roman"/>
                <a:cs typeface="Times New Roman"/>
              </a:rPr>
              <a:t>( </a:t>
            </a:r>
            <a:r>
              <a:rPr sz="1800" i="1" spc="75" dirty="0">
                <a:latin typeface="Times New Roman"/>
                <a:cs typeface="Times New Roman"/>
              </a:rPr>
              <a:t>x</a:t>
            </a:r>
            <a:r>
              <a:rPr sz="1800" spc="75" dirty="0">
                <a:latin typeface="Times New Roman"/>
                <a:cs typeface="Times New Roman"/>
              </a:rPr>
              <a:t>;</a:t>
            </a:r>
            <a:r>
              <a:rPr sz="1800" spc="-320" dirty="0">
                <a:latin typeface="Times New Roman"/>
                <a:cs typeface="Times New Roman"/>
              </a:rPr>
              <a:t> </a:t>
            </a:r>
            <a:r>
              <a:rPr sz="1800" i="1" spc="15" dirty="0">
                <a:latin typeface="Times New Roman"/>
                <a:cs typeface="Times New Roman"/>
              </a:rPr>
              <a:t>k </a:t>
            </a:r>
            <a:r>
              <a:rPr sz="1800" spc="10" dirty="0">
                <a:latin typeface="Times New Roman"/>
                <a:cs typeface="Times New Roman"/>
              </a:rPr>
              <a:t>)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Symbol"/>
                <a:cs typeface="Symbol"/>
              </a:rPr>
              <a:t></a:t>
            </a:r>
            <a:r>
              <a:rPr sz="1800" spc="20" dirty="0">
                <a:latin typeface="Times New Roman"/>
                <a:cs typeface="Times New Roman"/>
              </a:rPr>
              <a:t>	</a:t>
            </a:r>
            <a:r>
              <a:rPr sz="1800" spc="5" dirty="0">
                <a:latin typeface="Times New Roman"/>
                <a:cs typeface="Times New Roman"/>
              </a:rPr>
              <a:t>,	</a:t>
            </a:r>
            <a:r>
              <a:rPr sz="1800" i="1" spc="15" dirty="0">
                <a:latin typeface="Times New Roman"/>
                <a:cs typeface="Times New Roman"/>
              </a:rPr>
              <a:t>x </a:t>
            </a:r>
            <a:r>
              <a:rPr sz="1800" spc="20" dirty="0">
                <a:latin typeface="Symbol"/>
                <a:cs typeface="Symbol"/>
              </a:rPr>
              <a:t></a:t>
            </a:r>
            <a:r>
              <a:rPr sz="1800" spc="20" dirty="0">
                <a:latin typeface="Times New Roman"/>
                <a:cs typeface="Times New Roman"/>
              </a:rPr>
              <a:t>  </a:t>
            </a:r>
            <a:r>
              <a:rPr sz="1800" i="1" spc="5" dirty="0">
                <a:latin typeface="Times New Roman"/>
                <a:cs typeface="Times New Roman"/>
              </a:rPr>
              <a:t>x</a:t>
            </a:r>
            <a:r>
              <a:rPr sz="1575" spc="7" baseline="-29100" dirty="0">
                <a:latin typeface="Times New Roman"/>
                <a:cs typeface="Times New Roman"/>
              </a:rPr>
              <a:t>1 </a:t>
            </a:r>
            <a:r>
              <a:rPr sz="1800" spc="5" dirty="0">
                <a:latin typeface="Times New Roman"/>
                <a:cs typeface="Times New Roman"/>
              </a:rPr>
              <a:t>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i="1" spc="75" dirty="0">
                <a:latin typeface="Times New Roman"/>
                <a:cs typeface="Times New Roman"/>
              </a:rPr>
              <a:t>x</a:t>
            </a:r>
            <a:r>
              <a:rPr sz="1575" spc="112" baseline="-29100" dirty="0">
                <a:latin typeface="Times New Roman"/>
                <a:cs typeface="Times New Roman"/>
              </a:rPr>
              <a:t>2</a:t>
            </a:r>
            <a:r>
              <a:rPr sz="1575" spc="37" baseline="-291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,	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i="1" spc="80" dirty="0">
                <a:latin typeface="Times New Roman"/>
                <a:cs typeface="Times New Roman"/>
              </a:rPr>
              <a:t>x</a:t>
            </a:r>
            <a:r>
              <a:rPr sz="1575" i="1" spc="120" baseline="-29100" dirty="0">
                <a:latin typeface="Times New Roman"/>
                <a:cs typeface="Times New Roman"/>
              </a:rPr>
              <a:t>k</a:t>
            </a:r>
            <a:endParaRPr sz="1575" baseline="-291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73152" y="841247"/>
            <a:ext cx="8983980" cy="1487805"/>
            <a:chOff x="73152" y="841247"/>
            <a:chExt cx="8983980" cy="1487805"/>
          </a:xfrm>
        </p:grpSpPr>
        <p:sp>
          <p:nvSpPr>
            <p:cNvPr id="10" name="object 10"/>
            <p:cNvSpPr/>
            <p:nvPr/>
          </p:nvSpPr>
          <p:spPr>
            <a:xfrm>
              <a:off x="3448940" y="1777098"/>
              <a:ext cx="659686" cy="23042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3058" y="851153"/>
              <a:ext cx="8964295" cy="1468120"/>
            </a:xfrm>
            <a:custGeom>
              <a:avLst/>
              <a:gdLst/>
              <a:ahLst/>
              <a:cxnLst/>
              <a:rect l="l" t="t" r="r" b="b"/>
              <a:pathLst>
                <a:path w="8964295" h="1468120">
                  <a:moveTo>
                    <a:pt x="0" y="1467612"/>
                  </a:moveTo>
                  <a:lnTo>
                    <a:pt x="8964168" y="1467612"/>
                  </a:lnTo>
                  <a:lnTo>
                    <a:pt x="8964168" y="0"/>
                  </a:lnTo>
                  <a:lnTo>
                    <a:pt x="0" y="0"/>
                  </a:lnTo>
                  <a:lnTo>
                    <a:pt x="0" y="1467612"/>
                  </a:lnTo>
                  <a:close/>
                </a:path>
              </a:pathLst>
            </a:custGeom>
            <a:ln w="19812">
              <a:solidFill>
                <a:srgbClr val="FF2D6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0" y="2677667"/>
            <a:ext cx="727075" cy="1080135"/>
            <a:chOff x="0" y="2677667"/>
            <a:chExt cx="727075" cy="1080135"/>
          </a:xfrm>
        </p:grpSpPr>
        <p:sp>
          <p:nvSpPr>
            <p:cNvPr id="13" name="object 13"/>
            <p:cNvSpPr/>
            <p:nvPr/>
          </p:nvSpPr>
          <p:spPr>
            <a:xfrm>
              <a:off x="0" y="2810255"/>
              <a:ext cx="727075" cy="90170"/>
            </a:xfrm>
            <a:custGeom>
              <a:avLst/>
              <a:gdLst/>
              <a:ahLst/>
              <a:cxnLst/>
              <a:rect l="l" t="t" r="r" b="b"/>
              <a:pathLst>
                <a:path w="727075" h="90169">
                  <a:moveTo>
                    <a:pt x="726948" y="0"/>
                  </a:moveTo>
                  <a:lnTo>
                    <a:pt x="0" y="0"/>
                  </a:lnTo>
                  <a:lnTo>
                    <a:pt x="0" y="89915"/>
                  </a:lnTo>
                  <a:lnTo>
                    <a:pt x="726948" y="89915"/>
                  </a:lnTo>
                  <a:lnTo>
                    <a:pt x="726948" y="0"/>
                  </a:lnTo>
                  <a:close/>
                </a:path>
              </a:pathLst>
            </a:custGeom>
            <a:solidFill>
              <a:srgbClr val="FF56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6492" y="2677667"/>
              <a:ext cx="0" cy="1080135"/>
            </a:xfrm>
            <a:custGeom>
              <a:avLst/>
              <a:gdLst/>
              <a:ahLst/>
              <a:cxnLst/>
              <a:rect l="l" t="t" r="r" b="b"/>
              <a:pathLst>
                <a:path h="1080135">
                  <a:moveTo>
                    <a:pt x="0" y="0"/>
                  </a:moveTo>
                  <a:lnTo>
                    <a:pt x="1" y="1080008"/>
                  </a:lnTo>
                </a:path>
              </a:pathLst>
            </a:custGeom>
            <a:ln w="12192">
              <a:solidFill>
                <a:srgbClr val="FF56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1858990" y="4821388"/>
            <a:ext cx="165735" cy="0"/>
          </a:xfrm>
          <a:custGeom>
            <a:avLst/>
            <a:gdLst/>
            <a:ahLst/>
            <a:cxnLst/>
            <a:rect l="l" t="t" r="r" b="b"/>
            <a:pathLst>
              <a:path w="165735">
                <a:moveTo>
                  <a:pt x="0" y="0"/>
                </a:moveTo>
                <a:lnTo>
                  <a:pt x="165590" y="0"/>
                </a:lnTo>
              </a:path>
            </a:pathLst>
          </a:custGeom>
          <a:ln w="113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60642" y="4476186"/>
            <a:ext cx="142240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spc="15" dirty="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254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6200" y="6085332"/>
            <a:ext cx="400812" cy="464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F93AE"/>
          </a:solidFill>
        </p:spPr>
        <p:txBody>
          <a:bodyPr vert="horz" wrap="square" lIns="0" tIns="24130" rIns="0" bIns="0" rtlCol="0">
            <a:spAutoFit/>
          </a:bodyPr>
          <a:lstStyle/>
          <a:p>
            <a:pPr marL="3081655">
              <a:lnSpc>
                <a:spcPct val="100000"/>
              </a:lnSpc>
              <a:spcBef>
                <a:spcPts val="190"/>
              </a:spcBef>
            </a:pPr>
            <a:r>
              <a:rPr dirty="0"/>
              <a:t>Discrete Uniform</a:t>
            </a:r>
            <a:r>
              <a:rPr spc="-100" dirty="0"/>
              <a:t> </a:t>
            </a:r>
            <a:r>
              <a:rPr dirty="0"/>
              <a:t>Distribution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50063" y="986155"/>
            <a:ext cx="8879840" cy="1047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When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dice</a:t>
            </a:r>
            <a:r>
              <a:rPr sz="2000" spc="-10" dirty="0">
                <a:latin typeface="Verdana"/>
                <a:cs typeface="Verdana"/>
              </a:rPr>
              <a:t> is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tossed,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each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element</a:t>
            </a:r>
            <a:r>
              <a:rPr sz="2000" spc="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of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the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sample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space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S</a:t>
            </a:r>
            <a:r>
              <a:rPr sz="2000" i="1" spc="-4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4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{1,</a:t>
            </a:r>
            <a:r>
              <a:rPr sz="2000" spc="-4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2,</a:t>
            </a:r>
            <a:r>
              <a:rPr sz="2000" spc="-409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3,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ts val="2160"/>
              </a:lnSpc>
            </a:pPr>
            <a:r>
              <a:rPr sz="2000" dirty="0">
                <a:latin typeface="Verdana"/>
                <a:cs typeface="Verdana"/>
              </a:rPr>
              <a:t>4,</a:t>
            </a:r>
            <a:r>
              <a:rPr sz="2000" spc="-4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5,</a:t>
            </a:r>
            <a:r>
              <a:rPr sz="2000" spc="-4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6}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occurs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with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probability</a:t>
            </a:r>
            <a:r>
              <a:rPr sz="2000" spc="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1/6.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2000" dirty="0">
                <a:latin typeface="Verdana"/>
                <a:cs typeface="Verdana"/>
              </a:rPr>
              <a:t>Therefore, </a:t>
            </a:r>
            <a:r>
              <a:rPr sz="2000" spc="5" dirty="0">
                <a:latin typeface="Verdana"/>
                <a:cs typeface="Verdana"/>
              </a:rPr>
              <a:t>we </a:t>
            </a:r>
            <a:r>
              <a:rPr sz="2000" spc="-5" dirty="0">
                <a:latin typeface="Verdana"/>
                <a:cs typeface="Verdana"/>
              </a:rPr>
              <a:t>have </a:t>
            </a:r>
            <a:r>
              <a:rPr sz="2000" dirty="0">
                <a:latin typeface="Verdana"/>
                <a:cs typeface="Verdana"/>
              </a:rPr>
              <a:t>an uniform </a:t>
            </a:r>
            <a:r>
              <a:rPr sz="2000" spc="-5" dirty="0">
                <a:latin typeface="Verdana"/>
                <a:cs typeface="Verdana"/>
              </a:rPr>
              <a:t>distribution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with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0" y="778763"/>
            <a:ext cx="727075" cy="1080135"/>
            <a:chOff x="0" y="778763"/>
            <a:chExt cx="727075" cy="1080135"/>
          </a:xfrm>
        </p:grpSpPr>
        <p:sp>
          <p:nvSpPr>
            <p:cNvPr id="10" name="object 10"/>
            <p:cNvSpPr/>
            <p:nvPr/>
          </p:nvSpPr>
          <p:spPr>
            <a:xfrm>
              <a:off x="0" y="911351"/>
              <a:ext cx="727075" cy="90170"/>
            </a:xfrm>
            <a:custGeom>
              <a:avLst/>
              <a:gdLst/>
              <a:ahLst/>
              <a:cxnLst/>
              <a:rect l="l" t="t" r="r" b="b"/>
              <a:pathLst>
                <a:path w="727075" h="90169">
                  <a:moveTo>
                    <a:pt x="726948" y="0"/>
                  </a:moveTo>
                  <a:lnTo>
                    <a:pt x="0" y="0"/>
                  </a:lnTo>
                  <a:lnTo>
                    <a:pt x="0" y="89915"/>
                  </a:lnTo>
                  <a:lnTo>
                    <a:pt x="726948" y="89915"/>
                  </a:lnTo>
                  <a:lnTo>
                    <a:pt x="726948" y="0"/>
                  </a:lnTo>
                  <a:close/>
                </a:path>
              </a:pathLst>
            </a:custGeom>
            <a:solidFill>
              <a:srgbClr val="FF56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6492" y="778763"/>
              <a:ext cx="0" cy="1080135"/>
            </a:xfrm>
            <a:custGeom>
              <a:avLst/>
              <a:gdLst/>
              <a:ahLst/>
              <a:cxnLst/>
              <a:rect l="l" t="t" r="r" b="b"/>
              <a:pathLst>
                <a:path h="1080135">
                  <a:moveTo>
                    <a:pt x="0" y="0"/>
                  </a:moveTo>
                  <a:lnTo>
                    <a:pt x="1" y="1080008"/>
                  </a:lnTo>
                </a:path>
              </a:pathLst>
            </a:custGeom>
            <a:ln w="12192">
              <a:solidFill>
                <a:srgbClr val="FF56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0" y="0"/>
            <a:ext cx="3130550" cy="233679"/>
          </a:xfrm>
          <a:prstGeom prst="rect">
            <a:avLst/>
          </a:prstGeom>
          <a:solidFill>
            <a:srgbClr val="FF2D61"/>
          </a:solidFill>
        </p:spPr>
        <p:txBody>
          <a:bodyPr vert="horz" wrap="square" lIns="0" tIns="3175" rIns="0" bIns="0" rtlCol="0">
            <a:spAutoFit/>
          </a:bodyPr>
          <a:lstStyle/>
          <a:p>
            <a:pPr marL="1978025">
              <a:lnSpc>
                <a:spcPct val="100000"/>
              </a:lnSpc>
              <a:spcBef>
                <a:spcPts val="25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Chapter</a:t>
            </a:r>
            <a:r>
              <a:rPr sz="14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5.2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30295" y="0"/>
            <a:ext cx="6014085" cy="233679"/>
          </a:xfrm>
          <a:prstGeom prst="rect">
            <a:avLst/>
          </a:prstGeom>
          <a:solidFill>
            <a:srgbClr val="FF5681"/>
          </a:solidFill>
        </p:spPr>
        <p:txBody>
          <a:bodyPr vert="horz" wrap="square" lIns="0" tIns="317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25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Discrete Uniform</a:t>
            </a:r>
            <a:r>
              <a:rPr sz="14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Distribution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43351" y="2509480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430" y="0"/>
                </a:lnTo>
              </a:path>
            </a:pathLst>
          </a:custGeom>
          <a:ln w="113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842771" y="2164278"/>
            <a:ext cx="142240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spc="15" dirty="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43932" y="2336520"/>
            <a:ext cx="3195955" cy="5137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25"/>
              </a:lnSpc>
              <a:spcBef>
                <a:spcPts val="95"/>
              </a:spcBef>
              <a:tabLst>
                <a:tab pos="1198880" algn="l"/>
                <a:tab pos="1572260" algn="l"/>
              </a:tabLst>
            </a:pPr>
            <a:r>
              <a:rPr sz="1800" i="1" spc="5" dirty="0">
                <a:latin typeface="Times New Roman"/>
                <a:cs typeface="Times New Roman"/>
              </a:rPr>
              <a:t>f </a:t>
            </a:r>
            <a:r>
              <a:rPr sz="1800" spc="10" dirty="0">
                <a:latin typeface="Times New Roman"/>
                <a:cs typeface="Times New Roman"/>
              </a:rPr>
              <a:t>( </a:t>
            </a:r>
            <a:r>
              <a:rPr sz="1800" i="1" spc="75" dirty="0">
                <a:latin typeface="Times New Roman"/>
                <a:cs typeface="Times New Roman"/>
              </a:rPr>
              <a:t>x</a:t>
            </a:r>
            <a:r>
              <a:rPr sz="1800" spc="75" dirty="0">
                <a:latin typeface="Times New Roman"/>
                <a:cs typeface="Times New Roman"/>
              </a:rPr>
              <a:t>;</a:t>
            </a:r>
            <a:r>
              <a:rPr sz="1800" spc="-190" dirty="0">
                <a:latin typeface="Times New Roman"/>
                <a:cs typeface="Times New Roman"/>
              </a:rPr>
              <a:t> </a:t>
            </a:r>
            <a:r>
              <a:rPr sz="1800" spc="90" dirty="0">
                <a:latin typeface="Times New Roman"/>
                <a:cs typeface="Times New Roman"/>
              </a:rPr>
              <a:t>6)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Symbol"/>
                <a:cs typeface="Symbol"/>
              </a:rPr>
              <a:t></a:t>
            </a:r>
            <a:r>
              <a:rPr sz="1800" spc="15" dirty="0">
                <a:latin typeface="Times New Roman"/>
                <a:cs typeface="Times New Roman"/>
              </a:rPr>
              <a:t>	</a:t>
            </a:r>
            <a:r>
              <a:rPr sz="1800" spc="5" dirty="0">
                <a:latin typeface="Times New Roman"/>
                <a:cs typeface="Times New Roman"/>
              </a:rPr>
              <a:t>,	</a:t>
            </a:r>
            <a:r>
              <a:rPr sz="1800" i="1" spc="15" dirty="0">
                <a:latin typeface="Times New Roman"/>
                <a:cs typeface="Times New Roman"/>
              </a:rPr>
              <a:t>x</a:t>
            </a:r>
            <a:r>
              <a:rPr sz="1800" i="1" spc="200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Symbol"/>
                <a:cs typeface="Symbol"/>
              </a:rPr>
              <a:t>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1,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spc="75" dirty="0">
                <a:latin typeface="Times New Roman"/>
                <a:cs typeface="Times New Roman"/>
              </a:rPr>
              <a:t>2,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40" dirty="0">
                <a:latin typeface="Times New Roman"/>
                <a:cs typeface="Times New Roman"/>
              </a:rPr>
              <a:t>3,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spc="75" dirty="0">
                <a:latin typeface="Times New Roman"/>
                <a:cs typeface="Times New Roman"/>
              </a:rPr>
              <a:t>4,</a:t>
            </a:r>
            <a:r>
              <a:rPr sz="1800" spc="-175" dirty="0">
                <a:latin typeface="Times New Roman"/>
                <a:cs typeface="Times New Roman"/>
              </a:rPr>
              <a:t> </a:t>
            </a:r>
            <a:r>
              <a:rPr sz="1800" spc="60" dirty="0">
                <a:latin typeface="Times New Roman"/>
                <a:cs typeface="Times New Roman"/>
              </a:rPr>
              <a:t>5,</a:t>
            </a:r>
            <a:r>
              <a:rPr sz="1800" spc="-145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Times New Roman"/>
                <a:cs typeface="Times New Roman"/>
              </a:rPr>
              <a:t>6</a:t>
            </a:r>
            <a:endParaRPr sz="1800">
              <a:latin typeface="Times New Roman"/>
              <a:cs typeface="Times New Roman"/>
            </a:endParaRPr>
          </a:p>
          <a:p>
            <a:pPr marL="1013460">
              <a:lnSpc>
                <a:spcPts val="1925"/>
              </a:lnSpc>
            </a:pPr>
            <a:r>
              <a:rPr sz="1800" spc="15" dirty="0">
                <a:latin typeface="Times New Roman"/>
                <a:cs typeface="Times New Roman"/>
              </a:rPr>
              <a:t>6</a:t>
            </a:r>
            <a:endParaRPr sz="1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7632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6200" y="6085332"/>
            <a:ext cx="400812" cy="464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F93AE"/>
          </a:solidFill>
        </p:spPr>
        <p:txBody>
          <a:bodyPr vert="horz" wrap="square" lIns="0" tIns="24130" rIns="0" bIns="0" rtlCol="0">
            <a:spAutoFit/>
          </a:bodyPr>
          <a:lstStyle/>
          <a:p>
            <a:pPr marL="5547995">
              <a:lnSpc>
                <a:spcPct val="100000"/>
              </a:lnSpc>
              <a:spcBef>
                <a:spcPts val="190"/>
              </a:spcBef>
            </a:pPr>
            <a:r>
              <a:rPr dirty="0"/>
              <a:t>Bernoulli</a:t>
            </a:r>
            <a:r>
              <a:rPr spc="-60" dirty="0"/>
              <a:t> </a:t>
            </a:r>
            <a:r>
              <a:rPr spc="-5" dirty="0"/>
              <a:t>Process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50063" y="832865"/>
            <a:ext cx="8889365" cy="448119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278130" marR="490220" indent="-266065">
              <a:lnSpc>
                <a:spcPts val="1920"/>
              </a:lnSpc>
              <a:spcBef>
                <a:spcPts val="565"/>
              </a:spcBef>
              <a:buClr>
                <a:srgbClr val="FF2D61"/>
              </a:buClr>
              <a:buFont typeface="Wingdings"/>
              <a:buChar char=""/>
              <a:tabLst>
                <a:tab pos="278765" algn="l"/>
              </a:tabLst>
            </a:pPr>
            <a:r>
              <a:rPr sz="2000" dirty="0">
                <a:latin typeface="Verdana"/>
                <a:cs typeface="Verdana"/>
              </a:rPr>
              <a:t>An </a:t>
            </a:r>
            <a:r>
              <a:rPr sz="2000" spc="-5" dirty="0">
                <a:latin typeface="Verdana"/>
                <a:cs typeface="Verdana"/>
              </a:rPr>
              <a:t>experiment </a:t>
            </a:r>
            <a:r>
              <a:rPr sz="2000" dirty="0">
                <a:latin typeface="Verdana"/>
                <a:cs typeface="Verdana"/>
              </a:rPr>
              <a:t>often consists of </a:t>
            </a:r>
            <a:r>
              <a:rPr sz="2000" spc="-5" dirty="0">
                <a:latin typeface="Verdana"/>
                <a:cs typeface="Verdana"/>
              </a:rPr>
              <a:t>repeated trials, each with </a:t>
            </a:r>
            <a:r>
              <a:rPr sz="2000" dirty="0">
                <a:latin typeface="Verdana"/>
                <a:cs typeface="Verdana"/>
              </a:rPr>
              <a:t>two  </a:t>
            </a:r>
            <a:r>
              <a:rPr sz="2000" spc="-5" dirty="0">
                <a:latin typeface="Verdana"/>
                <a:cs typeface="Verdana"/>
              </a:rPr>
              <a:t>possible </a:t>
            </a:r>
            <a:r>
              <a:rPr sz="2000" dirty="0">
                <a:latin typeface="Verdana"/>
                <a:cs typeface="Verdana"/>
              </a:rPr>
              <a:t>outcomes </a:t>
            </a:r>
            <a:r>
              <a:rPr sz="2000" spc="-5" dirty="0">
                <a:latin typeface="Verdana"/>
                <a:cs typeface="Verdana"/>
              </a:rPr>
              <a:t>that </a:t>
            </a:r>
            <a:r>
              <a:rPr sz="2000" spc="-10" dirty="0">
                <a:latin typeface="Verdana"/>
                <a:cs typeface="Verdana"/>
              </a:rPr>
              <a:t>may </a:t>
            </a:r>
            <a:r>
              <a:rPr sz="2000" dirty="0">
                <a:latin typeface="Verdana"/>
                <a:cs typeface="Verdana"/>
              </a:rPr>
              <a:t>be </a:t>
            </a:r>
            <a:r>
              <a:rPr sz="2000" spc="-5" dirty="0">
                <a:latin typeface="Verdana"/>
                <a:cs typeface="Verdana"/>
              </a:rPr>
              <a:t>labeled </a:t>
            </a:r>
            <a:r>
              <a:rPr sz="2000" b="1" spc="-5" dirty="0">
                <a:latin typeface="Verdana"/>
                <a:cs typeface="Verdana"/>
              </a:rPr>
              <a:t>success </a:t>
            </a:r>
            <a:r>
              <a:rPr sz="2000" dirty="0">
                <a:latin typeface="Verdana"/>
                <a:cs typeface="Verdana"/>
              </a:rPr>
              <a:t>or </a:t>
            </a:r>
            <a:r>
              <a:rPr sz="2000" b="1" dirty="0">
                <a:latin typeface="Verdana"/>
                <a:cs typeface="Verdana"/>
              </a:rPr>
              <a:t>failure</a:t>
            </a:r>
            <a:r>
              <a:rPr sz="2000" dirty="0">
                <a:latin typeface="Verdana"/>
                <a:cs typeface="Verdana"/>
              </a:rPr>
              <a:t>. </a:t>
            </a:r>
            <a:r>
              <a:rPr sz="2000" spc="-45" dirty="0">
                <a:latin typeface="Verdana"/>
                <a:cs typeface="Verdana"/>
              </a:rPr>
              <a:t>We  </a:t>
            </a:r>
            <a:r>
              <a:rPr sz="2000" spc="-10" dirty="0">
                <a:latin typeface="Verdana"/>
                <a:cs typeface="Verdana"/>
              </a:rPr>
              <a:t>may </a:t>
            </a:r>
            <a:r>
              <a:rPr sz="2000" dirty="0">
                <a:latin typeface="Verdana"/>
                <a:cs typeface="Verdana"/>
              </a:rPr>
              <a:t>choose </a:t>
            </a:r>
            <a:r>
              <a:rPr sz="2000" spc="-5" dirty="0">
                <a:latin typeface="Verdana"/>
                <a:cs typeface="Verdana"/>
              </a:rPr>
              <a:t>to define either </a:t>
            </a:r>
            <a:r>
              <a:rPr sz="2000" dirty="0">
                <a:latin typeface="Verdana"/>
                <a:cs typeface="Verdana"/>
              </a:rPr>
              <a:t>outcome as a</a:t>
            </a:r>
            <a:r>
              <a:rPr sz="2000" spc="-1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success.</a:t>
            </a:r>
            <a:endParaRPr sz="2000">
              <a:latin typeface="Verdana"/>
              <a:cs typeface="Verdana"/>
            </a:endParaRPr>
          </a:p>
          <a:p>
            <a:pPr marL="278130" indent="-266065">
              <a:lnSpc>
                <a:spcPct val="100000"/>
              </a:lnSpc>
              <a:spcBef>
                <a:spcPts val="260"/>
              </a:spcBef>
              <a:buClr>
                <a:srgbClr val="FF2D61"/>
              </a:buClr>
              <a:buFont typeface="Wingdings"/>
              <a:buChar char=""/>
              <a:tabLst>
                <a:tab pos="278765" algn="l"/>
              </a:tabLst>
            </a:pPr>
            <a:r>
              <a:rPr sz="2000" spc="-5" dirty="0">
                <a:latin typeface="Verdana"/>
                <a:cs typeface="Verdana"/>
              </a:rPr>
              <a:t>The process </a:t>
            </a:r>
            <a:r>
              <a:rPr sz="2000" spc="-10" dirty="0">
                <a:latin typeface="Verdana"/>
                <a:cs typeface="Verdana"/>
              </a:rPr>
              <a:t>is </a:t>
            </a:r>
            <a:r>
              <a:rPr sz="2000" spc="-5" dirty="0">
                <a:latin typeface="Verdana"/>
                <a:cs typeface="Verdana"/>
              </a:rPr>
              <a:t>referred to </a:t>
            </a:r>
            <a:r>
              <a:rPr sz="2000" dirty="0">
                <a:latin typeface="Verdana"/>
                <a:cs typeface="Verdana"/>
              </a:rPr>
              <a:t>as a </a:t>
            </a:r>
            <a:r>
              <a:rPr sz="2000" b="1" dirty="0">
                <a:latin typeface="Verdana"/>
                <a:cs typeface="Verdana"/>
              </a:rPr>
              <a:t>Bernoulli</a:t>
            </a:r>
            <a:r>
              <a:rPr sz="2000" b="1" spc="-60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process</a:t>
            </a:r>
            <a:r>
              <a:rPr sz="2000" spc="-5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278130" indent="-266065">
              <a:lnSpc>
                <a:spcPct val="100000"/>
              </a:lnSpc>
              <a:spcBef>
                <a:spcPts val="240"/>
              </a:spcBef>
              <a:buClr>
                <a:srgbClr val="FF2D61"/>
              </a:buClr>
              <a:buFont typeface="Wingdings"/>
              <a:buChar char=""/>
              <a:tabLst>
                <a:tab pos="278765" algn="l"/>
              </a:tabLst>
            </a:pPr>
            <a:r>
              <a:rPr sz="2000" spc="-5" dirty="0">
                <a:latin typeface="Verdana"/>
                <a:cs typeface="Verdana"/>
              </a:rPr>
              <a:t>Each trial </a:t>
            </a:r>
            <a:r>
              <a:rPr sz="2000" spc="-10" dirty="0">
                <a:latin typeface="Verdana"/>
                <a:cs typeface="Verdana"/>
              </a:rPr>
              <a:t>is </a:t>
            </a:r>
            <a:r>
              <a:rPr sz="2000" spc="-5" dirty="0">
                <a:latin typeface="Verdana"/>
                <a:cs typeface="Verdana"/>
              </a:rPr>
              <a:t>called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b="1" dirty="0">
                <a:latin typeface="Verdana"/>
                <a:cs typeface="Verdana"/>
              </a:rPr>
              <a:t>Bernoulli</a:t>
            </a:r>
            <a:r>
              <a:rPr sz="2000" b="1" spc="-15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trial</a:t>
            </a:r>
            <a:r>
              <a:rPr sz="2000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Clr>
                <a:srgbClr val="FF2D61"/>
              </a:buClr>
              <a:buFont typeface="Wingdings"/>
              <a:buChar char=""/>
            </a:pPr>
            <a:endParaRPr sz="2400">
              <a:latin typeface="Verdana"/>
              <a:cs typeface="Verdana"/>
            </a:endParaRPr>
          </a:p>
          <a:p>
            <a:pPr marL="278130" indent="-266065">
              <a:lnSpc>
                <a:spcPts val="2160"/>
              </a:lnSpc>
              <a:spcBef>
                <a:spcPts val="1914"/>
              </a:spcBef>
              <a:buClr>
                <a:srgbClr val="FF2D61"/>
              </a:buClr>
              <a:buFont typeface="Wingdings"/>
              <a:buChar char=""/>
              <a:tabLst>
                <a:tab pos="278765" algn="l"/>
              </a:tabLst>
            </a:pPr>
            <a:r>
              <a:rPr sz="2000" spc="-5" dirty="0">
                <a:latin typeface="Verdana"/>
                <a:cs typeface="Verdana"/>
              </a:rPr>
              <a:t>Strictly speaking, the Bernoulli process </a:t>
            </a:r>
            <a:r>
              <a:rPr sz="2000" dirty="0">
                <a:latin typeface="Verdana"/>
                <a:cs typeface="Verdana"/>
              </a:rPr>
              <a:t>must </a:t>
            </a:r>
            <a:r>
              <a:rPr sz="2000" spc="-5" dirty="0">
                <a:latin typeface="Verdana"/>
                <a:cs typeface="Verdana"/>
              </a:rPr>
              <a:t>possess the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following</a:t>
            </a:r>
            <a:endParaRPr sz="2000">
              <a:latin typeface="Verdana"/>
              <a:cs typeface="Verdana"/>
            </a:endParaRPr>
          </a:p>
          <a:p>
            <a:pPr marL="278130">
              <a:lnSpc>
                <a:spcPts val="2160"/>
              </a:lnSpc>
            </a:pPr>
            <a:r>
              <a:rPr sz="2000" spc="-5" dirty="0">
                <a:latin typeface="Verdana"/>
                <a:cs typeface="Verdana"/>
              </a:rPr>
              <a:t>properties:</a:t>
            </a:r>
            <a:endParaRPr sz="2000">
              <a:latin typeface="Verdana"/>
              <a:cs typeface="Verdana"/>
            </a:endParaRPr>
          </a:p>
          <a:p>
            <a:pPr marL="646430" lvl="1" indent="-368935">
              <a:lnSpc>
                <a:spcPct val="100000"/>
              </a:lnSpc>
              <a:spcBef>
                <a:spcPts val="240"/>
              </a:spcBef>
              <a:buClr>
                <a:srgbClr val="FF2D61"/>
              </a:buClr>
              <a:buAutoNum type="arabicPeriod"/>
              <a:tabLst>
                <a:tab pos="647065" algn="l"/>
              </a:tabLst>
            </a:pPr>
            <a:r>
              <a:rPr sz="2000" spc="-5" dirty="0">
                <a:latin typeface="Verdana"/>
                <a:cs typeface="Verdana"/>
              </a:rPr>
              <a:t>The experiment </a:t>
            </a:r>
            <a:r>
              <a:rPr sz="2000" dirty="0">
                <a:latin typeface="Verdana"/>
                <a:cs typeface="Verdana"/>
              </a:rPr>
              <a:t>consists of </a:t>
            </a:r>
            <a:r>
              <a:rPr sz="2000" i="1" dirty="0">
                <a:latin typeface="Verdana"/>
                <a:cs typeface="Verdana"/>
              </a:rPr>
              <a:t>n </a:t>
            </a:r>
            <a:r>
              <a:rPr sz="2000" spc="-5" dirty="0">
                <a:latin typeface="Verdana"/>
                <a:cs typeface="Verdana"/>
              </a:rPr>
              <a:t>repeated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trials.</a:t>
            </a:r>
            <a:endParaRPr sz="2000">
              <a:latin typeface="Verdana"/>
              <a:cs typeface="Verdana"/>
            </a:endParaRPr>
          </a:p>
          <a:p>
            <a:pPr marL="646430" marR="692785" lvl="1" indent="-368935">
              <a:lnSpc>
                <a:spcPts val="1920"/>
              </a:lnSpc>
              <a:spcBef>
                <a:spcPts val="705"/>
              </a:spcBef>
              <a:buClr>
                <a:srgbClr val="FF2D61"/>
              </a:buClr>
              <a:buAutoNum type="arabicPeriod"/>
              <a:tabLst>
                <a:tab pos="647065" algn="l"/>
              </a:tabLst>
            </a:pPr>
            <a:r>
              <a:rPr sz="2000" spc="-5" dirty="0">
                <a:latin typeface="Verdana"/>
                <a:cs typeface="Verdana"/>
              </a:rPr>
              <a:t>Each trial </a:t>
            </a:r>
            <a:r>
              <a:rPr sz="2000" dirty="0">
                <a:latin typeface="Verdana"/>
                <a:cs typeface="Verdana"/>
              </a:rPr>
              <a:t>results </a:t>
            </a:r>
            <a:r>
              <a:rPr sz="2000" spc="-10" dirty="0">
                <a:latin typeface="Verdana"/>
                <a:cs typeface="Verdana"/>
              </a:rPr>
              <a:t>in </a:t>
            </a:r>
            <a:r>
              <a:rPr sz="2000" dirty="0">
                <a:latin typeface="Verdana"/>
                <a:cs typeface="Verdana"/>
              </a:rPr>
              <a:t>an outcome </a:t>
            </a:r>
            <a:r>
              <a:rPr sz="2000" spc="-5" dirty="0">
                <a:latin typeface="Verdana"/>
                <a:cs typeface="Verdana"/>
              </a:rPr>
              <a:t>that </a:t>
            </a:r>
            <a:r>
              <a:rPr sz="2000" spc="-10" dirty="0">
                <a:latin typeface="Verdana"/>
                <a:cs typeface="Verdana"/>
              </a:rPr>
              <a:t>may </a:t>
            </a:r>
            <a:r>
              <a:rPr sz="2000" spc="-5" dirty="0">
                <a:latin typeface="Verdana"/>
                <a:cs typeface="Verdana"/>
              </a:rPr>
              <a:t>be classified </a:t>
            </a:r>
            <a:r>
              <a:rPr sz="2000" dirty="0">
                <a:latin typeface="Verdana"/>
                <a:cs typeface="Verdana"/>
              </a:rPr>
              <a:t>as a  success or a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failure.</a:t>
            </a:r>
            <a:endParaRPr sz="2000">
              <a:latin typeface="Verdana"/>
              <a:cs typeface="Verdana"/>
            </a:endParaRPr>
          </a:p>
          <a:p>
            <a:pPr marL="646430" lvl="1" indent="-368935">
              <a:lnSpc>
                <a:spcPts val="2160"/>
              </a:lnSpc>
              <a:spcBef>
                <a:spcPts val="254"/>
              </a:spcBef>
              <a:buClr>
                <a:srgbClr val="FF2D61"/>
              </a:buClr>
              <a:buAutoNum type="arabicPeriod"/>
              <a:tabLst>
                <a:tab pos="647065" algn="l"/>
              </a:tabLst>
            </a:pPr>
            <a:r>
              <a:rPr sz="2000" dirty="0">
                <a:latin typeface="Verdana"/>
                <a:cs typeface="Verdana"/>
              </a:rPr>
              <a:t>The </a:t>
            </a:r>
            <a:r>
              <a:rPr sz="2000" spc="-10" dirty="0">
                <a:latin typeface="Verdana"/>
                <a:cs typeface="Verdana"/>
              </a:rPr>
              <a:t>probability </a:t>
            </a:r>
            <a:r>
              <a:rPr sz="2000" dirty="0">
                <a:latin typeface="Verdana"/>
                <a:cs typeface="Verdana"/>
              </a:rPr>
              <a:t>of success, </a:t>
            </a:r>
            <a:r>
              <a:rPr sz="2000" spc="-5" dirty="0">
                <a:latin typeface="Verdana"/>
                <a:cs typeface="Verdana"/>
              </a:rPr>
              <a:t>denoted </a:t>
            </a:r>
            <a:r>
              <a:rPr sz="2000" dirty="0">
                <a:latin typeface="Verdana"/>
                <a:cs typeface="Verdana"/>
              </a:rPr>
              <a:t>by </a:t>
            </a:r>
            <a:r>
              <a:rPr sz="2000" i="1" dirty="0">
                <a:latin typeface="Verdana"/>
                <a:cs typeface="Verdana"/>
              </a:rPr>
              <a:t>p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spc="-5" dirty="0">
                <a:latin typeface="Verdana"/>
                <a:cs typeface="Verdana"/>
              </a:rPr>
              <a:t>remains </a:t>
            </a:r>
            <a:r>
              <a:rPr sz="2000" dirty="0">
                <a:latin typeface="Verdana"/>
                <a:cs typeface="Verdana"/>
              </a:rPr>
              <a:t>constant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from</a:t>
            </a:r>
            <a:endParaRPr sz="2000">
              <a:latin typeface="Verdana"/>
              <a:cs typeface="Verdana"/>
            </a:endParaRPr>
          </a:p>
          <a:p>
            <a:pPr marL="646430">
              <a:lnSpc>
                <a:spcPts val="2160"/>
              </a:lnSpc>
            </a:pPr>
            <a:r>
              <a:rPr sz="2000" spc="-5" dirty="0">
                <a:latin typeface="Verdana"/>
                <a:cs typeface="Verdana"/>
              </a:rPr>
              <a:t>trial to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trial.</a:t>
            </a:r>
            <a:endParaRPr sz="2000">
              <a:latin typeface="Verdana"/>
              <a:cs typeface="Verdana"/>
            </a:endParaRPr>
          </a:p>
          <a:p>
            <a:pPr marL="646430" lvl="1" indent="-368935">
              <a:lnSpc>
                <a:spcPct val="100000"/>
              </a:lnSpc>
              <a:spcBef>
                <a:spcPts val="240"/>
              </a:spcBef>
              <a:buClr>
                <a:srgbClr val="FF2D61"/>
              </a:buClr>
              <a:buAutoNum type="arabicPeriod" startAt="4"/>
              <a:tabLst>
                <a:tab pos="647065" algn="l"/>
              </a:tabLst>
            </a:pPr>
            <a:r>
              <a:rPr sz="2000" spc="-5" dirty="0">
                <a:latin typeface="Verdana"/>
                <a:cs typeface="Verdana"/>
              </a:rPr>
              <a:t>The repeated trials </a:t>
            </a:r>
            <a:r>
              <a:rPr sz="2000" dirty="0">
                <a:latin typeface="Verdana"/>
                <a:cs typeface="Verdana"/>
              </a:rPr>
              <a:t>are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independent.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0" y="0"/>
            <a:ext cx="3130550" cy="233679"/>
          </a:xfrm>
          <a:prstGeom prst="rect">
            <a:avLst/>
          </a:prstGeom>
          <a:solidFill>
            <a:srgbClr val="FF2D61"/>
          </a:solidFill>
        </p:spPr>
        <p:txBody>
          <a:bodyPr vert="horz" wrap="square" lIns="0" tIns="3175" rIns="0" bIns="0" rtlCol="0">
            <a:spAutoFit/>
          </a:bodyPr>
          <a:lstStyle/>
          <a:p>
            <a:pPr marL="1978025">
              <a:lnSpc>
                <a:spcPct val="100000"/>
              </a:lnSpc>
              <a:spcBef>
                <a:spcPts val="25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Chapter</a:t>
            </a:r>
            <a:r>
              <a:rPr sz="14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5.3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30295" y="0"/>
            <a:ext cx="6014085" cy="233679"/>
          </a:xfrm>
          <a:prstGeom prst="rect">
            <a:avLst/>
          </a:prstGeom>
          <a:solidFill>
            <a:srgbClr val="FF5681"/>
          </a:solidFill>
        </p:spPr>
        <p:txBody>
          <a:bodyPr vert="horz" wrap="square" lIns="0" tIns="317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25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Binomial and Multinomial</a:t>
            </a:r>
            <a:r>
              <a:rPr sz="14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Distributions</a:t>
            </a:r>
            <a:endParaRPr sz="14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2324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6200" y="6085332"/>
            <a:ext cx="400812" cy="464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F93AE"/>
          </a:solidFill>
        </p:spPr>
        <p:txBody>
          <a:bodyPr vert="horz" wrap="square" lIns="0" tIns="24130" rIns="0" bIns="0" rtlCol="0">
            <a:spAutoFit/>
          </a:bodyPr>
          <a:lstStyle/>
          <a:p>
            <a:pPr marL="5547995">
              <a:lnSpc>
                <a:spcPct val="100000"/>
              </a:lnSpc>
              <a:spcBef>
                <a:spcPts val="190"/>
              </a:spcBef>
            </a:pPr>
            <a:r>
              <a:rPr dirty="0"/>
              <a:t>Bernoulli</a:t>
            </a:r>
            <a:r>
              <a:rPr spc="-60" dirty="0"/>
              <a:t> </a:t>
            </a:r>
            <a:r>
              <a:rPr spc="-5" dirty="0"/>
              <a:t>Process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0" y="0"/>
            <a:ext cx="3130550" cy="233679"/>
          </a:xfrm>
          <a:prstGeom prst="rect">
            <a:avLst/>
          </a:prstGeom>
          <a:solidFill>
            <a:srgbClr val="FF2D61"/>
          </a:solidFill>
        </p:spPr>
        <p:txBody>
          <a:bodyPr vert="horz" wrap="square" lIns="0" tIns="3175" rIns="0" bIns="0" rtlCol="0">
            <a:spAutoFit/>
          </a:bodyPr>
          <a:lstStyle/>
          <a:p>
            <a:pPr marL="1978025">
              <a:lnSpc>
                <a:spcPct val="100000"/>
              </a:lnSpc>
              <a:spcBef>
                <a:spcPts val="25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Chapter</a:t>
            </a:r>
            <a:r>
              <a:rPr sz="14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5.3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30295" y="0"/>
            <a:ext cx="6014085" cy="233679"/>
          </a:xfrm>
          <a:prstGeom prst="rect">
            <a:avLst/>
          </a:prstGeom>
          <a:solidFill>
            <a:srgbClr val="FF5681"/>
          </a:solidFill>
        </p:spPr>
        <p:txBody>
          <a:bodyPr vert="horz" wrap="square" lIns="0" tIns="317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25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Binomial and Multinomial</a:t>
            </a:r>
            <a:r>
              <a:rPr sz="14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Distributions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64696" y="2470404"/>
            <a:ext cx="7058777" cy="609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0" y="778763"/>
            <a:ext cx="727075" cy="1080135"/>
            <a:chOff x="0" y="778763"/>
            <a:chExt cx="727075" cy="1080135"/>
          </a:xfrm>
        </p:grpSpPr>
        <p:sp>
          <p:nvSpPr>
            <p:cNvPr id="12" name="object 12"/>
            <p:cNvSpPr/>
            <p:nvPr/>
          </p:nvSpPr>
          <p:spPr>
            <a:xfrm>
              <a:off x="0" y="911351"/>
              <a:ext cx="727075" cy="90170"/>
            </a:xfrm>
            <a:custGeom>
              <a:avLst/>
              <a:gdLst/>
              <a:ahLst/>
              <a:cxnLst/>
              <a:rect l="l" t="t" r="r" b="b"/>
              <a:pathLst>
                <a:path w="727075" h="90169">
                  <a:moveTo>
                    <a:pt x="726948" y="0"/>
                  </a:moveTo>
                  <a:lnTo>
                    <a:pt x="0" y="0"/>
                  </a:lnTo>
                  <a:lnTo>
                    <a:pt x="0" y="89915"/>
                  </a:lnTo>
                  <a:lnTo>
                    <a:pt x="726948" y="89915"/>
                  </a:lnTo>
                  <a:lnTo>
                    <a:pt x="726948" y="0"/>
                  </a:lnTo>
                  <a:close/>
                </a:path>
              </a:pathLst>
            </a:custGeom>
            <a:solidFill>
              <a:srgbClr val="FF56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6492" y="778763"/>
              <a:ext cx="0" cy="1080135"/>
            </a:xfrm>
            <a:custGeom>
              <a:avLst/>
              <a:gdLst/>
              <a:ahLst/>
              <a:cxnLst/>
              <a:rect l="l" t="t" r="r" b="b"/>
              <a:pathLst>
                <a:path h="1080135">
                  <a:moveTo>
                    <a:pt x="0" y="0"/>
                  </a:moveTo>
                  <a:lnTo>
                    <a:pt x="1" y="1080008"/>
                  </a:lnTo>
                </a:path>
              </a:pathLst>
            </a:custGeom>
            <a:ln w="12192">
              <a:solidFill>
                <a:srgbClr val="FF56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50063" y="986155"/>
            <a:ext cx="8777605" cy="130683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85"/>
              </a:spcBef>
            </a:pPr>
            <a:r>
              <a:rPr sz="2000" spc="-5" dirty="0">
                <a:latin typeface="Verdana"/>
                <a:cs typeface="Verdana"/>
              </a:rPr>
              <a:t>Consider </a:t>
            </a:r>
            <a:r>
              <a:rPr sz="2000" dirty="0">
                <a:latin typeface="Verdana"/>
                <a:cs typeface="Verdana"/>
              </a:rPr>
              <a:t>the set of </a:t>
            </a:r>
            <a:r>
              <a:rPr sz="2000" spc="-5" dirty="0">
                <a:latin typeface="Verdana"/>
                <a:cs typeface="Verdana"/>
              </a:rPr>
              <a:t>Bernoulli trials </a:t>
            </a:r>
            <a:r>
              <a:rPr sz="2000" dirty="0">
                <a:latin typeface="Verdana"/>
                <a:cs typeface="Verdana"/>
              </a:rPr>
              <a:t>where three </a:t>
            </a:r>
            <a:r>
              <a:rPr sz="2000" spc="-5" dirty="0">
                <a:latin typeface="Verdana"/>
                <a:cs typeface="Verdana"/>
              </a:rPr>
              <a:t>items </a:t>
            </a:r>
            <a:r>
              <a:rPr sz="2000" dirty="0">
                <a:latin typeface="Verdana"/>
                <a:cs typeface="Verdana"/>
              </a:rPr>
              <a:t>are selected at  </a:t>
            </a:r>
            <a:r>
              <a:rPr sz="2000" spc="-5" dirty="0">
                <a:latin typeface="Verdana"/>
                <a:cs typeface="Verdana"/>
              </a:rPr>
              <a:t>random </a:t>
            </a:r>
            <a:r>
              <a:rPr sz="2000" dirty="0">
                <a:latin typeface="Verdana"/>
                <a:cs typeface="Verdana"/>
              </a:rPr>
              <a:t>from a manufacturing process, inspected, and </a:t>
            </a:r>
            <a:r>
              <a:rPr sz="2000" spc="-5" dirty="0">
                <a:latin typeface="Verdana"/>
                <a:cs typeface="Verdana"/>
              </a:rPr>
              <a:t>classified  defective </a:t>
            </a:r>
            <a:r>
              <a:rPr sz="2000" dirty="0">
                <a:latin typeface="Verdana"/>
                <a:cs typeface="Verdana"/>
              </a:rPr>
              <a:t>or </a:t>
            </a:r>
            <a:r>
              <a:rPr sz="2000" spc="-5" dirty="0">
                <a:latin typeface="Verdana"/>
                <a:cs typeface="Verdana"/>
              </a:rPr>
              <a:t>non-defective.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defective item </a:t>
            </a:r>
            <a:r>
              <a:rPr sz="2000" spc="-10" dirty="0">
                <a:latin typeface="Verdana"/>
                <a:cs typeface="Verdana"/>
              </a:rPr>
              <a:t>is </a:t>
            </a:r>
            <a:r>
              <a:rPr sz="2000" spc="-5" dirty="0">
                <a:latin typeface="Verdana"/>
                <a:cs typeface="Verdana"/>
              </a:rPr>
              <a:t>designated </a:t>
            </a:r>
            <a:r>
              <a:rPr sz="2000" dirty="0">
                <a:latin typeface="Verdana"/>
                <a:cs typeface="Verdana"/>
              </a:rPr>
              <a:t>a success.  The number of successes </a:t>
            </a:r>
            <a:r>
              <a:rPr sz="2000" spc="-10" dirty="0">
                <a:latin typeface="Verdana"/>
                <a:cs typeface="Verdana"/>
              </a:rPr>
              <a:t>is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random </a:t>
            </a:r>
            <a:r>
              <a:rPr sz="2000" spc="-10" dirty="0">
                <a:latin typeface="Verdana"/>
                <a:cs typeface="Verdana"/>
              </a:rPr>
              <a:t>variable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spc="-5" dirty="0">
                <a:latin typeface="Verdana"/>
                <a:cs typeface="Verdana"/>
              </a:rPr>
              <a:t>assuming integer  </a:t>
            </a:r>
            <a:r>
              <a:rPr sz="2000" spc="-10" dirty="0">
                <a:latin typeface="Verdana"/>
                <a:cs typeface="Verdana"/>
              </a:rPr>
              <a:t>values </a:t>
            </a:r>
            <a:r>
              <a:rPr sz="2000" dirty="0">
                <a:latin typeface="Verdana"/>
                <a:cs typeface="Verdana"/>
              </a:rPr>
              <a:t>from 0 </a:t>
            </a:r>
            <a:r>
              <a:rPr sz="2000" spc="-5" dirty="0">
                <a:latin typeface="Verdana"/>
                <a:cs typeface="Verdana"/>
              </a:rPr>
              <a:t>to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3.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4317491"/>
            <a:ext cx="266700" cy="108585"/>
          </a:xfrm>
          <a:custGeom>
            <a:avLst/>
            <a:gdLst/>
            <a:ahLst/>
            <a:cxnLst/>
            <a:rect l="l" t="t" r="r" b="b"/>
            <a:pathLst>
              <a:path w="266700" h="108585">
                <a:moveTo>
                  <a:pt x="266700" y="0"/>
                </a:moveTo>
                <a:lnTo>
                  <a:pt x="0" y="0"/>
                </a:lnTo>
                <a:lnTo>
                  <a:pt x="0" y="108204"/>
                </a:lnTo>
                <a:lnTo>
                  <a:pt x="266700" y="108204"/>
                </a:lnTo>
                <a:lnTo>
                  <a:pt x="266700" y="0"/>
                </a:lnTo>
                <a:close/>
              </a:path>
            </a:pathLst>
          </a:custGeom>
          <a:solidFill>
            <a:srgbClr val="FF93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50063" y="3265423"/>
            <a:ext cx="8484235" cy="148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items </a:t>
            </a:r>
            <a:r>
              <a:rPr sz="2000" dirty="0">
                <a:latin typeface="Verdana"/>
                <a:cs typeface="Verdana"/>
              </a:rPr>
              <a:t>are selected independently from a </a:t>
            </a:r>
            <a:r>
              <a:rPr sz="2000" spc="-5" dirty="0">
                <a:latin typeface="Verdana"/>
                <a:cs typeface="Verdana"/>
              </a:rPr>
              <a:t>process </a:t>
            </a:r>
            <a:r>
              <a:rPr sz="2000" dirty="0">
                <a:latin typeface="Verdana"/>
                <a:cs typeface="Verdana"/>
              </a:rPr>
              <a:t>and we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shall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ts val="2160"/>
              </a:lnSpc>
            </a:pPr>
            <a:r>
              <a:rPr sz="2000" dirty="0">
                <a:latin typeface="Verdana"/>
                <a:cs typeface="Verdana"/>
              </a:rPr>
              <a:t>assume </a:t>
            </a:r>
            <a:r>
              <a:rPr sz="2000" spc="-5" dirty="0">
                <a:latin typeface="Verdana"/>
                <a:cs typeface="Verdana"/>
              </a:rPr>
              <a:t>that </a:t>
            </a:r>
            <a:r>
              <a:rPr sz="2000" spc="-10" dirty="0">
                <a:latin typeface="Verdana"/>
                <a:cs typeface="Verdana"/>
              </a:rPr>
              <a:t>it </a:t>
            </a:r>
            <a:r>
              <a:rPr sz="2000" spc="-5" dirty="0">
                <a:latin typeface="Verdana"/>
                <a:cs typeface="Verdana"/>
              </a:rPr>
              <a:t>produces </a:t>
            </a:r>
            <a:r>
              <a:rPr sz="2000" spc="5" dirty="0">
                <a:latin typeface="Verdana"/>
                <a:cs typeface="Verdana"/>
              </a:rPr>
              <a:t>25%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defectives.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4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864"/>
              </a:spcBef>
            </a:pPr>
            <a:r>
              <a:rPr sz="2000" dirty="0">
                <a:latin typeface="Verdana"/>
                <a:cs typeface="Verdana"/>
              </a:rPr>
              <a:t>The </a:t>
            </a:r>
            <a:r>
              <a:rPr sz="2000" spc="-10" dirty="0">
                <a:latin typeface="Verdana"/>
                <a:cs typeface="Verdana"/>
              </a:rPr>
              <a:t>probability </a:t>
            </a:r>
            <a:r>
              <a:rPr sz="2000" dirty="0">
                <a:latin typeface="Verdana"/>
                <a:cs typeface="Verdana"/>
              </a:rPr>
              <a:t>of the outcome </a:t>
            </a:r>
            <a:r>
              <a:rPr sz="2000" i="1" dirty="0">
                <a:latin typeface="Verdana"/>
                <a:cs typeface="Verdana"/>
              </a:rPr>
              <a:t>NDN </a:t>
            </a:r>
            <a:r>
              <a:rPr sz="2000" dirty="0">
                <a:latin typeface="Verdana"/>
                <a:cs typeface="Verdana"/>
              </a:rPr>
              <a:t>can </a:t>
            </a:r>
            <a:r>
              <a:rPr sz="2000" spc="-5" dirty="0">
                <a:latin typeface="Verdana"/>
                <a:cs typeface="Verdana"/>
              </a:rPr>
              <a:t>be calculated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as</a:t>
            </a:r>
          </a:p>
        </p:txBody>
      </p:sp>
      <p:sp>
        <p:nvSpPr>
          <p:cNvPr id="17" name="object 17"/>
          <p:cNvSpPr/>
          <p:nvPr/>
        </p:nvSpPr>
        <p:spPr>
          <a:xfrm>
            <a:off x="4302055" y="5164821"/>
            <a:ext cx="165735" cy="0"/>
          </a:xfrm>
          <a:custGeom>
            <a:avLst/>
            <a:gdLst/>
            <a:ahLst/>
            <a:cxnLst/>
            <a:rect l="l" t="t" r="r" b="b"/>
            <a:pathLst>
              <a:path w="165735">
                <a:moveTo>
                  <a:pt x="0" y="0"/>
                </a:moveTo>
                <a:lnTo>
                  <a:pt x="165374" y="0"/>
                </a:lnTo>
              </a:path>
            </a:pathLst>
          </a:custGeom>
          <a:ln w="113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86576" y="5164821"/>
            <a:ext cx="165735" cy="0"/>
          </a:xfrm>
          <a:custGeom>
            <a:avLst/>
            <a:gdLst/>
            <a:ahLst/>
            <a:cxnLst/>
            <a:rect l="l" t="t" r="r" b="b"/>
            <a:pathLst>
              <a:path w="165735">
                <a:moveTo>
                  <a:pt x="0" y="0"/>
                </a:moveTo>
                <a:lnTo>
                  <a:pt x="165351" y="0"/>
                </a:lnTo>
              </a:path>
            </a:pathLst>
          </a:custGeom>
          <a:ln w="113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71074" y="5164821"/>
            <a:ext cx="165735" cy="0"/>
          </a:xfrm>
          <a:custGeom>
            <a:avLst/>
            <a:gdLst/>
            <a:ahLst/>
            <a:cxnLst/>
            <a:rect l="l" t="t" r="r" b="b"/>
            <a:pathLst>
              <a:path w="165735">
                <a:moveTo>
                  <a:pt x="0" y="0"/>
                </a:moveTo>
                <a:lnTo>
                  <a:pt x="165351" y="0"/>
                </a:lnTo>
              </a:path>
            </a:pathLst>
          </a:custGeom>
          <a:ln w="113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61823" y="4993100"/>
            <a:ext cx="5047615" cy="299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750" i="1" spc="55" dirty="0">
                <a:latin typeface="Times New Roman"/>
                <a:cs typeface="Times New Roman"/>
              </a:rPr>
              <a:t>P</a:t>
            </a:r>
            <a:r>
              <a:rPr sz="1750" i="1" spc="-195" dirty="0">
                <a:latin typeface="Times New Roman"/>
                <a:cs typeface="Times New Roman"/>
              </a:rPr>
              <a:t> </a:t>
            </a:r>
            <a:r>
              <a:rPr sz="1750" spc="30" dirty="0">
                <a:latin typeface="Times New Roman"/>
                <a:cs typeface="Times New Roman"/>
              </a:rPr>
              <a:t>(</a:t>
            </a:r>
            <a:r>
              <a:rPr sz="1750" spc="-175" dirty="0">
                <a:latin typeface="Times New Roman"/>
                <a:cs typeface="Times New Roman"/>
              </a:rPr>
              <a:t> </a:t>
            </a:r>
            <a:r>
              <a:rPr sz="1750" i="1" spc="204" dirty="0">
                <a:latin typeface="Times New Roman"/>
                <a:cs typeface="Times New Roman"/>
              </a:rPr>
              <a:t>NDN</a:t>
            </a:r>
            <a:r>
              <a:rPr sz="1750" i="1" spc="15" dirty="0">
                <a:latin typeface="Times New Roman"/>
                <a:cs typeface="Times New Roman"/>
              </a:rPr>
              <a:t> </a:t>
            </a:r>
            <a:r>
              <a:rPr sz="1750" spc="30" dirty="0">
                <a:latin typeface="Times New Roman"/>
                <a:cs typeface="Times New Roman"/>
              </a:rPr>
              <a:t>)</a:t>
            </a:r>
            <a:r>
              <a:rPr sz="1750" spc="160" dirty="0">
                <a:latin typeface="Times New Roman"/>
                <a:cs typeface="Times New Roman"/>
              </a:rPr>
              <a:t> </a:t>
            </a:r>
            <a:r>
              <a:rPr sz="1750" spc="50" dirty="0">
                <a:latin typeface="Symbol"/>
                <a:cs typeface="Symbol"/>
              </a:rPr>
              <a:t></a:t>
            </a:r>
            <a:r>
              <a:rPr sz="1750" spc="285" dirty="0">
                <a:latin typeface="Times New Roman"/>
                <a:cs typeface="Times New Roman"/>
              </a:rPr>
              <a:t> </a:t>
            </a:r>
            <a:r>
              <a:rPr sz="1750" i="1" spc="55" dirty="0">
                <a:latin typeface="Times New Roman"/>
                <a:cs typeface="Times New Roman"/>
              </a:rPr>
              <a:t>P</a:t>
            </a:r>
            <a:r>
              <a:rPr sz="1750" i="1" spc="-185" dirty="0">
                <a:latin typeface="Times New Roman"/>
                <a:cs typeface="Times New Roman"/>
              </a:rPr>
              <a:t> </a:t>
            </a:r>
            <a:r>
              <a:rPr sz="1750" spc="30" dirty="0">
                <a:latin typeface="Times New Roman"/>
                <a:cs typeface="Times New Roman"/>
              </a:rPr>
              <a:t>(</a:t>
            </a:r>
            <a:r>
              <a:rPr sz="1750" spc="-180" dirty="0">
                <a:latin typeface="Times New Roman"/>
                <a:cs typeface="Times New Roman"/>
              </a:rPr>
              <a:t> </a:t>
            </a:r>
            <a:r>
              <a:rPr sz="1750" i="1" spc="60" dirty="0">
                <a:latin typeface="Times New Roman"/>
                <a:cs typeface="Times New Roman"/>
              </a:rPr>
              <a:t>N</a:t>
            </a:r>
            <a:r>
              <a:rPr sz="1750" i="1" spc="10" dirty="0">
                <a:latin typeface="Times New Roman"/>
                <a:cs typeface="Times New Roman"/>
              </a:rPr>
              <a:t> </a:t>
            </a:r>
            <a:r>
              <a:rPr sz="1750" spc="30" dirty="0">
                <a:latin typeface="Times New Roman"/>
                <a:cs typeface="Times New Roman"/>
              </a:rPr>
              <a:t>)</a:t>
            </a:r>
            <a:r>
              <a:rPr sz="1750" spc="-210" dirty="0">
                <a:latin typeface="Times New Roman"/>
                <a:cs typeface="Times New Roman"/>
              </a:rPr>
              <a:t> </a:t>
            </a:r>
            <a:r>
              <a:rPr sz="1750" i="1" spc="55" dirty="0">
                <a:latin typeface="Times New Roman"/>
                <a:cs typeface="Times New Roman"/>
              </a:rPr>
              <a:t>P</a:t>
            </a:r>
            <a:r>
              <a:rPr sz="1750" i="1" spc="-195" dirty="0">
                <a:latin typeface="Times New Roman"/>
                <a:cs typeface="Times New Roman"/>
              </a:rPr>
              <a:t> </a:t>
            </a:r>
            <a:r>
              <a:rPr sz="1750" spc="30" dirty="0">
                <a:latin typeface="Times New Roman"/>
                <a:cs typeface="Times New Roman"/>
              </a:rPr>
              <a:t>(</a:t>
            </a:r>
            <a:r>
              <a:rPr sz="1750" spc="-210" dirty="0">
                <a:latin typeface="Times New Roman"/>
                <a:cs typeface="Times New Roman"/>
              </a:rPr>
              <a:t> </a:t>
            </a:r>
            <a:r>
              <a:rPr sz="1750" i="1" spc="70" dirty="0">
                <a:latin typeface="Times New Roman"/>
                <a:cs typeface="Times New Roman"/>
              </a:rPr>
              <a:t>D</a:t>
            </a:r>
            <a:r>
              <a:rPr sz="1750" i="1" spc="-160" dirty="0">
                <a:latin typeface="Times New Roman"/>
                <a:cs typeface="Times New Roman"/>
              </a:rPr>
              <a:t> </a:t>
            </a:r>
            <a:r>
              <a:rPr sz="1750" spc="30" dirty="0">
                <a:latin typeface="Times New Roman"/>
                <a:cs typeface="Times New Roman"/>
              </a:rPr>
              <a:t>)</a:t>
            </a:r>
            <a:r>
              <a:rPr sz="1750" spc="-210" dirty="0">
                <a:latin typeface="Times New Roman"/>
                <a:cs typeface="Times New Roman"/>
              </a:rPr>
              <a:t> </a:t>
            </a:r>
            <a:r>
              <a:rPr sz="1750" i="1" spc="55" dirty="0">
                <a:latin typeface="Times New Roman"/>
                <a:cs typeface="Times New Roman"/>
              </a:rPr>
              <a:t>P</a:t>
            </a:r>
            <a:r>
              <a:rPr sz="1750" i="1" spc="-190" dirty="0">
                <a:latin typeface="Times New Roman"/>
                <a:cs typeface="Times New Roman"/>
              </a:rPr>
              <a:t> </a:t>
            </a:r>
            <a:r>
              <a:rPr sz="1750" spc="30" dirty="0">
                <a:latin typeface="Times New Roman"/>
                <a:cs typeface="Times New Roman"/>
              </a:rPr>
              <a:t>(</a:t>
            </a:r>
            <a:r>
              <a:rPr sz="1750" spc="-175" dirty="0">
                <a:latin typeface="Times New Roman"/>
                <a:cs typeface="Times New Roman"/>
              </a:rPr>
              <a:t> </a:t>
            </a:r>
            <a:r>
              <a:rPr sz="1750" i="1" spc="60" dirty="0">
                <a:latin typeface="Times New Roman"/>
                <a:cs typeface="Times New Roman"/>
              </a:rPr>
              <a:t>N</a:t>
            </a:r>
            <a:r>
              <a:rPr sz="1750" i="1" spc="5" dirty="0">
                <a:latin typeface="Times New Roman"/>
                <a:cs typeface="Times New Roman"/>
              </a:rPr>
              <a:t> </a:t>
            </a:r>
            <a:r>
              <a:rPr sz="1750" spc="30" dirty="0">
                <a:latin typeface="Times New Roman"/>
                <a:cs typeface="Times New Roman"/>
              </a:rPr>
              <a:t>)</a:t>
            </a:r>
            <a:r>
              <a:rPr sz="1750" spc="455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Symbol"/>
                <a:cs typeface="Symbol"/>
              </a:rPr>
              <a:t>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2700" spc="15" baseline="37037" dirty="0">
                <a:latin typeface="Symbol"/>
                <a:cs typeface="Symbol"/>
              </a:rPr>
              <a:t></a:t>
            </a:r>
            <a:r>
              <a:rPr sz="2700" spc="209" baseline="37037" dirty="0">
                <a:latin typeface="Times New Roman"/>
                <a:cs typeface="Times New Roman"/>
              </a:rPr>
              <a:t> </a:t>
            </a:r>
            <a:r>
              <a:rPr sz="2700" spc="22" baseline="41666" dirty="0">
                <a:latin typeface="Times New Roman"/>
                <a:cs typeface="Times New Roman"/>
              </a:rPr>
              <a:t>3</a:t>
            </a:r>
            <a:r>
              <a:rPr sz="2700" spc="142" baseline="41666" dirty="0">
                <a:latin typeface="Times New Roman"/>
                <a:cs typeface="Times New Roman"/>
              </a:rPr>
              <a:t> </a:t>
            </a:r>
            <a:r>
              <a:rPr sz="2700" spc="15" baseline="37037" dirty="0">
                <a:latin typeface="Symbol"/>
                <a:cs typeface="Symbol"/>
              </a:rPr>
              <a:t></a:t>
            </a:r>
            <a:r>
              <a:rPr sz="2700" spc="-172" baseline="37037" dirty="0">
                <a:latin typeface="Times New Roman"/>
                <a:cs typeface="Times New Roman"/>
              </a:rPr>
              <a:t> </a:t>
            </a:r>
            <a:r>
              <a:rPr sz="2700" spc="15" baseline="37037" dirty="0">
                <a:latin typeface="Symbol"/>
                <a:cs typeface="Symbol"/>
              </a:rPr>
              <a:t></a:t>
            </a:r>
            <a:r>
              <a:rPr sz="2700" spc="172" baseline="37037" dirty="0">
                <a:latin typeface="Times New Roman"/>
                <a:cs typeface="Times New Roman"/>
              </a:rPr>
              <a:t> </a:t>
            </a:r>
            <a:r>
              <a:rPr sz="2700" spc="22" baseline="41666" dirty="0">
                <a:latin typeface="Times New Roman"/>
                <a:cs typeface="Times New Roman"/>
              </a:rPr>
              <a:t>1</a:t>
            </a:r>
            <a:r>
              <a:rPr sz="2700" spc="179" baseline="41666" dirty="0">
                <a:latin typeface="Times New Roman"/>
                <a:cs typeface="Times New Roman"/>
              </a:rPr>
              <a:t> </a:t>
            </a:r>
            <a:r>
              <a:rPr sz="2700" spc="15" baseline="37037" dirty="0">
                <a:latin typeface="Symbol"/>
                <a:cs typeface="Symbol"/>
              </a:rPr>
              <a:t></a:t>
            </a:r>
            <a:r>
              <a:rPr sz="2700" spc="-172" baseline="37037" dirty="0">
                <a:latin typeface="Times New Roman"/>
                <a:cs typeface="Times New Roman"/>
              </a:rPr>
              <a:t> </a:t>
            </a:r>
            <a:r>
              <a:rPr sz="2700" spc="15" baseline="37037" dirty="0">
                <a:latin typeface="Symbol"/>
                <a:cs typeface="Symbol"/>
              </a:rPr>
              <a:t></a:t>
            </a:r>
            <a:r>
              <a:rPr sz="2700" spc="240" baseline="37037" dirty="0">
                <a:latin typeface="Times New Roman"/>
                <a:cs typeface="Times New Roman"/>
              </a:rPr>
              <a:t> </a:t>
            </a:r>
            <a:r>
              <a:rPr sz="2700" spc="22" baseline="41666" dirty="0">
                <a:latin typeface="Times New Roman"/>
                <a:cs typeface="Times New Roman"/>
              </a:rPr>
              <a:t>3</a:t>
            </a:r>
            <a:r>
              <a:rPr sz="2700" spc="127" baseline="41666" dirty="0">
                <a:latin typeface="Times New Roman"/>
                <a:cs typeface="Times New Roman"/>
              </a:rPr>
              <a:t> </a:t>
            </a:r>
            <a:r>
              <a:rPr sz="2700" spc="15" baseline="37037" dirty="0">
                <a:latin typeface="Symbol"/>
                <a:cs typeface="Symbol"/>
              </a:rPr>
              <a:t></a:t>
            </a:r>
            <a:r>
              <a:rPr sz="2700" spc="262" baseline="37037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Symbol"/>
                <a:cs typeface="Symbol"/>
              </a:rPr>
              <a:t>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860840" y="5164821"/>
            <a:ext cx="298450" cy="0"/>
          </a:xfrm>
          <a:custGeom>
            <a:avLst/>
            <a:gdLst/>
            <a:ahLst/>
            <a:cxnLst/>
            <a:rect l="l" t="t" r="r" b="b"/>
            <a:pathLst>
              <a:path w="298450">
                <a:moveTo>
                  <a:pt x="0" y="0"/>
                </a:moveTo>
                <a:lnTo>
                  <a:pt x="298215" y="0"/>
                </a:lnTo>
              </a:path>
            </a:pathLst>
          </a:custGeom>
          <a:ln w="113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928413" y="4820898"/>
            <a:ext cx="142240" cy="299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00" spc="15" dirty="0">
                <a:latin typeface="Times New Roman"/>
                <a:cs typeface="Times New Roman"/>
              </a:rPr>
              <a:t>9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17349" y="5068180"/>
            <a:ext cx="1484630" cy="299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800" spc="10" dirty="0">
                <a:latin typeface="Symbol"/>
                <a:cs typeface="Symbol"/>
              </a:rPr>
              <a:t>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2700" spc="22" baseline="-33950" dirty="0">
                <a:latin typeface="Times New Roman"/>
                <a:cs typeface="Times New Roman"/>
              </a:rPr>
              <a:t>4 </a:t>
            </a:r>
            <a:r>
              <a:rPr sz="1800" spc="10" dirty="0">
                <a:latin typeface="Symbol"/>
                <a:cs typeface="Symbol"/>
              </a:rPr>
              <a:t>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Symbol"/>
                <a:cs typeface="Symbol"/>
              </a:rPr>
              <a:t>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2700" spc="22" baseline="-33950" dirty="0">
                <a:latin typeface="Times New Roman"/>
                <a:cs typeface="Times New Roman"/>
              </a:rPr>
              <a:t>4 </a:t>
            </a:r>
            <a:r>
              <a:rPr sz="1800" spc="10" dirty="0">
                <a:latin typeface="Symbol"/>
                <a:cs typeface="Symbol"/>
              </a:rPr>
              <a:t>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Symbol"/>
                <a:cs typeface="Symbol"/>
              </a:rPr>
              <a:t>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2700" spc="22" baseline="-33950" dirty="0">
                <a:latin typeface="Times New Roman"/>
                <a:cs typeface="Times New Roman"/>
              </a:rPr>
              <a:t>4</a:t>
            </a:r>
            <a:r>
              <a:rPr sz="2700" spc="502" baseline="-3395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Symbol"/>
                <a:cs typeface="Symbol"/>
              </a:rPr>
              <a:t>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861889" y="5206719"/>
            <a:ext cx="278765" cy="299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00" spc="170" dirty="0">
                <a:latin typeface="Times New Roman"/>
                <a:cs typeface="Times New Roman"/>
              </a:rPr>
              <a:t>6</a:t>
            </a:r>
            <a:r>
              <a:rPr sz="1800" spc="15" dirty="0"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42749" y="5239734"/>
            <a:ext cx="1433830" cy="299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63855" algn="l"/>
                <a:tab pos="847090" algn="l"/>
                <a:tab pos="1330960" algn="l"/>
              </a:tabLst>
            </a:pPr>
            <a:r>
              <a:rPr sz="1800" spc="10" dirty="0">
                <a:latin typeface="Symbol"/>
                <a:cs typeface="Symbol"/>
              </a:rPr>
              <a:t></a:t>
            </a:r>
            <a:r>
              <a:rPr sz="1800" spc="10" dirty="0">
                <a:latin typeface="Times New Roman"/>
                <a:cs typeface="Times New Roman"/>
              </a:rPr>
              <a:t>	</a:t>
            </a:r>
            <a:r>
              <a:rPr sz="1800" spc="10" dirty="0">
                <a:latin typeface="Symbol"/>
                <a:cs typeface="Symbol"/>
              </a:rPr>
              <a:t>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Symbol"/>
                <a:cs typeface="Symbol"/>
              </a:rPr>
              <a:t>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10" dirty="0">
                <a:latin typeface="Symbol"/>
                <a:cs typeface="Symbol"/>
              </a:rPr>
              <a:t>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Symbol"/>
                <a:cs typeface="Symbol"/>
              </a:rPr>
              <a:t>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10" dirty="0">
                <a:latin typeface="Symbol"/>
                <a:cs typeface="Symbol"/>
              </a:rPr>
              <a:t></a:t>
            </a:r>
            <a:endParaRPr sz="1800">
              <a:latin typeface="Symbol"/>
              <a:cs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4167238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F93AE"/>
          </a:solidFill>
        </p:spPr>
        <p:txBody>
          <a:bodyPr vert="horz" wrap="square" lIns="0" tIns="24130" rIns="0" bIns="0" rtlCol="0">
            <a:spAutoFit/>
          </a:bodyPr>
          <a:lstStyle/>
          <a:p>
            <a:pPr marL="5547995">
              <a:lnSpc>
                <a:spcPct val="100000"/>
              </a:lnSpc>
              <a:spcBef>
                <a:spcPts val="190"/>
              </a:spcBef>
            </a:pPr>
            <a:r>
              <a:rPr dirty="0"/>
              <a:t>Bernoulli</a:t>
            </a:r>
            <a:r>
              <a:rPr spc="-60" dirty="0"/>
              <a:t> </a:t>
            </a:r>
            <a:r>
              <a:rPr spc="-5" dirty="0"/>
              <a:t>Process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0" y="0"/>
            <a:ext cx="3130550" cy="233679"/>
          </a:xfrm>
          <a:prstGeom prst="rect">
            <a:avLst/>
          </a:prstGeom>
          <a:solidFill>
            <a:srgbClr val="FF2D61"/>
          </a:solidFill>
        </p:spPr>
        <p:txBody>
          <a:bodyPr vert="horz" wrap="square" lIns="0" tIns="3175" rIns="0" bIns="0" rtlCol="0">
            <a:spAutoFit/>
          </a:bodyPr>
          <a:lstStyle/>
          <a:p>
            <a:pPr marL="1978025">
              <a:lnSpc>
                <a:spcPct val="100000"/>
              </a:lnSpc>
              <a:spcBef>
                <a:spcPts val="25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Chapter</a:t>
            </a:r>
            <a:r>
              <a:rPr sz="14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5.3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30295" y="0"/>
            <a:ext cx="6014085" cy="233679"/>
          </a:xfrm>
          <a:prstGeom prst="rect">
            <a:avLst/>
          </a:prstGeom>
          <a:solidFill>
            <a:srgbClr val="FF5681"/>
          </a:solidFill>
        </p:spPr>
        <p:txBody>
          <a:bodyPr vert="horz" wrap="square" lIns="0" tIns="317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25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Binomial and Multinomial</a:t>
            </a:r>
            <a:r>
              <a:rPr sz="14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Distributions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38375" y="1634900"/>
            <a:ext cx="3076200" cy="6865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0063" y="3132201"/>
            <a:ext cx="8153400" cy="1153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8130" indent="-266065">
              <a:lnSpc>
                <a:spcPts val="2160"/>
              </a:lnSpc>
              <a:spcBef>
                <a:spcPts val="105"/>
              </a:spcBef>
              <a:buClr>
                <a:srgbClr val="FF2D61"/>
              </a:buClr>
              <a:buFont typeface="Wingdings"/>
              <a:buChar char=""/>
              <a:tabLst>
                <a:tab pos="278765" algn="l"/>
              </a:tabLst>
            </a:pPr>
            <a:r>
              <a:rPr sz="2000" spc="-5" dirty="0">
                <a:latin typeface="Verdana"/>
                <a:cs typeface="Verdana"/>
              </a:rPr>
              <a:t>The number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of successes </a:t>
            </a:r>
            <a:r>
              <a:rPr sz="2000" spc="-10" dirty="0">
                <a:latin typeface="Verdana"/>
                <a:cs typeface="Verdana"/>
              </a:rPr>
              <a:t>in </a:t>
            </a:r>
            <a:r>
              <a:rPr sz="2000" i="1" dirty="0">
                <a:latin typeface="Verdana"/>
                <a:cs typeface="Verdana"/>
              </a:rPr>
              <a:t>n </a:t>
            </a:r>
            <a:r>
              <a:rPr sz="2000" spc="-5" dirty="0">
                <a:latin typeface="Verdana"/>
                <a:cs typeface="Verdana"/>
              </a:rPr>
              <a:t>Bernoulli trials is called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</a:t>
            </a:r>
            <a:endParaRPr sz="2000">
              <a:latin typeface="Verdana"/>
              <a:cs typeface="Verdana"/>
            </a:endParaRPr>
          </a:p>
          <a:p>
            <a:pPr marL="278130">
              <a:lnSpc>
                <a:spcPts val="2160"/>
              </a:lnSpc>
            </a:pPr>
            <a:r>
              <a:rPr sz="2000" b="1" spc="-5" dirty="0">
                <a:latin typeface="Verdana"/>
                <a:cs typeface="Verdana"/>
              </a:rPr>
              <a:t>binomial </a:t>
            </a:r>
            <a:r>
              <a:rPr sz="2000" b="1" dirty="0">
                <a:latin typeface="Verdana"/>
                <a:cs typeface="Verdana"/>
              </a:rPr>
              <a:t>random</a:t>
            </a:r>
            <a:r>
              <a:rPr sz="2000" b="1" spc="-40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variable</a:t>
            </a:r>
            <a:r>
              <a:rPr sz="2000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278130" marR="5080" indent="-266065">
              <a:lnSpc>
                <a:spcPct val="80000"/>
              </a:lnSpc>
              <a:spcBef>
                <a:spcPts val="720"/>
              </a:spcBef>
              <a:buClr>
                <a:srgbClr val="FF2D61"/>
              </a:buClr>
              <a:buFont typeface="Wingdings"/>
              <a:buChar char=""/>
              <a:tabLst>
                <a:tab pos="278765" algn="l"/>
              </a:tabLst>
            </a:pPr>
            <a:r>
              <a:rPr sz="2000" spc="-5" dirty="0">
                <a:latin typeface="Verdana"/>
                <a:cs typeface="Verdana"/>
              </a:rPr>
              <a:t>The </a:t>
            </a:r>
            <a:r>
              <a:rPr sz="2000" spc="-10" dirty="0">
                <a:latin typeface="Verdana"/>
                <a:cs typeface="Verdana"/>
              </a:rPr>
              <a:t>probability </a:t>
            </a:r>
            <a:r>
              <a:rPr sz="2000" spc="-5" dirty="0">
                <a:latin typeface="Verdana"/>
                <a:cs typeface="Verdana"/>
              </a:rPr>
              <a:t>distribution of this discrete random </a:t>
            </a:r>
            <a:r>
              <a:rPr sz="2000" spc="-10" dirty="0">
                <a:latin typeface="Verdana"/>
                <a:cs typeface="Verdana"/>
              </a:rPr>
              <a:t>variable </a:t>
            </a:r>
            <a:r>
              <a:rPr sz="2000" spc="-5" dirty="0">
                <a:latin typeface="Verdana"/>
                <a:cs typeface="Verdana"/>
              </a:rPr>
              <a:t>is  called</a:t>
            </a:r>
            <a:r>
              <a:rPr sz="2000" spc="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the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binomial</a:t>
            </a:r>
            <a:r>
              <a:rPr sz="2000" b="1" spc="-20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distribution</a:t>
            </a:r>
            <a:r>
              <a:rPr sz="2000" spc="-5" dirty="0">
                <a:latin typeface="Verdana"/>
                <a:cs typeface="Verdana"/>
              </a:rPr>
              <a:t>,</a:t>
            </a:r>
            <a:r>
              <a:rPr sz="2000" dirty="0">
                <a:latin typeface="Verdana"/>
                <a:cs typeface="Verdana"/>
              </a:rPr>
              <a:t> and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denoted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by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b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dirty="0">
                <a:latin typeface="Verdana"/>
                <a:cs typeface="Verdana"/>
              </a:rPr>
              <a:t>;</a:t>
            </a:r>
            <a:r>
              <a:rPr sz="2000" spc="-409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n</a:t>
            </a:r>
            <a:r>
              <a:rPr sz="2000" dirty="0">
                <a:latin typeface="Verdana"/>
                <a:cs typeface="Verdana"/>
              </a:rPr>
              <a:t>,</a:t>
            </a:r>
            <a:r>
              <a:rPr sz="2000" spc="-42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p</a:t>
            </a:r>
            <a:r>
              <a:rPr sz="2000" dirty="0">
                <a:latin typeface="Verdana"/>
                <a:cs typeface="Verdana"/>
              </a:rPr>
              <a:t>).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98435" y="4771830"/>
            <a:ext cx="297815" cy="0"/>
          </a:xfrm>
          <a:custGeom>
            <a:avLst/>
            <a:gdLst/>
            <a:ahLst/>
            <a:cxnLst/>
            <a:rect l="l" t="t" r="r" b="b"/>
            <a:pathLst>
              <a:path w="297814">
                <a:moveTo>
                  <a:pt x="0" y="0"/>
                </a:moveTo>
                <a:lnTo>
                  <a:pt x="297567" y="0"/>
                </a:lnTo>
              </a:path>
            </a:pathLst>
          </a:custGeom>
          <a:ln w="113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605662" y="4773459"/>
            <a:ext cx="93980" cy="185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10" dirty="0">
                <a:latin typeface="Times New Roman"/>
                <a:cs typeface="Times New Roman"/>
              </a:rPr>
              <a:t>4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7861" y="4599215"/>
            <a:ext cx="3317875" cy="299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607060" algn="l"/>
                <a:tab pos="1376045" algn="l"/>
              </a:tabLst>
            </a:pPr>
            <a:r>
              <a:rPr sz="1800" i="1" spc="20" dirty="0">
                <a:latin typeface="Times New Roman"/>
                <a:cs typeface="Times New Roman"/>
              </a:rPr>
              <a:t>P</a:t>
            </a:r>
            <a:r>
              <a:rPr sz="1800" i="1" spc="-19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(</a:t>
            </a:r>
            <a:r>
              <a:rPr sz="1800" spc="-125" dirty="0">
                <a:latin typeface="Times New Roman"/>
                <a:cs typeface="Times New Roman"/>
              </a:rPr>
              <a:t> </a:t>
            </a:r>
            <a:r>
              <a:rPr sz="1800" i="1" spc="20" dirty="0">
                <a:latin typeface="Times New Roman"/>
                <a:cs typeface="Times New Roman"/>
              </a:rPr>
              <a:t>X	</a:t>
            </a:r>
            <a:r>
              <a:rPr sz="1800" spc="20" dirty="0">
                <a:latin typeface="Symbol"/>
                <a:cs typeface="Symbol"/>
              </a:rPr>
              <a:t>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spc="90" dirty="0">
                <a:latin typeface="Times New Roman"/>
                <a:cs typeface="Times New Roman"/>
              </a:rPr>
              <a:t>2)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Symbol"/>
                <a:cs typeface="Symbol"/>
              </a:rPr>
              <a:t></a:t>
            </a:r>
            <a:r>
              <a:rPr sz="1800" spc="20" dirty="0">
                <a:latin typeface="Times New Roman"/>
                <a:cs typeface="Times New Roman"/>
              </a:rPr>
              <a:t>	</a:t>
            </a:r>
            <a:r>
              <a:rPr sz="1800" i="1" spc="10" dirty="0">
                <a:latin typeface="Times New Roman"/>
                <a:cs typeface="Times New Roman"/>
              </a:rPr>
              <a:t>f</a:t>
            </a:r>
            <a:r>
              <a:rPr sz="1800" i="1" spc="14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(</a:t>
            </a:r>
            <a:r>
              <a:rPr sz="1800" spc="-295" dirty="0">
                <a:latin typeface="Times New Roman"/>
                <a:cs typeface="Times New Roman"/>
              </a:rPr>
              <a:t> </a:t>
            </a:r>
            <a:r>
              <a:rPr sz="1800" spc="90" dirty="0">
                <a:latin typeface="Times New Roman"/>
                <a:cs typeface="Times New Roman"/>
              </a:rPr>
              <a:t>2)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Symbol"/>
                <a:cs typeface="Symbol"/>
              </a:rPr>
              <a:t>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i="1" spc="15" dirty="0">
                <a:latin typeface="Times New Roman"/>
                <a:cs typeface="Times New Roman"/>
              </a:rPr>
              <a:t>b</a:t>
            </a:r>
            <a:r>
              <a:rPr sz="1800" i="1" spc="-27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(</a:t>
            </a:r>
            <a:r>
              <a:rPr sz="1800" spc="-290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Times New Roman"/>
                <a:cs typeface="Times New Roman"/>
              </a:rPr>
              <a:t>2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: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40" dirty="0">
                <a:latin typeface="Times New Roman"/>
                <a:cs typeface="Times New Roman"/>
              </a:rPr>
              <a:t>3,</a:t>
            </a:r>
            <a:r>
              <a:rPr sz="2700" u="sng" spc="112" baseline="2314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75" u="sng" spc="15" baseline="3968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1575" spc="60" baseline="39682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)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Symbol"/>
                <a:cs typeface="Symbol"/>
              </a:rPr>
              <a:t></a:t>
            </a:r>
            <a:endParaRPr sz="1800" dirty="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66392" y="4427342"/>
            <a:ext cx="142240" cy="299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00" spc="15" dirty="0">
                <a:latin typeface="Times New Roman"/>
                <a:cs typeface="Times New Roman"/>
              </a:rPr>
              <a:t>9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99633" y="4813101"/>
            <a:ext cx="299720" cy="299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00" spc="170" dirty="0">
                <a:latin typeface="Times New Roman"/>
                <a:cs typeface="Times New Roman"/>
              </a:rPr>
              <a:t>64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850391"/>
            <a:ext cx="266700" cy="108585"/>
          </a:xfrm>
          <a:custGeom>
            <a:avLst/>
            <a:gdLst/>
            <a:ahLst/>
            <a:cxnLst/>
            <a:rect l="l" t="t" r="r" b="b"/>
            <a:pathLst>
              <a:path w="266700" h="108584">
                <a:moveTo>
                  <a:pt x="266700" y="0"/>
                </a:moveTo>
                <a:lnTo>
                  <a:pt x="0" y="0"/>
                </a:lnTo>
                <a:lnTo>
                  <a:pt x="0" y="108203"/>
                </a:lnTo>
                <a:lnTo>
                  <a:pt x="266700" y="108203"/>
                </a:lnTo>
                <a:lnTo>
                  <a:pt x="266700" y="0"/>
                </a:lnTo>
                <a:close/>
              </a:path>
            </a:pathLst>
          </a:custGeom>
          <a:solidFill>
            <a:srgbClr val="FF93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50063" y="938911"/>
            <a:ext cx="7808595" cy="57467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 marR="5080">
              <a:lnSpc>
                <a:spcPts val="1920"/>
              </a:lnSpc>
              <a:spcBef>
                <a:spcPts val="565"/>
              </a:spcBef>
            </a:pPr>
            <a:r>
              <a:rPr sz="200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probabilities </a:t>
            </a:r>
            <a:r>
              <a:rPr sz="2000" dirty="0">
                <a:latin typeface="Verdana"/>
                <a:cs typeface="Verdana"/>
              </a:rPr>
              <a:t>for the other </a:t>
            </a:r>
            <a:r>
              <a:rPr sz="2000" spc="-5" dirty="0">
                <a:latin typeface="Verdana"/>
                <a:cs typeface="Verdana"/>
              </a:rPr>
              <a:t>possible </a:t>
            </a:r>
            <a:r>
              <a:rPr sz="2000" dirty="0">
                <a:latin typeface="Verdana"/>
                <a:cs typeface="Verdana"/>
              </a:rPr>
              <a:t>outcomes can </a:t>
            </a:r>
            <a:r>
              <a:rPr sz="2000" spc="-5" dirty="0">
                <a:latin typeface="Verdana"/>
                <a:cs typeface="Verdana"/>
              </a:rPr>
              <a:t>also be  </a:t>
            </a:r>
            <a:r>
              <a:rPr sz="2000" dirty="0">
                <a:latin typeface="Verdana"/>
                <a:cs typeface="Verdana"/>
              </a:rPr>
              <a:t>calculated </a:t>
            </a:r>
            <a:r>
              <a:rPr sz="2000" spc="-5" dirty="0">
                <a:latin typeface="Verdana"/>
                <a:cs typeface="Verdana"/>
              </a:rPr>
              <a:t>to result </a:t>
            </a:r>
            <a:r>
              <a:rPr sz="2000" dirty="0">
                <a:latin typeface="Verdana"/>
                <a:cs typeface="Verdana"/>
              </a:rPr>
              <a:t>the </a:t>
            </a:r>
            <a:r>
              <a:rPr sz="2000" spc="-10" dirty="0">
                <a:latin typeface="Verdana"/>
                <a:cs typeface="Verdana"/>
              </a:rPr>
              <a:t>probability </a:t>
            </a:r>
            <a:r>
              <a:rPr sz="2000" spc="-5" dirty="0">
                <a:latin typeface="Verdana"/>
                <a:cs typeface="Verdana"/>
              </a:rPr>
              <a:t>distribution of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X</a:t>
            </a:r>
            <a:endParaRPr sz="20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08175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832097" y="5741670"/>
            <a:ext cx="533400" cy="710565"/>
            <a:chOff x="3832097" y="5741670"/>
            <a:chExt cx="533400" cy="710565"/>
          </a:xfrm>
        </p:grpSpPr>
        <p:sp>
          <p:nvSpPr>
            <p:cNvPr id="3" name="object 3"/>
            <p:cNvSpPr/>
            <p:nvPr/>
          </p:nvSpPr>
          <p:spPr>
            <a:xfrm>
              <a:off x="3832097" y="5741670"/>
              <a:ext cx="533400" cy="710565"/>
            </a:xfrm>
            <a:custGeom>
              <a:avLst/>
              <a:gdLst/>
              <a:ahLst/>
              <a:cxnLst/>
              <a:rect l="l" t="t" r="r" b="b"/>
              <a:pathLst>
                <a:path w="533400" h="710564">
                  <a:moveTo>
                    <a:pt x="533400" y="0"/>
                  </a:moveTo>
                  <a:lnTo>
                    <a:pt x="0" y="0"/>
                  </a:lnTo>
                  <a:lnTo>
                    <a:pt x="0" y="710183"/>
                  </a:lnTo>
                  <a:lnTo>
                    <a:pt x="533400" y="710183"/>
                  </a:lnTo>
                  <a:lnTo>
                    <a:pt x="533400" y="0"/>
                  </a:lnTo>
                  <a:close/>
                </a:path>
              </a:pathLst>
            </a:custGeom>
            <a:solidFill>
              <a:srgbClr val="FF2D61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908770" y="6096505"/>
              <a:ext cx="391795" cy="0"/>
            </a:xfrm>
            <a:custGeom>
              <a:avLst/>
              <a:gdLst/>
              <a:ahLst/>
              <a:cxnLst/>
              <a:rect l="l" t="t" r="r" b="b"/>
              <a:pathLst>
                <a:path w="391795">
                  <a:moveTo>
                    <a:pt x="0" y="0"/>
                  </a:moveTo>
                  <a:lnTo>
                    <a:pt x="391310" y="0"/>
                  </a:lnTo>
                </a:path>
              </a:pathLst>
            </a:custGeom>
            <a:ln w="101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F93AE"/>
          </a:solidFill>
        </p:spPr>
        <p:txBody>
          <a:bodyPr vert="horz" wrap="square" lIns="0" tIns="24130" rIns="0" bIns="0" rtlCol="0">
            <a:spAutoFit/>
          </a:bodyPr>
          <a:lstStyle/>
          <a:p>
            <a:pPr marL="4756785">
              <a:lnSpc>
                <a:spcPct val="100000"/>
              </a:lnSpc>
              <a:spcBef>
                <a:spcPts val="190"/>
              </a:spcBef>
            </a:pPr>
            <a:r>
              <a:rPr dirty="0"/>
              <a:t>Binomial</a:t>
            </a:r>
            <a:r>
              <a:rPr spc="-60" dirty="0"/>
              <a:t> </a:t>
            </a:r>
            <a:r>
              <a:rPr dirty="0"/>
              <a:t>Distribution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0063" y="832865"/>
            <a:ext cx="8774430" cy="106299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78130" marR="5080" indent="-266065">
              <a:lnSpc>
                <a:spcPct val="80000"/>
              </a:lnSpc>
              <a:spcBef>
                <a:spcPts val="585"/>
              </a:spcBef>
              <a:buClr>
                <a:srgbClr val="FF2D61"/>
              </a:buClr>
              <a:buFont typeface="Wingdings"/>
              <a:buChar char=""/>
              <a:tabLst>
                <a:tab pos="278765" algn="l"/>
              </a:tabLst>
            </a:pPr>
            <a:r>
              <a:rPr sz="2000" b="1" dirty="0">
                <a:solidFill>
                  <a:srgbClr val="7E7E7E"/>
                </a:solidFill>
                <a:latin typeface="Verdana"/>
                <a:cs typeface="Verdana"/>
              </a:rPr>
              <a:t>|</a:t>
            </a:r>
            <a:r>
              <a:rPr sz="2000" b="1" dirty="0">
                <a:latin typeface="Verdana"/>
                <a:cs typeface="Verdana"/>
              </a:rPr>
              <a:t>Binomial </a:t>
            </a:r>
            <a:r>
              <a:rPr sz="2000" b="1" spc="-5" dirty="0">
                <a:latin typeface="Verdana"/>
                <a:cs typeface="Verdana"/>
              </a:rPr>
              <a:t>Distribution</a:t>
            </a:r>
            <a:r>
              <a:rPr sz="2000" b="1" spc="-5" dirty="0">
                <a:solidFill>
                  <a:srgbClr val="7E7E7E"/>
                </a:solidFill>
                <a:latin typeface="Verdana"/>
                <a:cs typeface="Verdana"/>
              </a:rPr>
              <a:t>|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Bernoulli trial </a:t>
            </a:r>
            <a:r>
              <a:rPr sz="2000" dirty="0">
                <a:latin typeface="Verdana"/>
                <a:cs typeface="Verdana"/>
              </a:rPr>
              <a:t>can result </a:t>
            </a:r>
            <a:r>
              <a:rPr sz="2000" spc="-10" dirty="0">
                <a:latin typeface="Verdana"/>
                <a:cs typeface="Verdana"/>
              </a:rPr>
              <a:t>in </a:t>
            </a:r>
            <a:r>
              <a:rPr sz="2000" dirty="0">
                <a:latin typeface="Verdana"/>
                <a:cs typeface="Verdana"/>
              </a:rPr>
              <a:t>a success  </a:t>
            </a:r>
            <a:r>
              <a:rPr sz="2000" spc="-5" dirty="0">
                <a:latin typeface="Verdana"/>
                <a:cs typeface="Verdana"/>
              </a:rPr>
              <a:t>with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probability</a:t>
            </a:r>
            <a:r>
              <a:rPr sz="2000" spc="3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p</a:t>
            </a:r>
            <a:r>
              <a:rPr sz="2000" i="1" spc="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and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5" dirty="0">
                <a:latin typeface="Verdana"/>
                <a:cs typeface="Verdana"/>
              </a:rPr>
              <a:t> failure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with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probability</a:t>
            </a:r>
            <a:r>
              <a:rPr sz="2000" spc="3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q </a:t>
            </a:r>
            <a:r>
              <a:rPr sz="2000" spc="5" dirty="0">
                <a:latin typeface="Verdana"/>
                <a:cs typeface="Verdana"/>
              </a:rPr>
              <a:t>=</a:t>
            </a:r>
            <a:r>
              <a:rPr sz="2000" dirty="0">
                <a:latin typeface="Verdana"/>
                <a:cs typeface="Verdana"/>
              </a:rPr>
              <a:t> 1</a:t>
            </a:r>
            <a:r>
              <a:rPr sz="2000" spc="-4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–</a:t>
            </a:r>
            <a:r>
              <a:rPr sz="2000" spc="-41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p</a:t>
            </a:r>
            <a:r>
              <a:rPr sz="2000" dirty="0">
                <a:latin typeface="Verdana"/>
                <a:cs typeface="Verdana"/>
              </a:rPr>
              <a:t>.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Then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the  </a:t>
            </a:r>
            <a:r>
              <a:rPr sz="2000" b="1" spc="-5" dirty="0">
                <a:latin typeface="Verdana"/>
                <a:cs typeface="Verdana"/>
              </a:rPr>
              <a:t>probability distribution </a:t>
            </a:r>
            <a:r>
              <a:rPr sz="2000" b="1" dirty="0">
                <a:latin typeface="Verdana"/>
                <a:cs typeface="Verdana"/>
              </a:rPr>
              <a:t>of the </a:t>
            </a:r>
            <a:r>
              <a:rPr sz="2000" b="1" spc="-5" dirty="0">
                <a:latin typeface="Verdana"/>
                <a:cs typeface="Verdana"/>
              </a:rPr>
              <a:t>binomial </a:t>
            </a:r>
            <a:r>
              <a:rPr sz="2000" b="1" dirty="0">
                <a:latin typeface="Verdana"/>
                <a:cs typeface="Verdana"/>
              </a:rPr>
              <a:t>random variable 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2000" spc="-5" dirty="0">
                <a:latin typeface="Verdana"/>
                <a:cs typeface="Verdana"/>
              </a:rPr>
              <a:t>,  the number </a:t>
            </a:r>
            <a:r>
              <a:rPr sz="200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successes </a:t>
            </a:r>
            <a:r>
              <a:rPr sz="2000" spc="-10" dirty="0">
                <a:latin typeface="Verdana"/>
                <a:cs typeface="Verdana"/>
              </a:rPr>
              <a:t>in </a:t>
            </a:r>
            <a:r>
              <a:rPr sz="2000" i="1" dirty="0">
                <a:latin typeface="Verdana"/>
                <a:cs typeface="Verdana"/>
              </a:rPr>
              <a:t>n </a:t>
            </a:r>
            <a:r>
              <a:rPr sz="2000" dirty="0">
                <a:latin typeface="Verdana"/>
                <a:cs typeface="Verdana"/>
              </a:rPr>
              <a:t>independent </a:t>
            </a:r>
            <a:r>
              <a:rPr sz="2000" spc="-5" dirty="0">
                <a:latin typeface="Verdana"/>
                <a:cs typeface="Verdana"/>
              </a:rPr>
              <a:t>trials,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is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9821" y="1972483"/>
            <a:ext cx="1267460" cy="299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00" i="1" spc="20" dirty="0">
                <a:latin typeface="Times New Roman"/>
                <a:cs typeface="Times New Roman"/>
              </a:rPr>
              <a:t>b</a:t>
            </a:r>
            <a:r>
              <a:rPr sz="1800" i="1" spc="-275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Times New Roman"/>
                <a:cs typeface="Times New Roman"/>
              </a:rPr>
              <a:t>(</a:t>
            </a:r>
            <a:r>
              <a:rPr sz="1800" spc="-195" dirty="0">
                <a:latin typeface="Times New Roman"/>
                <a:cs typeface="Times New Roman"/>
              </a:rPr>
              <a:t> </a:t>
            </a:r>
            <a:r>
              <a:rPr sz="1800" i="1" spc="20" dirty="0">
                <a:latin typeface="Times New Roman"/>
                <a:cs typeface="Times New Roman"/>
              </a:rPr>
              <a:t>x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: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i="1" spc="90" dirty="0">
                <a:latin typeface="Times New Roman"/>
                <a:cs typeface="Times New Roman"/>
              </a:rPr>
              <a:t>n</a:t>
            </a:r>
            <a:r>
              <a:rPr sz="1800" spc="90" dirty="0">
                <a:latin typeface="Times New Roman"/>
                <a:cs typeface="Times New Roman"/>
              </a:rPr>
              <a:t>,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i="1" spc="20" dirty="0">
                <a:latin typeface="Times New Roman"/>
                <a:cs typeface="Times New Roman"/>
              </a:rPr>
              <a:t>p</a:t>
            </a:r>
            <a:r>
              <a:rPr sz="1800" i="1" spc="-235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Times New Roman"/>
                <a:cs typeface="Times New Roman"/>
              </a:rPr>
              <a:t>)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25" dirty="0">
                <a:latin typeface="Symbol"/>
                <a:cs typeface="Symbol"/>
              </a:rPr>
              <a:t>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26714" y="1945174"/>
            <a:ext cx="2957830" cy="3263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8650">
              <a:lnSpc>
                <a:spcPts val="735"/>
              </a:lnSpc>
              <a:spcBef>
                <a:spcPts val="95"/>
              </a:spcBef>
              <a:tabLst>
                <a:tab pos="868680" algn="l"/>
              </a:tabLst>
            </a:pPr>
            <a:r>
              <a:rPr sz="1050" i="1" spc="10" dirty="0">
                <a:latin typeface="Times New Roman"/>
                <a:cs typeface="Times New Roman"/>
              </a:rPr>
              <a:t>x	n </a:t>
            </a:r>
            <a:r>
              <a:rPr sz="1050" spc="10" dirty="0">
                <a:latin typeface="Symbol"/>
                <a:cs typeface="Symbol"/>
              </a:rPr>
              <a:t></a:t>
            </a:r>
            <a:r>
              <a:rPr sz="1050" spc="-145" dirty="0">
                <a:latin typeface="Times New Roman"/>
                <a:cs typeface="Times New Roman"/>
              </a:rPr>
              <a:t> </a:t>
            </a:r>
            <a:r>
              <a:rPr sz="1050" i="1" spc="10" dirty="0">
                <a:latin typeface="Times New Roman"/>
                <a:cs typeface="Times New Roman"/>
              </a:rPr>
              <a:t>x</a:t>
            </a:r>
            <a:endParaRPr sz="1050">
              <a:latin typeface="Times New Roman"/>
              <a:cs typeface="Times New Roman"/>
            </a:endParaRPr>
          </a:p>
          <a:p>
            <a:pPr marL="50800">
              <a:lnSpc>
                <a:spcPts val="1635"/>
              </a:lnSpc>
              <a:tabLst>
                <a:tab pos="715645" algn="l"/>
                <a:tab pos="1163320" algn="l"/>
                <a:tab pos="1457960" algn="l"/>
              </a:tabLst>
            </a:pPr>
            <a:r>
              <a:rPr sz="1575" i="1" spc="15" baseline="-29100" dirty="0">
                <a:latin typeface="Times New Roman"/>
                <a:cs typeface="Times New Roman"/>
              </a:rPr>
              <a:t>n </a:t>
            </a:r>
            <a:r>
              <a:rPr sz="1800" i="1" spc="30" dirty="0">
                <a:latin typeface="Times New Roman"/>
                <a:cs typeface="Times New Roman"/>
              </a:rPr>
              <a:t>C</a:t>
            </a:r>
            <a:r>
              <a:rPr sz="1800" i="1" spc="-165" dirty="0">
                <a:latin typeface="Times New Roman"/>
                <a:cs typeface="Times New Roman"/>
              </a:rPr>
              <a:t> </a:t>
            </a:r>
            <a:r>
              <a:rPr sz="1575" i="1" spc="15" baseline="-29100" dirty="0">
                <a:latin typeface="Times New Roman"/>
                <a:cs typeface="Times New Roman"/>
              </a:rPr>
              <a:t>x</a:t>
            </a:r>
            <a:r>
              <a:rPr sz="1575" i="1" spc="322" baseline="-29100" dirty="0">
                <a:latin typeface="Times New Roman"/>
                <a:cs typeface="Times New Roman"/>
              </a:rPr>
              <a:t> </a:t>
            </a:r>
            <a:r>
              <a:rPr sz="1800" i="1" spc="20" dirty="0">
                <a:latin typeface="Times New Roman"/>
                <a:cs typeface="Times New Roman"/>
              </a:rPr>
              <a:t>p	q	</a:t>
            </a:r>
            <a:r>
              <a:rPr sz="1800" spc="10" dirty="0">
                <a:latin typeface="Times New Roman"/>
                <a:cs typeface="Times New Roman"/>
              </a:rPr>
              <a:t>,	</a:t>
            </a:r>
            <a:r>
              <a:rPr sz="1800" i="1" spc="20" dirty="0">
                <a:latin typeface="Times New Roman"/>
                <a:cs typeface="Times New Roman"/>
              </a:rPr>
              <a:t>x </a:t>
            </a:r>
            <a:r>
              <a:rPr sz="1800" spc="25" dirty="0">
                <a:latin typeface="Symbol"/>
                <a:cs typeface="Symbol"/>
              </a:rPr>
              <a:t>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60" dirty="0">
                <a:latin typeface="Times New Roman"/>
                <a:cs typeface="Times New Roman"/>
              </a:rPr>
              <a:t>0,1, </a:t>
            </a:r>
            <a:r>
              <a:rPr sz="1800" spc="75" dirty="0">
                <a:latin typeface="Times New Roman"/>
                <a:cs typeface="Times New Roman"/>
              </a:rPr>
              <a:t>2, </a:t>
            </a:r>
            <a:r>
              <a:rPr sz="1800" spc="65" dirty="0">
                <a:latin typeface="Times New Roman"/>
                <a:cs typeface="Times New Roman"/>
              </a:rPr>
              <a:t>...,</a:t>
            </a:r>
            <a:r>
              <a:rPr sz="1800" spc="-285" dirty="0">
                <a:latin typeface="Times New Roman"/>
                <a:cs typeface="Times New Roman"/>
              </a:rPr>
              <a:t> </a:t>
            </a:r>
            <a:r>
              <a:rPr sz="1800" i="1" spc="20" dirty="0">
                <a:latin typeface="Times New Roman"/>
                <a:cs typeface="Times New Roman"/>
              </a:rPr>
              <a:t>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65705" y="0"/>
            <a:ext cx="71786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59840" algn="l"/>
              </a:tabLst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Chapter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5.3	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Binomial and Multinomial</a:t>
            </a:r>
            <a:r>
              <a:rPr sz="14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Distributions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0063" y="3859784"/>
            <a:ext cx="8748395" cy="81851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85"/>
              </a:spcBef>
            </a:pPr>
            <a:r>
              <a:rPr sz="2000" dirty="0">
                <a:latin typeface="Verdana"/>
                <a:cs typeface="Verdana"/>
              </a:rPr>
              <a:t>The </a:t>
            </a:r>
            <a:r>
              <a:rPr sz="2000" spc="-10" dirty="0">
                <a:latin typeface="Verdana"/>
                <a:cs typeface="Verdana"/>
              </a:rPr>
              <a:t>probability </a:t>
            </a:r>
            <a:r>
              <a:rPr sz="2000" dirty="0">
                <a:latin typeface="Verdana"/>
                <a:cs typeface="Verdana"/>
              </a:rPr>
              <a:t>that a </a:t>
            </a:r>
            <a:r>
              <a:rPr sz="2000" spc="-5" dirty="0">
                <a:latin typeface="Verdana"/>
                <a:cs typeface="Verdana"/>
              </a:rPr>
              <a:t>certain </a:t>
            </a:r>
            <a:r>
              <a:rPr sz="2000" dirty="0">
                <a:latin typeface="Verdana"/>
                <a:cs typeface="Verdana"/>
              </a:rPr>
              <a:t>kind of component </a:t>
            </a:r>
            <a:r>
              <a:rPr sz="2000" spc="-5" dirty="0">
                <a:latin typeface="Verdana"/>
                <a:cs typeface="Verdana"/>
              </a:rPr>
              <a:t>will survive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given  </a:t>
            </a:r>
            <a:r>
              <a:rPr sz="2000" dirty="0">
                <a:latin typeface="Verdana"/>
                <a:cs typeface="Verdana"/>
              </a:rPr>
              <a:t>shock </a:t>
            </a:r>
            <a:r>
              <a:rPr sz="2000" spc="-5" dirty="0">
                <a:latin typeface="Verdana"/>
                <a:cs typeface="Verdana"/>
              </a:rPr>
              <a:t>test </a:t>
            </a:r>
            <a:r>
              <a:rPr sz="2000" spc="-10" dirty="0">
                <a:latin typeface="Verdana"/>
                <a:cs typeface="Verdana"/>
              </a:rPr>
              <a:t>is </a:t>
            </a:r>
            <a:r>
              <a:rPr sz="2000" dirty="0">
                <a:latin typeface="Verdana"/>
                <a:cs typeface="Verdana"/>
              </a:rPr>
              <a:t>3/4. </a:t>
            </a:r>
            <a:r>
              <a:rPr sz="2000" spc="-5" dirty="0">
                <a:latin typeface="Verdana"/>
                <a:cs typeface="Verdana"/>
              </a:rPr>
              <a:t>Find </a:t>
            </a:r>
            <a:r>
              <a:rPr sz="2000" dirty="0">
                <a:latin typeface="Verdana"/>
                <a:cs typeface="Verdana"/>
              </a:rPr>
              <a:t>the </a:t>
            </a:r>
            <a:r>
              <a:rPr sz="2000" spc="-10" dirty="0">
                <a:latin typeface="Verdana"/>
                <a:cs typeface="Verdana"/>
              </a:rPr>
              <a:t>probability </a:t>
            </a:r>
            <a:r>
              <a:rPr sz="2000" dirty="0">
                <a:latin typeface="Verdana"/>
                <a:cs typeface="Verdana"/>
              </a:rPr>
              <a:t>that exactly 2 of the next 4  components </a:t>
            </a:r>
            <a:r>
              <a:rPr sz="2000" spc="-5" dirty="0">
                <a:latin typeface="Verdana"/>
                <a:cs typeface="Verdana"/>
              </a:rPr>
              <a:t>tested will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survive.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0" y="3651503"/>
            <a:ext cx="727075" cy="1080135"/>
            <a:chOff x="0" y="3651503"/>
            <a:chExt cx="727075" cy="1080135"/>
          </a:xfrm>
        </p:grpSpPr>
        <p:sp>
          <p:nvSpPr>
            <p:cNvPr id="12" name="object 12"/>
            <p:cNvSpPr/>
            <p:nvPr/>
          </p:nvSpPr>
          <p:spPr>
            <a:xfrm>
              <a:off x="0" y="3784091"/>
              <a:ext cx="727075" cy="90170"/>
            </a:xfrm>
            <a:custGeom>
              <a:avLst/>
              <a:gdLst/>
              <a:ahLst/>
              <a:cxnLst/>
              <a:rect l="l" t="t" r="r" b="b"/>
              <a:pathLst>
                <a:path w="727075" h="90170">
                  <a:moveTo>
                    <a:pt x="726948" y="0"/>
                  </a:moveTo>
                  <a:lnTo>
                    <a:pt x="0" y="0"/>
                  </a:lnTo>
                  <a:lnTo>
                    <a:pt x="0" y="89916"/>
                  </a:lnTo>
                  <a:lnTo>
                    <a:pt x="726948" y="89916"/>
                  </a:lnTo>
                  <a:lnTo>
                    <a:pt x="726948" y="0"/>
                  </a:lnTo>
                  <a:close/>
                </a:path>
              </a:pathLst>
            </a:custGeom>
            <a:solidFill>
              <a:srgbClr val="FF56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6492" y="3651503"/>
              <a:ext cx="0" cy="1080135"/>
            </a:xfrm>
            <a:custGeom>
              <a:avLst/>
              <a:gdLst/>
              <a:ahLst/>
              <a:cxnLst/>
              <a:rect l="l" t="t" r="r" b="b"/>
              <a:pathLst>
                <a:path h="1080135">
                  <a:moveTo>
                    <a:pt x="0" y="0"/>
                  </a:moveTo>
                  <a:lnTo>
                    <a:pt x="1" y="1080008"/>
                  </a:lnTo>
                </a:path>
              </a:pathLst>
            </a:custGeom>
            <a:ln w="12192">
              <a:solidFill>
                <a:srgbClr val="FF56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0" y="5073396"/>
            <a:ext cx="266700" cy="108585"/>
          </a:xfrm>
          <a:custGeom>
            <a:avLst/>
            <a:gdLst/>
            <a:ahLst/>
            <a:cxnLst/>
            <a:rect l="l" t="t" r="r" b="b"/>
            <a:pathLst>
              <a:path w="266700" h="108585">
                <a:moveTo>
                  <a:pt x="266700" y="0"/>
                </a:moveTo>
                <a:lnTo>
                  <a:pt x="0" y="0"/>
                </a:lnTo>
                <a:lnTo>
                  <a:pt x="0" y="108203"/>
                </a:lnTo>
                <a:lnTo>
                  <a:pt x="266700" y="108203"/>
                </a:lnTo>
                <a:lnTo>
                  <a:pt x="266700" y="0"/>
                </a:lnTo>
                <a:close/>
              </a:path>
            </a:pathLst>
          </a:custGeom>
          <a:solidFill>
            <a:srgbClr val="FF93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83255" y="5435828"/>
            <a:ext cx="148590" cy="0"/>
          </a:xfrm>
          <a:custGeom>
            <a:avLst/>
            <a:gdLst/>
            <a:ahLst/>
            <a:cxnLst/>
            <a:rect l="l" t="t" r="r" b="b"/>
            <a:pathLst>
              <a:path w="148590">
                <a:moveTo>
                  <a:pt x="0" y="0"/>
                </a:moveTo>
                <a:lnTo>
                  <a:pt x="148246" y="0"/>
                </a:lnTo>
              </a:path>
            </a:pathLst>
          </a:custGeom>
          <a:ln w="101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187403" y="5025344"/>
            <a:ext cx="127635" cy="71691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600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600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1259" y="5280714"/>
            <a:ext cx="32131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dirty="0">
                <a:latin typeface="Times New Roman"/>
                <a:cs typeface="Times New Roman"/>
              </a:rPr>
              <a:t>p</a:t>
            </a:r>
            <a:r>
              <a:rPr sz="1600" i="1" spc="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576455" y="6092215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5">
                <a:moveTo>
                  <a:pt x="0" y="0"/>
                </a:moveTo>
                <a:lnTo>
                  <a:pt x="147578" y="0"/>
                </a:lnTo>
              </a:path>
            </a:pathLst>
          </a:custGeom>
          <a:ln w="101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31522" y="6092215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5">
                <a:moveTo>
                  <a:pt x="0" y="0"/>
                </a:moveTo>
                <a:lnTo>
                  <a:pt x="147558" y="0"/>
                </a:lnTo>
              </a:path>
            </a:pathLst>
          </a:custGeom>
          <a:ln w="101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68252" y="6092215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4">
                <a:moveTo>
                  <a:pt x="0" y="0"/>
                </a:moveTo>
                <a:lnTo>
                  <a:pt x="147720" y="0"/>
                </a:lnTo>
              </a:path>
            </a:pathLst>
          </a:custGeom>
          <a:ln w="101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903214" y="5719893"/>
            <a:ext cx="85725" cy="1682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00" spc="2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40065" y="5719893"/>
            <a:ext cx="85725" cy="1682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00" spc="2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87147" y="5800586"/>
            <a:ext cx="95567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8640" algn="l"/>
              </a:tabLst>
            </a:pPr>
            <a:r>
              <a:rPr sz="1600" spc="10" dirty="0">
                <a:latin typeface="Symbol"/>
                <a:cs typeface="Symbol"/>
              </a:rPr>
              <a:t>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2400" spc="15" baseline="5208" dirty="0">
                <a:latin typeface="Times New Roman"/>
                <a:cs typeface="Times New Roman"/>
              </a:rPr>
              <a:t>3</a:t>
            </a:r>
            <a:r>
              <a:rPr sz="2400" spc="142" baseline="5208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Symbol"/>
                <a:cs typeface="Symbol"/>
              </a:rPr>
              <a:t></a:t>
            </a:r>
            <a:r>
              <a:rPr sz="1600" spc="10" dirty="0">
                <a:latin typeface="Times New Roman"/>
                <a:cs typeface="Times New Roman"/>
              </a:rPr>
              <a:t>	</a:t>
            </a:r>
            <a:r>
              <a:rPr sz="1600" spc="10" dirty="0">
                <a:latin typeface="Symbol"/>
                <a:cs typeface="Symbol"/>
              </a:rPr>
              <a:t>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2400" spc="15" baseline="5208" dirty="0">
                <a:latin typeface="Times New Roman"/>
                <a:cs typeface="Times New Roman"/>
              </a:rPr>
              <a:t>1</a:t>
            </a:r>
            <a:r>
              <a:rPr sz="2400" spc="195" baseline="5208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Symbol"/>
                <a:cs typeface="Symbol"/>
              </a:rPr>
              <a:t>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85993" y="6003862"/>
            <a:ext cx="138239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727710" algn="l"/>
                <a:tab pos="949960" algn="l"/>
                <a:tab pos="1264285" algn="l"/>
              </a:tabLst>
            </a:pPr>
            <a:r>
              <a:rPr sz="1350" spc="30" baseline="3086" dirty="0">
                <a:latin typeface="Times New Roman"/>
                <a:cs typeface="Times New Roman"/>
              </a:rPr>
              <a:t>4 </a:t>
            </a:r>
            <a:r>
              <a:rPr sz="2400" i="1" spc="22" baseline="19097" dirty="0">
                <a:latin typeface="Times New Roman"/>
                <a:cs typeface="Times New Roman"/>
              </a:rPr>
              <a:t>C</a:t>
            </a:r>
            <a:r>
              <a:rPr sz="2400" i="1" spc="-307" baseline="19097" dirty="0">
                <a:latin typeface="Times New Roman"/>
                <a:cs typeface="Times New Roman"/>
              </a:rPr>
              <a:t> </a:t>
            </a:r>
            <a:r>
              <a:rPr sz="1350" spc="30" baseline="3086" dirty="0">
                <a:latin typeface="Times New Roman"/>
                <a:cs typeface="Times New Roman"/>
              </a:rPr>
              <a:t>2</a:t>
            </a:r>
            <a:r>
              <a:rPr sz="1350" spc="382" baseline="3086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Symbol"/>
                <a:cs typeface="Symbol"/>
              </a:rPr>
              <a:t></a:t>
            </a:r>
            <a:r>
              <a:rPr sz="1600" spc="10" dirty="0">
                <a:latin typeface="Times New Roman"/>
                <a:cs typeface="Times New Roman"/>
              </a:rPr>
              <a:t>	</a:t>
            </a:r>
            <a:r>
              <a:rPr sz="1600" spc="10" dirty="0">
                <a:latin typeface="Symbol"/>
                <a:cs typeface="Symbol"/>
              </a:rPr>
              <a:t></a:t>
            </a:r>
            <a:r>
              <a:rPr sz="1600" spc="10" dirty="0">
                <a:latin typeface="Times New Roman"/>
                <a:cs typeface="Times New Roman"/>
              </a:rPr>
              <a:t>	</a:t>
            </a:r>
            <a:r>
              <a:rPr sz="1600" spc="10" dirty="0">
                <a:latin typeface="Symbol"/>
                <a:cs typeface="Symbol"/>
              </a:rPr>
              <a:t></a:t>
            </a:r>
            <a:r>
              <a:rPr sz="1600" spc="10" dirty="0">
                <a:latin typeface="Times New Roman"/>
                <a:cs typeface="Times New Roman"/>
              </a:rPr>
              <a:t>	</a:t>
            </a:r>
            <a:r>
              <a:rPr sz="1600" spc="10" dirty="0">
                <a:latin typeface="Symbol"/>
                <a:cs typeface="Symbol"/>
              </a:rPr>
              <a:t>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61747" y="6157317"/>
            <a:ext cx="100647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74040" algn="l"/>
              </a:tabLst>
            </a:pPr>
            <a:r>
              <a:rPr sz="1600" spc="10" dirty="0">
                <a:latin typeface="Symbol"/>
                <a:cs typeface="Symbol"/>
              </a:rPr>
              <a:t>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2400" spc="15" baseline="8680" dirty="0">
                <a:latin typeface="Times New Roman"/>
                <a:cs typeface="Times New Roman"/>
              </a:rPr>
              <a:t>4</a:t>
            </a:r>
            <a:r>
              <a:rPr sz="2400" spc="142" baseline="868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Symbol"/>
                <a:cs typeface="Symbol"/>
              </a:rPr>
              <a:t></a:t>
            </a:r>
            <a:r>
              <a:rPr sz="1600" spc="10" dirty="0">
                <a:latin typeface="Times New Roman"/>
                <a:cs typeface="Times New Roman"/>
              </a:rPr>
              <a:t>	</a:t>
            </a:r>
            <a:r>
              <a:rPr sz="1600" spc="10" dirty="0">
                <a:latin typeface="Symbol"/>
                <a:cs typeface="Symbol"/>
              </a:rPr>
              <a:t>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2400" spc="15" baseline="8680" dirty="0">
                <a:latin typeface="Times New Roman"/>
                <a:cs typeface="Times New Roman"/>
              </a:rPr>
              <a:t>4</a:t>
            </a:r>
            <a:r>
              <a:rPr sz="2400" spc="217" baseline="868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Symbol"/>
                <a:cs typeface="Symbol"/>
              </a:rPr>
              <a:t>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59270" y="5800586"/>
            <a:ext cx="10541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10" dirty="0">
                <a:latin typeface="Symbol"/>
                <a:cs typeface="Symbol"/>
              </a:rPr>
              <a:t>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79944" y="5782639"/>
            <a:ext cx="27178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10" dirty="0">
                <a:latin typeface="Times New Roman"/>
                <a:cs typeface="Times New Roman"/>
              </a:rPr>
              <a:t>3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2400" spc="15" baseline="-5208" dirty="0">
                <a:latin typeface="Symbol"/>
                <a:cs typeface="Symbol"/>
              </a:rPr>
              <a:t></a:t>
            </a:r>
            <a:endParaRPr sz="2400" baseline="-5208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85320" y="5936674"/>
            <a:ext cx="127508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973455" algn="l"/>
              </a:tabLst>
            </a:pPr>
            <a:r>
              <a:rPr sz="1600" i="1" spc="10" dirty="0">
                <a:latin typeface="Times New Roman"/>
                <a:cs typeface="Times New Roman"/>
              </a:rPr>
              <a:t>b </a:t>
            </a:r>
            <a:r>
              <a:rPr sz="2400" spc="15" baseline="-19097" dirty="0">
                <a:latin typeface="Symbol"/>
                <a:cs typeface="Symbol"/>
              </a:rPr>
              <a:t></a:t>
            </a:r>
            <a:r>
              <a:rPr sz="2400" spc="15" baseline="-19097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2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: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Times New Roman"/>
                <a:cs typeface="Times New Roman"/>
              </a:rPr>
              <a:t>4,	</a:t>
            </a:r>
            <a:r>
              <a:rPr sz="2400" spc="15" baseline="-19097" dirty="0">
                <a:latin typeface="Symbol"/>
                <a:cs typeface="Symbol"/>
              </a:rPr>
              <a:t></a:t>
            </a:r>
            <a:r>
              <a:rPr sz="2400" spc="127" baseline="-19097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59270" y="6157317"/>
            <a:ext cx="10541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10" dirty="0">
                <a:latin typeface="Symbol"/>
                <a:cs typeface="Symbol"/>
              </a:rPr>
              <a:t>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54544" y="6127783"/>
            <a:ext cx="32258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600" spc="10" dirty="0">
                <a:latin typeface="Times New Roman"/>
                <a:cs typeface="Times New Roman"/>
              </a:rPr>
              <a:t>4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2400" spc="15" baseline="-8680" dirty="0">
                <a:latin typeface="Symbol"/>
                <a:cs typeface="Symbol"/>
              </a:rPr>
              <a:t></a:t>
            </a:r>
            <a:endParaRPr sz="2400" baseline="-868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0063" y="2553970"/>
            <a:ext cx="85477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8130" indent="-266065">
              <a:lnSpc>
                <a:spcPct val="100000"/>
              </a:lnSpc>
              <a:spcBef>
                <a:spcPts val="105"/>
              </a:spcBef>
              <a:buClr>
                <a:srgbClr val="FF2D61"/>
              </a:buClr>
              <a:buFont typeface="Wingdings"/>
              <a:buChar char=""/>
              <a:tabLst>
                <a:tab pos="278765" algn="l"/>
              </a:tabLst>
            </a:pPr>
            <a:r>
              <a:rPr sz="2000" spc="-5" dirty="0">
                <a:latin typeface="Verdana"/>
                <a:cs typeface="Verdana"/>
              </a:rPr>
              <a:t>The mean </a:t>
            </a:r>
            <a:r>
              <a:rPr sz="2000" dirty="0">
                <a:latin typeface="Verdana"/>
                <a:cs typeface="Verdana"/>
              </a:rPr>
              <a:t>and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variance </a:t>
            </a:r>
            <a:r>
              <a:rPr sz="2000" dirty="0">
                <a:latin typeface="Verdana"/>
                <a:cs typeface="Verdana"/>
              </a:rPr>
              <a:t>of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the binomial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distribution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b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dirty="0">
                <a:latin typeface="Verdana"/>
                <a:cs typeface="Verdana"/>
              </a:rPr>
              <a:t>;</a:t>
            </a:r>
            <a:r>
              <a:rPr sz="2000" spc="-40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n</a:t>
            </a:r>
            <a:r>
              <a:rPr sz="2000" dirty="0">
                <a:latin typeface="Verdana"/>
                <a:cs typeface="Verdana"/>
              </a:rPr>
              <a:t>,</a:t>
            </a:r>
            <a:r>
              <a:rPr sz="2000" spc="-440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p</a:t>
            </a:r>
            <a:r>
              <a:rPr sz="2000" spc="-5" dirty="0">
                <a:latin typeface="Verdana"/>
                <a:cs typeface="Verdana"/>
              </a:rPr>
              <a:t>)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are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73515" y="2770690"/>
            <a:ext cx="361950" cy="3175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850" i="1" spc="150" baseline="-27777" dirty="0">
                <a:latin typeface="Symbol"/>
                <a:cs typeface="Symbol"/>
              </a:rPr>
              <a:t></a:t>
            </a:r>
            <a:r>
              <a:rPr sz="2850" i="1" spc="15" baseline="-27777" dirty="0">
                <a:latin typeface="Times New Roman"/>
                <a:cs typeface="Times New Roman"/>
              </a:rPr>
              <a:t> </a:t>
            </a:r>
            <a:r>
              <a:rPr sz="1050" spc="25" dirty="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95116" y="2893670"/>
            <a:ext cx="735965" cy="3175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900" i="1" spc="-5" dirty="0">
                <a:latin typeface="Symbol"/>
                <a:cs typeface="Symbol"/>
              </a:rPr>
              <a:t></a:t>
            </a:r>
            <a:r>
              <a:rPr sz="1900" i="1" spc="-5" dirty="0">
                <a:latin typeface="Times New Roman"/>
                <a:cs typeface="Times New Roman"/>
              </a:rPr>
              <a:t> </a:t>
            </a:r>
            <a:r>
              <a:rPr sz="1800" spc="50" dirty="0">
                <a:latin typeface="Symbol"/>
                <a:cs typeface="Symbol"/>
              </a:rPr>
              <a:t>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i="1" spc="110" dirty="0">
                <a:latin typeface="Times New Roman"/>
                <a:cs typeface="Times New Roman"/>
              </a:rPr>
              <a:t>np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184854" y="2907336"/>
            <a:ext cx="633095" cy="301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spc="50" dirty="0">
                <a:latin typeface="Symbol"/>
                <a:cs typeface="Symbol"/>
              </a:rPr>
              <a:t>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i="1" spc="130" dirty="0">
                <a:latin typeface="Times New Roman"/>
                <a:cs typeface="Times New Roman"/>
              </a:rPr>
              <a:t>npq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83057" y="851153"/>
            <a:ext cx="8964295" cy="2490470"/>
          </a:xfrm>
          <a:custGeom>
            <a:avLst/>
            <a:gdLst/>
            <a:ahLst/>
            <a:cxnLst/>
            <a:rect l="l" t="t" r="r" b="b"/>
            <a:pathLst>
              <a:path w="8964295" h="2490470">
                <a:moveTo>
                  <a:pt x="0" y="2490216"/>
                </a:moveTo>
                <a:lnTo>
                  <a:pt x="8964168" y="2490216"/>
                </a:lnTo>
                <a:lnTo>
                  <a:pt x="8964168" y="0"/>
                </a:lnTo>
                <a:lnTo>
                  <a:pt x="0" y="0"/>
                </a:lnTo>
                <a:lnTo>
                  <a:pt x="0" y="2490216"/>
                </a:lnTo>
                <a:close/>
              </a:path>
            </a:pathLst>
          </a:custGeom>
          <a:ln w="19812">
            <a:solidFill>
              <a:srgbClr val="FF2D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832097" y="5741670"/>
            <a:ext cx="533400" cy="710565"/>
          </a:xfrm>
          <a:prstGeom prst="rect">
            <a:avLst/>
          </a:prstGeom>
          <a:ln w="19811">
            <a:solidFill>
              <a:srgbClr val="FF93AE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149860">
              <a:lnSpc>
                <a:spcPct val="100000"/>
              </a:lnSpc>
              <a:spcBef>
                <a:spcPts val="459"/>
              </a:spcBef>
            </a:pPr>
            <a:r>
              <a:rPr sz="1600" spc="80" dirty="0">
                <a:latin typeface="Times New Roman"/>
                <a:cs typeface="Times New Roman"/>
              </a:rPr>
              <a:t>54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endParaRPr sz="1600">
              <a:latin typeface="Times New Roman"/>
              <a:cs typeface="Times New Roman"/>
            </a:endParaRPr>
          </a:p>
          <a:p>
            <a:pPr marL="92710">
              <a:lnSpc>
                <a:spcPct val="100000"/>
              </a:lnSpc>
              <a:spcBef>
                <a:spcPts val="800"/>
              </a:spcBef>
            </a:pPr>
            <a:r>
              <a:rPr sz="1600" spc="105" dirty="0">
                <a:latin typeface="Times New Roman"/>
                <a:cs typeface="Times New Roman"/>
              </a:rPr>
              <a:t>256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633075" y="5940469"/>
            <a:ext cx="13843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686968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233172"/>
            <a:ext cx="9144000" cy="516808"/>
          </a:xfrm>
          <a:prstGeom prst="rect">
            <a:avLst/>
          </a:prstGeom>
          <a:solidFill>
            <a:srgbClr val="FF93AE"/>
          </a:solidFill>
        </p:spPr>
        <p:txBody>
          <a:bodyPr vert="horz" wrap="square" lIns="0" tIns="24130" rIns="0" bIns="0" rtlCol="0">
            <a:spAutoFit/>
          </a:bodyPr>
          <a:lstStyle/>
          <a:p>
            <a:pPr marL="1155065">
              <a:lnSpc>
                <a:spcPct val="100000"/>
              </a:lnSpc>
              <a:spcBef>
                <a:spcPts val="190"/>
              </a:spcBef>
            </a:pPr>
            <a:r>
              <a:rPr dirty="0"/>
              <a:t>Binomial Distributions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65705" y="0"/>
            <a:ext cx="71786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59840" algn="l"/>
              </a:tabLst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Chapter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5.3	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Binomial and Multinomial</a:t>
            </a:r>
            <a:r>
              <a:rPr sz="14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Distributions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778763"/>
            <a:ext cx="727075" cy="1080135"/>
            <a:chOff x="0" y="778763"/>
            <a:chExt cx="727075" cy="1080135"/>
          </a:xfrm>
        </p:grpSpPr>
        <p:sp>
          <p:nvSpPr>
            <p:cNvPr id="5" name="object 5"/>
            <p:cNvSpPr/>
            <p:nvPr/>
          </p:nvSpPr>
          <p:spPr>
            <a:xfrm>
              <a:off x="0" y="911351"/>
              <a:ext cx="727075" cy="90170"/>
            </a:xfrm>
            <a:custGeom>
              <a:avLst/>
              <a:gdLst/>
              <a:ahLst/>
              <a:cxnLst/>
              <a:rect l="l" t="t" r="r" b="b"/>
              <a:pathLst>
                <a:path w="727075" h="90169">
                  <a:moveTo>
                    <a:pt x="726948" y="0"/>
                  </a:moveTo>
                  <a:lnTo>
                    <a:pt x="0" y="0"/>
                  </a:lnTo>
                  <a:lnTo>
                    <a:pt x="0" y="89915"/>
                  </a:lnTo>
                  <a:lnTo>
                    <a:pt x="726948" y="89915"/>
                  </a:lnTo>
                  <a:lnTo>
                    <a:pt x="726948" y="0"/>
                  </a:lnTo>
                  <a:close/>
                </a:path>
              </a:pathLst>
            </a:custGeom>
            <a:solidFill>
              <a:srgbClr val="FF56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6492" y="778763"/>
              <a:ext cx="0" cy="1080135"/>
            </a:xfrm>
            <a:custGeom>
              <a:avLst/>
              <a:gdLst/>
              <a:ahLst/>
              <a:cxnLst/>
              <a:rect l="l" t="t" r="r" b="b"/>
              <a:pathLst>
                <a:path h="1080135">
                  <a:moveTo>
                    <a:pt x="0" y="0"/>
                  </a:moveTo>
                  <a:lnTo>
                    <a:pt x="1" y="1080008"/>
                  </a:lnTo>
                </a:path>
              </a:pathLst>
            </a:custGeom>
            <a:ln w="12192">
              <a:solidFill>
                <a:srgbClr val="FF56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0" y="2273807"/>
            <a:ext cx="266700" cy="108585"/>
          </a:xfrm>
          <a:custGeom>
            <a:avLst/>
            <a:gdLst/>
            <a:ahLst/>
            <a:cxnLst/>
            <a:rect l="l" t="t" r="r" b="b"/>
            <a:pathLst>
              <a:path w="266700" h="108585">
                <a:moveTo>
                  <a:pt x="266700" y="0"/>
                </a:moveTo>
                <a:lnTo>
                  <a:pt x="0" y="0"/>
                </a:lnTo>
                <a:lnTo>
                  <a:pt x="0" y="108203"/>
                </a:lnTo>
                <a:lnTo>
                  <a:pt x="266700" y="108203"/>
                </a:lnTo>
                <a:lnTo>
                  <a:pt x="266700" y="0"/>
                </a:lnTo>
                <a:close/>
              </a:path>
            </a:pathLst>
          </a:custGeom>
          <a:solidFill>
            <a:srgbClr val="FF93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0063" y="986155"/>
            <a:ext cx="8748395" cy="17214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The </a:t>
            </a:r>
            <a:r>
              <a:rPr sz="2000" spc="-10" dirty="0">
                <a:latin typeface="Verdana"/>
                <a:cs typeface="Verdana"/>
              </a:rPr>
              <a:t>probability </a:t>
            </a:r>
            <a:r>
              <a:rPr sz="2000" dirty="0">
                <a:latin typeface="Verdana"/>
                <a:cs typeface="Verdana"/>
              </a:rPr>
              <a:t>that a </a:t>
            </a:r>
            <a:r>
              <a:rPr sz="2000" spc="-5" dirty="0">
                <a:latin typeface="Verdana"/>
                <a:cs typeface="Verdana"/>
              </a:rPr>
              <a:t>patient recovers </a:t>
            </a:r>
            <a:r>
              <a:rPr sz="2000" dirty="0">
                <a:latin typeface="Verdana"/>
                <a:cs typeface="Verdana"/>
              </a:rPr>
              <a:t>from a </a:t>
            </a:r>
            <a:r>
              <a:rPr sz="2000" spc="-10" dirty="0">
                <a:latin typeface="Verdana"/>
                <a:cs typeface="Verdana"/>
              </a:rPr>
              <a:t>rare </a:t>
            </a:r>
            <a:r>
              <a:rPr sz="2000" spc="-5" dirty="0">
                <a:latin typeface="Verdana"/>
                <a:cs typeface="Verdana"/>
              </a:rPr>
              <a:t>blood </a:t>
            </a:r>
            <a:r>
              <a:rPr sz="2000" dirty="0">
                <a:latin typeface="Verdana"/>
                <a:cs typeface="Verdana"/>
              </a:rPr>
              <a:t>disease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is</a:t>
            </a:r>
            <a:endParaRPr sz="2000">
              <a:latin typeface="Verdana"/>
              <a:cs typeface="Verdana"/>
            </a:endParaRPr>
          </a:p>
          <a:p>
            <a:pPr marL="12700" marR="5080">
              <a:lnSpc>
                <a:spcPts val="1920"/>
              </a:lnSpc>
              <a:spcBef>
                <a:spcPts val="220"/>
              </a:spcBef>
            </a:pPr>
            <a:r>
              <a:rPr sz="2000" dirty="0">
                <a:latin typeface="Verdana"/>
                <a:cs typeface="Verdana"/>
              </a:rPr>
              <a:t>0.4. If 15 </a:t>
            </a:r>
            <a:r>
              <a:rPr sz="2000" spc="-5" dirty="0">
                <a:latin typeface="Verdana"/>
                <a:cs typeface="Verdana"/>
              </a:rPr>
              <a:t>people </a:t>
            </a:r>
            <a:r>
              <a:rPr sz="2000" dirty="0">
                <a:latin typeface="Verdana"/>
                <a:cs typeface="Verdana"/>
              </a:rPr>
              <a:t>are </a:t>
            </a:r>
            <a:r>
              <a:rPr sz="2000" spc="5" dirty="0">
                <a:latin typeface="Verdana"/>
                <a:cs typeface="Verdana"/>
              </a:rPr>
              <a:t>known </a:t>
            </a:r>
            <a:r>
              <a:rPr sz="2000" dirty="0">
                <a:latin typeface="Verdana"/>
                <a:cs typeface="Verdana"/>
              </a:rPr>
              <a:t>to </a:t>
            </a:r>
            <a:r>
              <a:rPr sz="2000" spc="-5" dirty="0">
                <a:latin typeface="Verdana"/>
                <a:cs typeface="Verdana"/>
              </a:rPr>
              <a:t>have contracted this disease, </a:t>
            </a:r>
            <a:r>
              <a:rPr sz="2000" dirty="0">
                <a:latin typeface="Verdana"/>
                <a:cs typeface="Verdana"/>
              </a:rPr>
              <a:t>what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is  </a:t>
            </a:r>
            <a:r>
              <a:rPr sz="2000" dirty="0">
                <a:latin typeface="Verdana"/>
                <a:cs typeface="Verdana"/>
              </a:rPr>
              <a:t>the </a:t>
            </a:r>
            <a:r>
              <a:rPr sz="2000" spc="-10" dirty="0">
                <a:latin typeface="Verdana"/>
                <a:cs typeface="Verdana"/>
              </a:rPr>
              <a:t>probability </a:t>
            </a:r>
            <a:r>
              <a:rPr sz="2000" dirty="0">
                <a:latin typeface="Verdana"/>
                <a:cs typeface="Verdana"/>
              </a:rPr>
              <a:t>that </a:t>
            </a:r>
            <a:r>
              <a:rPr sz="2000" spc="-5" dirty="0">
                <a:solidFill>
                  <a:srgbClr val="FF2D61"/>
                </a:solidFill>
                <a:latin typeface="Verdana"/>
                <a:cs typeface="Verdana"/>
              </a:rPr>
              <a:t>(a) </a:t>
            </a:r>
            <a:r>
              <a:rPr sz="2000" dirty="0">
                <a:latin typeface="Verdana"/>
                <a:cs typeface="Verdana"/>
              </a:rPr>
              <a:t>at </a:t>
            </a:r>
            <a:r>
              <a:rPr sz="2000" spc="-5" dirty="0">
                <a:latin typeface="Verdana"/>
                <a:cs typeface="Verdana"/>
              </a:rPr>
              <a:t>least </a:t>
            </a:r>
            <a:r>
              <a:rPr sz="2000" dirty="0">
                <a:latin typeface="Verdana"/>
                <a:cs typeface="Verdana"/>
              </a:rPr>
              <a:t>10 </a:t>
            </a:r>
            <a:r>
              <a:rPr sz="2000" spc="-5" dirty="0">
                <a:latin typeface="Verdana"/>
                <a:cs typeface="Verdana"/>
              </a:rPr>
              <a:t>survive, </a:t>
            </a:r>
            <a:r>
              <a:rPr sz="2000" spc="-5" dirty="0">
                <a:solidFill>
                  <a:srgbClr val="FF2D61"/>
                </a:solidFill>
                <a:latin typeface="Verdana"/>
                <a:cs typeface="Verdana"/>
              </a:rPr>
              <a:t>(b) </a:t>
            </a:r>
            <a:r>
              <a:rPr sz="2000" dirty="0">
                <a:latin typeface="Verdana"/>
                <a:cs typeface="Verdana"/>
              </a:rPr>
              <a:t>from 3 </a:t>
            </a:r>
            <a:r>
              <a:rPr sz="2000" spc="-5" dirty="0">
                <a:latin typeface="Verdana"/>
                <a:cs typeface="Verdana"/>
              </a:rPr>
              <a:t>to </a:t>
            </a:r>
            <a:r>
              <a:rPr sz="2000" dirty="0">
                <a:latin typeface="Verdana"/>
                <a:cs typeface="Verdana"/>
              </a:rPr>
              <a:t>8 </a:t>
            </a:r>
            <a:r>
              <a:rPr sz="2000" spc="-5" dirty="0">
                <a:latin typeface="Verdana"/>
                <a:cs typeface="Verdana"/>
              </a:rPr>
              <a:t>survive,  </a:t>
            </a:r>
            <a:r>
              <a:rPr sz="2000" dirty="0">
                <a:latin typeface="Verdana"/>
                <a:cs typeface="Verdana"/>
              </a:rPr>
              <a:t>and </a:t>
            </a:r>
            <a:r>
              <a:rPr sz="2000" spc="-5" dirty="0">
                <a:solidFill>
                  <a:srgbClr val="FF2D61"/>
                </a:solidFill>
                <a:latin typeface="Verdana"/>
                <a:cs typeface="Verdana"/>
              </a:rPr>
              <a:t>(c) </a:t>
            </a:r>
            <a:r>
              <a:rPr sz="2000" spc="-5" dirty="0">
                <a:latin typeface="Verdana"/>
                <a:cs typeface="Verdana"/>
              </a:rPr>
              <a:t>exactly </a:t>
            </a:r>
            <a:r>
              <a:rPr sz="2000" dirty="0">
                <a:latin typeface="Verdana"/>
                <a:cs typeface="Verdana"/>
              </a:rPr>
              <a:t>5</a:t>
            </a:r>
            <a:r>
              <a:rPr sz="2000" spc="-434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survive?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Let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spc="-5" dirty="0">
                <a:latin typeface="Verdana"/>
                <a:cs typeface="Verdana"/>
              </a:rPr>
              <a:t>be the number </a:t>
            </a:r>
            <a:r>
              <a:rPr sz="200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people that survive. </a:t>
            </a:r>
            <a:r>
              <a:rPr sz="2000" spc="-50" dirty="0">
                <a:latin typeface="Verdana"/>
                <a:cs typeface="Verdana"/>
              </a:rPr>
              <a:t>Table </a:t>
            </a:r>
            <a:r>
              <a:rPr sz="2000" dirty="0">
                <a:latin typeface="Verdana"/>
                <a:cs typeface="Verdana"/>
              </a:rPr>
              <a:t>A.1 </a:t>
            </a:r>
            <a:r>
              <a:rPr sz="2000" spc="-10" dirty="0">
                <a:latin typeface="Verdana"/>
                <a:cs typeface="Verdana"/>
              </a:rPr>
              <a:t>gives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help.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0063" y="2932302"/>
            <a:ext cx="4095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F2D61"/>
                </a:solidFill>
                <a:latin typeface="Verdana"/>
                <a:cs typeface="Verdana"/>
              </a:rPr>
              <a:t>(a)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963" y="4254503"/>
            <a:ext cx="6859270" cy="102933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955040" algn="ctr">
              <a:lnSpc>
                <a:spcPts val="775"/>
              </a:lnSpc>
              <a:spcBef>
                <a:spcPts val="125"/>
              </a:spcBef>
              <a:tabLst>
                <a:tab pos="2562225" algn="l"/>
                <a:tab pos="4175125" algn="l"/>
              </a:tabLst>
            </a:pPr>
            <a:r>
              <a:rPr sz="900" spc="20" dirty="0">
                <a:latin typeface="Times New Roman"/>
                <a:cs typeface="Times New Roman"/>
              </a:rPr>
              <a:t>8	8	2</a:t>
            </a:r>
            <a:endParaRPr sz="900">
              <a:latin typeface="Times New Roman"/>
              <a:cs typeface="Times New Roman"/>
            </a:endParaRPr>
          </a:p>
          <a:p>
            <a:pPr marL="50800">
              <a:lnSpc>
                <a:spcPts val="2575"/>
              </a:lnSpc>
              <a:tabLst>
                <a:tab pos="706120" algn="l"/>
              </a:tabLst>
            </a:pPr>
            <a:r>
              <a:rPr sz="2000" dirty="0">
                <a:solidFill>
                  <a:srgbClr val="FF2D61"/>
                </a:solidFill>
                <a:latin typeface="Verdana"/>
                <a:cs typeface="Verdana"/>
              </a:rPr>
              <a:t>(b)	</a:t>
            </a:r>
            <a:r>
              <a:rPr sz="1600" i="1" spc="15" dirty="0">
                <a:latin typeface="Times New Roman"/>
                <a:cs typeface="Times New Roman"/>
              </a:rPr>
              <a:t>P</a:t>
            </a:r>
            <a:r>
              <a:rPr sz="1600" i="1" spc="-170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(3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Symbol"/>
                <a:cs typeface="Symbol"/>
              </a:rPr>
              <a:t></a:t>
            </a:r>
            <a:r>
              <a:rPr sz="1600" spc="350" dirty="0">
                <a:latin typeface="Times New Roman"/>
                <a:cs typeface="Times New Roman"/>
              </a:rPr>
              <a:t> </a:t>
            </a:r>
            <a:r>
              <a:rPr sz="1600" i="1" spc="15" dirty="0">
                <a:latin typeface="Times New Roman"/>
                <a:cs typeface="Times New Roman"/>
              </a:rPr>
              <a:t>X</a:t>
            </a:r>
            <a:r>
              <a:rPr sz="1600" i="1" spc="7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Symbol"/>
                <a:cs typeface="Symbol"/>
              </a:rPr>
              <a:t>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Times New Roman"/>
                <a:cs typeface="Times New Roman"/>
              </a:rPr>
              <a:t>8)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Symbol"/>
                <a:cs typeface="Symbol"/>
              </a:rPr>
              <a:t>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3600" spc="44" baseline="-9259" dirty="0">
                <a:latin typeface="Symbol"/>
                <a:cs typeface="Symbol"/>
              </a:rPr>
              <a:t></a:t>
            </a:r>
            <a:r>
              <a:rPr sz="3600" spc="-150" baseline="-9259" dirty="0">
                <a:latin typeface="Times New Roman"/>
                <a:cs typeface="Times New Roman"/>
              </a:rPr>
              <a:t> </a:t>
            </a:r>
            <a:r>
              <a:rPr sz="1600" i="1" spc="10" dirty="0">
                <a:latin typeface="Times New Roman"/>
                <a:cs typeface="Times New Roman"/>
              </a:rPr>
              <a:t>b</a:t>
            </a:r>
            <a:r>
              <a:rPr sz="1600" i="1" spc="-229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(</a:t>
            </a:r>
            <a:r>
              <a:rPr sz="1600" spc="-165" dirty="0">
                <a:latin typeface="Times New Roman"/>
                <a:cs typeface="Times New Roman"/>
              </a:rPr>
              <a:t> </a:t>
            </a:r>
            <a:r>
              <a:rPr sz="1600" i="1" spc="90" dirty="0">
                <a:latin typeface="Times New Roman"/>
                <a:cs typeface="Times New Roman"/>
              </a:rPr>
              <a:t>x</a:t>
            </a:r>
            <a:r>
              <a:rPr sz="1600" spc="90" dirty="0">
                <a:latin typeface="Times New Roman"/>
                <a:cs typeface="Times New Roman"/>
              </a:rPr>
              <a:t>;15,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1600" spc="95" dirty="0">
                <a:latin typeface="Times New Roman"/>
                <a:cs typeface="Times New Roman"/>
              </a:rPr>
              <a:t>0.4)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Symbol"/>
                <a:cs typeface="Symbol"/>
              </a:rPr>
              <a:t>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3600" spc="37" baseline="-9259" dirty="0">
                <a:latin typeface="Symbol"/>
                <a:cs typeface="Symbol"/>
              </a:rPr>
              <a:t></a:t>
            </a:r>
            <a:r>
              <a:rPr sz="3600" spc="-135" baseline="-9259" dirty="0">
                <a:latin typeface="Times New Roman"/>
                <a:cs typeface="Times New Roman"/>
              </a:rPr>
              <a:t> </a:t>
            </a:r>
            <a:r>
              <a:rPr sz="1600" i="1" spc="10" dirty="0">
                <a:latin typeface="Times New Roman"/>
                <a:cs typeface="Times New Roman"/>
              </a:rPr>
              <a:t>b</a:t>
            </a:r>
            <a:r>
              <a:rPr sz="1600" i="1" spc="-22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(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i="1" spc="90" dirty="0">
                <a:latin typeface="Times New Roman"/>
                <a:cs typeface="Times New Roman"/>
              </a:rPr>
              <a:t>x</a:t>
            </a:r>
            <a:r>
              <a:rPr sz="1600" spc="90" dirty="0">
                <a:latin typeface="Times New Roman"/>
                <a:cs typeface="Times New Roman"/>
              </a:rPr>
              <a:t>;15,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0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40" dirty="0">
                <a:latin typeface="Times New Roman"/>
                <a:cs typeface="Times New Roman"/>
              </a:rPr>
              <a:t>.4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)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Symbol"/>
                <a:cs typeface="Symbol"/>
              </a:rPr>
              <a:t>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3600" spc="37" baseline="-9259" dirty="0">
                <a:latin typeface="Symbol"/>
                <a:cs typeface="Symbol"/>
              </a:rPr>
              <a:t></a:t>
            </a:r>
            <a:r>
              <a:rPr sz="3600" spc="-135" baseline="-9259" dirty="0">
                <a:latin typeface="Times New Roman"/>
                <a:cs typeface="Times New Roman"/>
              </a:rPr>
              <a:t> </a:t>
            </a:r>
            <a:r>
              <a:rPr sz="1600" i="1" spc="10" dirty="0">
                <a:latin typeface="Times New Roman"/>
                <a:cs typeface="Times New Roman"/>
              </a:rPr>
              <a:t>b</a:t>
            </a:r>
            <a:r>
              <a:rPr sz="1600" i="1" spc="-24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(</a:t>
            </a:r>
            <a:r>
              <a:rPr sz="1600" spc="-145" dirty="0">
                <a:latin typeface="Times New Roman"/>
                <a:cs typeface="Times New Roman"/>
              </a:rPr>
              <a:t> </a:t>
            </a:r>
            <a:r>
              <a:rPr sz="1600" i="1" spc="90" dirty="0">
                <a:latin typeface="Times New Roman"/>
                <a:cs typeface="Times New Roman"/>
              </a:rPr>
              <a:t>x</a:t>
            </a:r>
            <a:r>
              <a:rPr sz="1600" spc="90" dirty="0">
                <a:latin typeface="Times New Roman"/>
                <a:cs typeface="Times New Roman"/>
              </a:rPr>
              <a:t>;15,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0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40" dirty="0">
                <a:latin typeface="Times New Roman"/>
                <a:cs typeface="Times New Roman"/>
              </a:rPr>
              <a:t>.4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968375" algn="ctr">
              <a:lnSpc>
                <a:spcPct val="100000"/>
              </a:lnSpc>
              <a:spcBef>
                <a:spcPts val="420"/>
              </a:spcBef>
              <a:tabLst>
                <a:tab pos="2572385" algn="l"/>
                <a:tab pos="4182110" algn="l"/>
              </a:tabLst>
            </a:pPr>
            <a:r>
              <a:rPr sz="900" i="1" spc="20" dirty="0">
                <a:latin typeface="Times New Roman"/>
                <a:cs typeface="Times New Roman"/>
              </a:rPr>
              <a:t>x</a:t>
            </a:r>
            <a:r>
              <a:rPr sz="900" i="1" spc="-75" dirty="0">
                <a:latin typeface="Times New Roman"/>
                <a:cs typeface="Times New Roman"/>
              </a:rPr>
              <a:t> </a:t>
            </a:r>
            <a:r>
              <a:rPr sz="900" spc="25" dirty="0">
                <a:latin typeface="Symbol"/>
                <a:cs typeface="Symbol"/>
              </a:rPr>
              <a:t></a:t>
            </a:r>
            <a:r>
              <a:rPr sz="900" spc="-110" dirty="0">
                <a:latin typeface="Times New Roman"/>
                <a:cs typeface="Times New Roman"/>
              </a:rPr>
              <a:t> </a:t>
            </a:r>
            <a:r>
              <a:rPr sz="900" spc="20" dirty="0">
                <a:latin typeface="Times New Roman"/>
                <a:cs typeface="Times New Roman"/>
              </a:rPr>
              <a:t>3	</a:t>
            </a:r>
            <a:r>
              <a:rPr sz="900" i="1" spc="20" dirty="0">
                <a:latin typeface="Times New Roman"/>
                <a:cs typeface="Times New Roman"/>
              </a:rPr>
              <a:t>x</a:t>
            </a:r>
            <a:r>
              <a:rPr sz="900" i="1" spc="-75" dirty="0">
                <a:latin typeface="Times New Roman"/>
                <a:cs typeface="Times New Roman"/>
              </a:rPr>
              <a:t> </a:t>
            </a:r>
            <a:r>
              <a:rPr sz="900" spc="25" dirty="0">
                <a:latin typeface="Symbol"/>
                <a:cs typeface="Symbol"/>
              </a:rPr>
              <a:t></a:t>
            </a:r>
            <a:r>
              <a:rPr sz="900" spc="-85" dirty="0">
                <a:latin typeface="Times New Roman"/>
                <a:cs typeface="Times New Roman"/>
              </a:rPr>
              <a:t> </a:t>
            </a:r>
            <a:r>
              <a:rPr sz="900" spc="20" dirty="0">
                <a:latin typeface="Times New Roman"/>
                <a:cs typeface="Times New Roman"/>
              </a:rPr>
              <a:t>0	</a:t>
            </a:r>
            <a:r>
              <a:rPr sz="900" i="1" spc="20" dirty="0">
                <a:latin typeface="Times New Roman"/>
                <a:cs typeface="Times New Roman"/>
              </a:rPr>
              <a:t>x </a:t>
            </a:r>
            <a:r>
              <a:rPr sz="900" spc="25" dirty="0">
                <a:latin typeface="Symbol"/>
                <a:cs typeface="Symbol"/>
              </a:rPr>
              <a:t></a:t>
            </a:r>
            <a:r>
              <a:rPr sz="900" spc="-180" dirty="0">
                <a:latin typeface="Times New Roman"/>
                <a:cs typeface="Times New Roman"/>
              </a:rPr>
              <a:t> </a:t>
            </a:r>
            <a:r>
              <a:rPr sz="900" spc="2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Times New Roman"/>
              <a:cs typeface="Times New Roman"/>
            </a:endParaRPr>
          </a:p>
          <a:p>
            <a:pPr marL="3592829">
              <a:lnSpc>
                <a:spcPct val="100000"/>
              </a:lnSpc>
              <a:tabLst>
                <a:tab pos="5696585" algn="l"/>
              </a:tabLst>
            </a:pPr>
            <a:r>
              <a:rPr sz="1550" spc="15" dirty="0">
                <a:latin typeface="Symbol"/>
                <a:cs typeface="Symbol"/>
              </a:rPr>
              <a:t></a:t>
            </a:r>
            <a:r>
              <a:rPr sz="1550" spc="15" dirty="0">
                <a:latin typeface="Times New Roman"/>
                <a:cs typeface="Times New Roman"/>
              </a:rPr>
              <a:t> 0 </a:t>
            </a:r>
            <a:r>
              <a:rPr sz="1550" spc="130" dirty="0">
                <a:latin typeface="Times New Roman"/>
                <a:cs typeface="Times New Roman"/>
              </a:rPr>
              <a:t>.9050 </a:t>
            </a:r>
            <a:r>
              <a:rPr sz="1550" spc="15" dirty="0">
                <a:latin typeface="Symbol"/>
                <a:cs typeface="Symbol"/>
              </a:rPr>
              <a:t></a:t>
            </a:r>
            <a:r>
              <a:rPr sz="1550" spc="15" dirty="0">
                <a:latin typeface="Times New Roman"/>
                <a:cs typeface="Times New Roman"/>
              </a:rPr>
              <a:t> 0</a:t>
            </a:r>
            <a:r>
              <a:rPr sz="1550" spc="-200" dirty="0">
                <a:latin typeface="Times New Roman"/>
                <a:cs typeface="Times New Roman"/>
              </a:rPr>
              <a:t> </a:t>
            </a:r>
            <a:r>
              <a:rPr sz="1550" spc="130" dirty="0">
                <a:latin typeface="Times New Roman"/>
                <a:cs typeface="Times New Roman"/>
              </a:rPr>
              <a:t>.0271</a:t>
            </a:r>
            <a:r>
              <a:rPr sz="1550" spc="600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Symbol"/>
                <a:cs typeface="Symbol"/>
              </a:rPr>
              <a:t></a:t>
            </a:r>
            <a:r>
              <a:rPr sz="1600" spc="15" dirty="0">
                <a:latin typeface="Times New Roman"/>
                <a:cs typeface="Times New Roman"/>
              </a:rPr>
              <a:t>	</a:t>
            </a:r>
            <a:r>
              <a:rPr sz="1600" spc="10" dirty="0">
                <a:latin typeface="Times New Roman"/>
                <a:cs typeface="Times New Roman"/>
              </a:rPr>
              <a:t>0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.8779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9829" y="2789458"/>
            <a:ext cx="5932170" cy="4603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63245" algn="ctr">
              <a:lnSpc>
                <a:spcPts val="800"/>
              </a:lnSpc>
              <a:spcBef>
                <a:spcPts val="130"/>
              </a:spcBef>
            </a:pPr>
            <a:r>
              <a:rPr sz="900" spc="25" dirty="0">
                <a:latin typeface="Times New Roman"/>
                <a:cs typeface="Times New Roman"/>
              </a:rPr>
              <a:t>9</a:t>
            </a:r>
            <a:endParaRPr sz="900">
              <a:latin typeface="Times New Roman"/>
              <a:cs typeface="Times New Roman"/>
            </a:endParaRPr>
          </a:p>
          <a:p>
            <a:pPr marL="38100">
              <a:lnSpc>
                <a:spcPts val="2600"/>
              </a:lnSpc>
            </a:pPr>
            <a:r>
              <a:rPr sz="1550" i="1" spc="50" dirty="0">
                <a:latin typeface="Times New Roman"/>
                <a:cs typeface="Times New Roman"/>
              </a:rPr>
              <a:t>P</a:t>
            </a:r>
            <a:r>
              <a:rPr sz="1550" i="1" spc="-165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Times New Roman"/>
                <a:cs typeface="Times New Roman"/>
              </a:rPr>
              <a:t>(</a:t>
            </a:r>
            <a:r>
              <a:rPr sz="1550" spc="-100" dirty="0">
                <a:latin typeface="Times New Roman"/>
                <a:cs typeface="Times New Roman"/>
              </a:rPr>
              <a:t> </a:t>
            </a:r>
            <a:r>
              <a:rPr sz="1550" i="1" spc="50" dirty="0">
                <a:latin typeface="Times New Roman"/>
                <a:cs typeface="Times New Roman"/>
              </a:rPr>
              <a:t>X</a:t>
            </a:r>
            <a:r>
              <a:rPr sz="1550" i="1" spc="60" dirty="0">
                <a:latin typeface="Times New Roman"/>
                <a:cs typeface="Times New Roman"/>
              </a:rPr>
              <a:t> </a:t>
            </a:r>
            <a:r>
              <a:rPr sz="1550" spc="45" dirty="0">
                <a:latin typeface="Symbol"/>
                <a:cs typeface="Symbol"/>
              </a:rPr>
              <a:t>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130" dirty="0">
                <a:latin typeface="Times New Roman"/>
                <a:cs typeface="Times New Roman"/>
              </a:rPr>
              <a:t>10)</a:t>
            </a:r>
            <a:r>
              <a:rPr sz="1550" spc="140" dirty="0">
                <a:latin typeface="Times New Roman"/>
                <a:cs typeface="Times New Roman"/>
              </a:rPr>
              <a:t> </a:t>
            </a:r>
            <a:r>
              <a:rPr sz="1550" spc="45" dirty="0">
                <a:latin typeface="Symbol"/>
                <a:cs typeface="Symbol"/>
              </a:rPr>
              <a:t>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spc="40" dirty="0">
                <a:latin typeface="Times New Roman"/>
                <a:cs typeface="Times New Roman"/>
              </a:rPr>
              <a:t>1</a:t>
            </a:r>
            <a:r>
              <a:rPr sz="1550" spc="-105" dirty="0">
                <a:latin typeface="Times New Roman"/>
                <a:cs typeface="Times New Roman"/>
              </a:rPr>
              <a:t> </a:t>
            </a:r>
            <a:r>
              <a:rPr sz="1550" spc="45" dirty="0">
                <a:latin typeface="Symbol"/>
                <a:cs typeface="Symbol"/>
              </a:rPr>
              <a:t></a:t>
            </a:r>
            <a:r>
              <a:rPr sz="1550" spc="150" dirty="0">
                <a:latin typeface="Times New Roman"/>
                <a:cs typeface="Times New Roman"/>
              </a:rPr>
              <a:t> </a:t>
            </a:r>
            <a:r>
              <a:rPr sz="1550" i="1" spc="50" dirty="0">
                <a:latin typeface="Times New Roman"/>
                <a:cs typeface="Times New Roman"/>
              </a:rPr>
              <a:t>P</a:t>
            </a:r>
            <a:r>
              <a:rPr sz="1550" i="1" spc="-155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Times New Roman"/>
                <a:cs typeface="Times New Roman"/>
              </a:rPr>
              <a:t>(</a:t>
            </a:r>
            <a:r>
              <a:rPr sz="1550" spc="-110" dirty="0">
                <a:latin typeface="Times New Roman"/>
                <a:cs typeface="Times New Roman"/>
              </a:rPr>
              <a:t> </a:t>
            </a:r>
            <a:r>
              <a:rPr sz="1550" i="1" spc="50" dirty="0">
                <a:latin typeface="Times New Roman"/>
                <a:cs typeface="Times New Roman"/>
              </a:rPr>
              <a:t>X</a:t>
            </a:r>
            <a:r>
              <a:rPr sz="1550" i="1" spc="65" dirty="0">
                <a:latin typeface="Times New Roman"/>
                <a:cs typeface="Times New Roman"/>
              </a:rPr>
              <a:t> </a:t>
            </a:r>
            <a:r>
              <a:rPr sz="1550" spc="45" dirty="0">
                <a:latin typeface="Symbol"/>
                <a:cs typeface="Symbol"/>
              </a:rPr>
              <a:t>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spc="130" dirty="0">
                <a:latin typeface="Times New Roman"/>
                <a:cs typeface="Times New Roman"/>
              </a:rPr>
              <a:t>10)</a:t>
            </a:r>
            <a:r>
              <a:rPr sz="1550" spc="385" dirty="0">
                <a:latin typeface="Times New Roman"/>
                <a:cs typeface="Times New Roman"/>
              </a:rPr>
              <a:t> </a:t>
            </a:r>
            <a:r>
              <a:rPr sz="2400" spc="22" baseline="1736" dirty="0">
                <a:latin typeface="Symbol"/>
                <a:cs typeface="Symbol"/>
              </a:rPr>
              <a:t></a:t>
            </a:r>
            <a:r>
              <a:rPr sz="2400" spc="-22" baseline="1736" dirty="0">
                <a:latin typeface="Times New Roman"/>
                <a:cs typeface="Times New Roman"/>
              </a:rPr>
              <a:t> </a:t>
            </a:r>
            <a:r>
              <a:rPr sz="2400" spc="15" baseline="1736" dirty="0">
                <a:latin typeface="Times New Roman"/>
                <a:cs typeface="Times New Roman"/>
              </a:rPr>
              <a:t>1</a:t>
            </a:r>
            <a:r>
              <a:rPr sz="2400" spc="-165" baseline="1736" dirty="0">
                <a:latin typeface="Times New Roman"/>
                <a:cs typeface="Times New Roman"/>
              </a:rPr>
              <a:t> </a:t>
            </a:r>
            <a:r>
              <a:rPr sz="2400" spc="22" baseline="1736" dirty="0">
                <a:latin typeface="Symbol"/>
                <a:cs typeface="Symbol"/>
              </a:rPr>
              <a:t></a:t>
            </a:r>
            <a:r>
              <a:rPr sz="2400" spc="97" baseline="1736" dirty="0">
                <a:latin typeface="Times New Roman"/>
                <a:cs typeface="Times New Roman"/>
              </a:rPr>
              <a:t> </a:t>
            </a:r>
            <a:r>
              <a:rPr sz="3600" spc="44" baseline="-8101" dirty="0">
                <a:latin typeface="Symbol"/>
                <a:cs typeface="Symbol"/>
              </a:rPr>
              <a:t></a:t>
            </a:r>
            <a:r>
              <a:rPr sz="3600" spc="-157" baseline="-8101" dirty="0">
                <a:latin typeface="Times New Roman"/>
                <a:cs typeface="Times New Roman"/>
              </a:rPr>
              <a:t> </a:t>
            </a:r>
            <a:r>
              <a:rPr sz="2400" i="1" spc="15" baseline="1736" dirty="0">
                <a:latin typeface="Times New Roman"/>
                <a:cs typeface="Times New Roman"/>
              </a:rPr>
              <a:t>b</a:t>
            </a:r>
            <a:r>
              <a:rPr sz="2400" i="1" spc="-345" baseline="1736" dirty="0">
                <a:latin typeface="Times New Roman"/>
                <a:cs typeface="Times New Roman"/>
              </a:rPr>
              <a:t> </a:t>
            </a:r>
            <a:r>
              <a:rPr sz="2400" spc="7" baseline="1736" dirty="0">
                <a:latin typeface="Times New Roman"/>
                <a:cs typeface="Times New Roman"/>
              </a:rPr>
              <a:t>(</a:t>
            </a:r>
            <a:r>
              <a:rPr sz="2400" spc="-254" baseline="1736" dirty="0">
                <a:latin typeface="Times New Roman"/>
                <a:cs typeface="Times New Roman"/>
              </a:rPr>
              <a:t> </a:t>
            </a:r>
            <a:r>
              <a:rPr sz="2400" i="1" spc="135" baseline="1736" dirty="0">
                <a:latin typeface="Times New Roman"/>
                <a:cs typeface="Times New Roman"/>
              </a:rPr>
              <a:t>x</a:t>
            </a:r>
            <a:r>
              <a:rPr sz="2400" spc="135" baseline="1736" dirty="0">
                <a:latin typeface="Times New Roman"/>
                <a:cs typeface="Times New Roman"/>
              </a:rPr>
              <a:t>;15,</a:t>
            </a:r>
            <a:r>
              <a:rPr sz="2400" spc="-187" baseline="1736" dirty="0">
                <a:latin typeface="Times New Roman"/>
                <a:cs typeface="Times New Roman"/>
              </a:rPr>
              <a:t> </a:t>
            </a:r>
            <a:r>
              <a:rPr sz="2400" spc="142" baseline="1736" dirty="0">
                <a:latin typeface="Times New Roman"/>
                <a:cs typeface="Times New Roman"/>
              </a:rPr>
              <a:t>0.4)</a:t>
            </a:r>
            <a:r>
              <a:rPr sz="2400" spc="225" baseline="1736" dirty="0">
                <a:latin typeface="Times New Roman"/>
                <a:cs typeface="Times New Roman"/>
              </a:rPr>
              <a:t> </a:t>
            </a:r>
            <a:r>
              <a:rPr sz="2325" spc="30" baseline="5376" dirty="0">
                <a:latin typeface="Symbol"/>
                <a:cs typeface="Symbol"/>
              </a:rPr>
              <a:t></a:t>
            </a:r>
            <a:r>
              <a:rPr sz="2325" spc="44" baseline="5376" dirty="0">
                <a:latin typeface="Times New Roman"/>
                <a:cs typeface="Times New Roman"/>
              </a:rPr>
              <a:t> </a:t>
            </a:r>
            <a:r>
              <a:rPr sz="2325" spc="30" baseline="5376" dirty="0">
                <a:latin typeface="Times New Roman"/>
                <a:cs typeface="Times New Roman"/>
              </a:rPr>
              <a:t>1</a:t>
            </a:r>
            <a:r>
              <a:rPr sz="2325" spc="-120" baseline="5376" dirty="0">
                <a:latin typeface="Times New Roman"/>
                <a:cs typeface="Times New Roman"/>
              </a:rPr>
              <a:t> </a:t>
            </a:r>
            <a:r>
              <a:rPr sz="2325" spc="30" baseline="5376" dirty="0">
                <a:latin typeface="Symbol"/>
                <a:cs typeface="Symbol"/>
              </a:rPr>
              <a:t></a:t>
            </a:r>
            <a:r>
              <a:rPr sz="2325" spc="135" baseline="5376" dirty="0">
                <a:latin typeface="Times New Roman"/>
                <a:cs typeface="Times New Roman"/>
              </a:rPr>
              <a:t> </a:t>
            </a:r>
            <a:r>
              <a:rPr sz="2325" spc="30" baseline="5376" dirty="0">
                <a:latin typeface="Times New Roman"/>
                <a:cs typeface="Times New Roman"/>
              </a:rPr>
              <a:t>0</a:t>
            </a:r>
            <a:r>
              <a:rPr sz="2325" spc="-337" baseline="5376" dirty="0">
                <a:latin typeface="Times New Roman"/>
                <a:cs typeface="Times New Roman"/>
              </a:rPr>
              <a:t> </a:t>
            </a:r>
            <a:r>
              <a:rPr sz="2325" spc="195" baseline="5376" dirty="0">
                <a:latin typeface="Times New Roman"/>
                <a:cs typeface="Times New Roman"/>
              </a:rPr>
              <a:t>.9662</a:t>
            </a:r>
            <a:r>
              <a:rPr sz="2325" spc="412" baseline="5376" dirty="0">
                <a:latin typeface="Times New Roman"/>
                <a:cs typeface="Times New Roman"/>
              </a:rPr>
              <a:t> </a:t>
            </a:r>
            <a:r>
              <a:rPr sz="2325" spc="60" baseline="1792" dirty="0">
                <a:latin typeface="Symbol"/>
                <a:cs typeface="Symbol"/>
              </a:rPr>
              <a:t></a:t>
            </a:r>
            <a:endParaRPr sz="2325" baseline="1792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01817" y="3268769"/>
            <a:ext cx="24193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i="1" spc="20" dirty="0">
                <a:latin typeface="Times New Roman"/>
                <a:cs typeface="Times New Roman"/>
              </a:rPr>
              <a:t>x</a:t>
            </a:r>
            <a:r>
              <a:rPr sz="900" i="1" spc="-114" dirty="0">
                <a:latin typeface="Times New Roman"/>
                <a:cs typeface="Times New Roman"/>
              </a:rPr>
              <a:t> </a:t>
            </a:r>
            <a:r>
              <a:rPr sz="900" spc="25" dirty="0">
                <a:latin typeface="Symbol"/>
                <a:cs typeface="Symbol"/>
              </a:rPr>
              <a:t></a:t>
            </a:r>
            <a:r>
              <a:rPr sz="900" spc="-125" dirty="0">
                <a:latin typeface="Times New Roman"/>
                <a:cs typeface="Times New Roman"/>
              </a:rPr>
              <a:t> </a:t>
            </a:r>
            <a:r>
              <a:rPr sz="900" spc="25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52081" y="2911601"/>
            <a:ext cx="798830" cy="356870"/>
          </a:xfrm>
          <a:prstGeom prst="rect">
            <a:avLst/>
          </a:prstGeom>
          <a:solidFill>
            <a:srgbClr val="FF2D61">
              <a:alpha val="30195"/>
            </a:srgbClr>
          </a:solidFill>
          <a:ln w="19811">
            <a:solidFill>
              <a:srgbClr val="FF93AE"/>
            </a:solidFill>
          </a:ln>
        </p:spPr>
        <p:txBody>
          <a:bodyPr vert="horz" wrap="square" lIns="0" tIns="62865" rIns="0" bIns="0" rtlCol="0">
            <a:spAutoFit/>
          </a:bodyPr>
          <a:lstStyle/>
          <a:p>
            <a:pPr marL="54610">
              <a:lnSpc>
                <a:spcPct val="100000"/>
              </a:lnSpc>
              <a:spcBef>
                <a:spcPts val="495"/>
              </a:spcBef>
            </a:pPr>
            <a:r>
              <a:rPr sz="1550" spc="35" dirty="0">
                <a:latin typeface="Times New Roman"/>
                <a:cs typeface="Times New Roman"/>
              </a:rPr>
              <a:t>0</a:t>
            </a:r>
            <a:r>
              <a:rPr sz="1550" spc="-260" dirty="0">
                <a:latin typeface="Times New Roman"/>
                <a:cs typeface="Times New Roman"/>
              </a:rPr>
              <a:t> </a:t>
            </a:r>
            <a:r>
              <a:rPr sz="1550" spc="135" dirty="0">
                <a:latin typeface="Times New Roman"/>
                <a:cs typeface="Times New Roman"/>
              </a:rPr>
              <a:t>.0338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35234" y="3418006"/>
            <a:ext cx="311150" cy="6483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73660">
              <a:lnSpc>
                <a:spcPts val="990"/>
              </a:lnSpc>
              <a:spcBef>
                <a:spcPts val="130"/>
              </a:spcBef>
            </a:pPr>
            <a:r>
              <a:rPr sz="900" spc="65" dirty="0">
                <a:latin typeface="Times New Roman"/>
                <a:cs typeface="Times New Roman"/>
              </a:rPr>
              <a:t>15</a:t>
            </a:r>
            <a:r>
              <a:rPr sz="900" spc="-140" dirty="0">
                <a:latin typeface="Times New Roman"/>
                <a:cs typeface="Times New Roman"/>
              </a:rPr>
              <a:t> </a:t>
            </a:r>
            <a:endParaRPr sz="900">
              <a:latin typeface="Times New Roman"/>
              <a:cs typeface="Times New Roman"/>
            </a:endParaRPr>
          </a:p>
          <a:p>
            <a:pPr marL="20955">
              <a:lnSpc>
                <a:spcPts val="2790"/>
              </a:lnSpc>
            </a:pPr>
            <a:r>
              <a:rPr sz="2400" spc="35" dirty="0">
                <a:latin typeface="Symbol"/>
                <a:cs typeface="Symbol"/>
              </a:rPr>
              <a:t></a:t>
            </a:r>
            <a:endParaRPr sz="24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i="1" spc="20" dirty="0">
                <a:latin typeface="Times New Roman"/>
                <a:cs typeface="Times New Roman"/>
              </a:rPr>
              <a:t>x</a:t>
            </a:r>
            <a:r>
              <a:rPr sz="900" i="1" spc="-114" dirty="0">
                <a:latin typeface="Times New Roman"/>
                <a:cs typeface="Times New Roman"/>
              </a:rPr>
              <a:t> </a:t>
            </a:r>
            <a:r>
              <a:rPr sz="900" spc="60" dirty="0">
                <a:latin typeface="Symbol"/>
                <a:cs typeface="Symbol"/>
              </a:rPr>
              <a:t></a:t>
            </a:r>
            <a:r>
              <a:rPr sz="900" spc="60" dirty="0">
                <a:latin typeface="Times New Roman"/>
                <a:cs typeface="Times New Roman"/>
              </a:rPr>
              <a:t>10</a:t>
            </a:r>
            <a:r>
              <a:rPr sz="900" spc="-140" dirty="0">
                <a:latin typeface="Times New Roman"/>
                <a:cs typeface="Times New Roman"/>
              </a:rPr>
              <a:t> 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47870" y="3581570"/>
            <a:ext cx="13042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15" dirty="0">
                <a:latin typeface="Times New Roman"/>
                <a:cs typeface="Times New Roman"/>
              </a:rPr>
              <a:t>b</a:t>
            </a:r>
            <a:r>
              <a:rPr sz="1600" i="1" spc="-24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(</a:t>
            </a:r>
            <a:r>
              <a:rPr sz="1600" spc="-180" dirty="0">
                <a:latin typeface="Times New Roman"/>
                <a:cs typeface="Times New Roman"/>
              </a:rPr>
              <a:t> </a:t>
            </a:r>
            <a:r>
              <a:rPr sz="1600" i="1" spc="95" dirty="0">
                <a:latin typeface="Times New Roman"/>
                <a:cs typeface="Times New Roman"/>
              </a:rPr>
              <a:t>x</a:t>
            </a:r>
            <a:r>
              <a:rPr sz="1600" spc="95" dirty="0">
                <a:latin typeface="Times New Roman"/>
                <a:cs typeface="Times New Roman"/>
              </a:rPr>
              <a:t>;15,</a:t>
            </a:r>
            <a:r>
              <a:rPr sz="1600" spc="-140" dirty="0">
                <a:latin typeface="Times New Roman"/>
                <a:cs typeface="Times New Roman"/>
              </a:rPr>
              <a:t> </a:t>
            </a:r>
            <a:r>
              <a:rPr sz="1600" spc="95" dirty="0">
                <a:latin typeface="Times New Roman"/>
                <a:cs typeface="Times New Roman"/>
              </a:rPr>
              <a:t>0.4)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0063" y="5688279"/>
            <a:ext cx="3898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2D61"/>
                </a:solidFill>
                <a:latin typeface="Verdana"/>
                <a:cs typeface="Verdana"/>
              </a:rPr>
              <a:t>(c)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81508" y="5778464"/>
            <a:ext cx="2227580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i="1" spc="50" dirty="0">
                <a:latin typeface="Times New Roman"/>
                <a:cs typeface="Times New Roman"/>
              </a:rPr>
              <a:t>P </a:t>
            </a:r>
            <a:r>
              <a:rPr sz="1550" spc="25" dirty="0">
                <a:latin typeface="Times New Roman"/>
                <a:cs typeface="Times New Roman"/>
              </a:rPr>
              <a:t>( </a:t>
            </a:r>
            <a:r>
              <a:rPr sz="1550" i="1" spc="50" dirty="0">
                <a:latin typeface="Times New Roman"/>
                <a:cs typeface="Times New Roman"/>
              </a:rPr>
              <a:t>X</a:t>
            </a:r>
            <a:r>
              <a:rPr sz="1550" i="1" spc="-75" dirty="0">
                <a:latin typeface="Times New Roman"/>
                <a:cs typeface="Times New Roman"/>
              </a:rPr>
              <a:t> </a:t>
            </a:r>
            <a:r>
              <a:rPr sz="1550" spc="45" dirty="0">
                <a:latin typeface="Symbol"/>
                <a:cs typeface="Symbol"/>
              </a:rPr>
              <a:t></a:t>
            </a:r>
            <a:r>
              <a:rPr sz="1550" spc="45" dirty="0">
                <a:latin typeface="Times New Roman"/>
                <a:cs typeface="Times New Roman"/>
              </a:rPr>
              <a:t> </a:t>
            </a:r>
            <a:r>
              <a:rPr sz="1550" spc="85" dirty="0">
                <a:latin typeface="Times New Roman"/>
                <a:cs typeface="Times New Roman"/>
              </a:rPr>
              <a:t>5) </a:t>
            </a:r>
            <a:r>
              <a:rPr sz="1550" spc="45" dirty="0">
                <a:latin typeface="Symbol"/>
                <a:cs typeface="Symbol"/>
              </a:rPr>
              <a:t></a:t>
            </a:r>
            <a:r>
              <a:rPr sz="1550" spc="45" dirty="0">
                <a:latin typeface="Times New Roman"/>
                <a:cs typeface="Times New Roman"/>
              </a:rPr>
              <a:t> </a:t>
            </a:r>
            <a:r>
              <a:rPr sz="1550" i="1" spc="40" dirty="0">
                <a:latin typeface="Times New Roman"/>
                <a:cs typeface="Times New Roman"/>
              </a:rPr>
              <a:t>b </a:t>
            </a:r>
            <a:r>
              <a:rPr sz="1550" spc="100" dirty="0">
                <a:latin typeface="Times New Roman"/>
                <a:cs typeface="Times New Roman"/>
              </a:rPr>
              <a:t>(5;15, </a:t>
            </a:r>
            <a:r>
              <a:rPr sz="1550" spc="114" dirty="0">
                <a:latin typeface="Times New Roman"/>
                <a:cs typeface="Times New Roman"/>
              </a:rPr>
              <a:t>0.4)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88758" y="5747556"/>
            <a:ext cx="2931795" cy="2921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 algn="ctr">
              <a:lnSpc>
                <a:spcPts val="615"/>
              </a:lnSpc>
              <a:spcBef>
                <a:spcPts val="125"/>
              </a:spcBef>
              <a:tabLst>
                <a:tab pos="596900" algn="l"/>
              </a:tabLst>
            </a:pPr>
            <a:r>
              <a:rPr sz="900" spc="25" dirty="0">
                <a:latin typeface="Times New Roman"/>
                <a:cs typeface="Times New Roman"/>
              </a:rPr>
              <a:t>5	</a:t>
            </a:r>
            <a:r>
              <a:rPr sz="900" spc="65" dirty="0">
                <a:latin typeface="Times New Roman"/>
                <a:cs typeface="Times New Roman"/>
              </a:rPr>
              <a:t>10</a:t>
            </a:r>
            <a:endParaRPr sz="900">
              <a:latin typeface="Times New Roman"/>
              <a:cs typeface="Times New Roman"/>
            </a:endParaRPr>
          </a:p>
          <a:p>
            <a:pPr marL="50800">
              <a:lnSpc>
                <a:spcPts val="1455"/>
              </a:lnSpc>
              <a:tabLst>
                <a:tab pos="1920239" algn="l"/>
                <a:tab pos="2176780" algn="l"/>
              </a:tabLst>
            </a:pPr>
            <a:r>
              <a:rPr sz="1600" spc="20" dirty="0">
                <a:latin typeface="Symbol"/>
                <a:cs typeface="Symbol"/>
              </a:rPr>
              <a:t>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350" spc="97" baseline="-30864" dirty="0">
                <a:latin typeface="Times New Roman"/>
                <a:cs typeface="Times New Roman"/>
              </a:rPr>
              <a:t>15 </a:t>
            </a:r>
            <a:r>
              <a:rPr sz="1600" i="1" spc="20" dirty="0">
                <a:latin typeface="Times New Roman"/>
                <a:cs typeface="Times New Roman"/>
              </a:rPr>
              <a:t>C </a:t>
            </a:r>
            <a:r>
              <a:rPr sz="1350" spc="37" baseline="-30864" dirty="0">
                <a:latin typeface="Times New Roman"/>
                <a:cs typeface="Times New Roman"/>
              </a:rPr>
              <a:t>5</a:t>
            </a:r>
            <a:r>
              <a:rPr sz="1350" spc="-7" baseline="-30864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(0.4)</a:t>
            </a:r>
            <a:r>
              <a:rPr sz="1600" spc="495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(0.6)	</a:t>
            </a:r>
            <a:r>
              <a:rPr sz="1550" spc="40" dirty="0">
                <a:latin typeface="Symbol"/>
                <a:cs typeface="Symbol"/>
              </a:rPr>
              <a:t></a:t>
            </a:r>
            <a:r>
              <a:rPr sz="1550" spc="40" dirty="0">
                <a:latin typeface="Times New Roman"/>
                <a:cs typeface="Times New Roman"/>
              </a:rPr>
              <a:t>	</a:t>
            </a:r>
            <a:r>
              <a:rPr sz="1550" spc="35" dirty="0">
                <a:latin typeface="Times New Roman"/>
                <a:cs typeface="Times New Roman"/>
              </a:rPr>
              <a:t>0</a:t>
            </a:r>
            <a:r>
              <a:rPr sz="1550" spc="-250" dirty="0">
                <a:latin typeface="Times New Roman"/>
                <a:cs typeface="Times New Roman"/>
              </a:rPr>
              <a:t> </a:t>
            </a:r>
            <a:r>
              <a:rPr sz="1550" spc="130" dirty="0">
                <a:latin typeface="Times New Roman"/>
                <a:cs typeface="Times New Roman"/>
              </a:rPr>
              <a:t>.1859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21326" y="3507994"/>
            <a:ext cx="20275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Verdana"/>
                <a:cs typeface="Verdana"/>
              </a:rPr>
              <a:t>Can you</a:t>
            </a:r>
            <a:r>
              <a:rPr sz="1600" b="1" spc="-40" dirty="0">
                <a:latin typeface="Verdana"/>
                <a:cs typeface="Verdana"/>
              </a:rPr>
              <a:t> </a:t>
            </a:r>
            <a:r>
              <a:rPr sz="1600" b="1" spc="-10" dirty="0">
                <a:latin typeface="Verdana"/>
                <a:cs typeface="Verdana"/>
              </a:rPr>
              <a:t>calculate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44973" y="3448253"/>
            <a:ext cx="14719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0" dirty="0">
                <a:solidFill>
                  <a:srgbClr val="FF2D61"/>
                </a:solidFill>
                <a:latin typeface="Verdana"/>
                <a:cs typeface="Verdana"/>
              </a:rPr>
              <a:t>?</a:t>
            </a:r>
            <a:r>
              <a:rPr sz="1600" b="1" spc="-10" dirty="0">
                <a:latin typeface="Verdana"/>
                <a:cs typeface="Verdana"/>
              </a:rPr>
              <a:t>m</a:t>
            </a:r>
            <a:r>
              <a:rPr sz="1600" b="1" spc="-5" dirty="0">
                <a:latin typeface="Verdana"/>
                <a:cs typeface="Verdana"/>
              </a:rPr>
              <a:t>a</a:t>
            </a:r>
            <a:r>
              <a:rPr sz="1600" b="1" spc="-10" dirty="0">
                <a:latin typeface="Verdana"/>
                <a:cs typeface="Verdana"/>
              </a:rPr>
              <a:t>n</a:t>
            </a:r>
            <a:r>
              <a:rPr sz="1600" b="1" dirty="0">
                <a:latin typeface="Verdana"/>
                <a:cs typeface="Verdana"/>
              </a:rPr>
              <a:t>u</a:t>
            </a:r>
            <a:r>
              <a:rPr sz="1600" b="1" spc="-5" dirty="0">
                <a:latin typeface="Verdana"/>
                <a:cs typeface="Verdana"/>
              </a:rPr>
              <a:t>al</a:t>
            </a:r>
            <a:r>
              <a:rPr sz="1600" b="1" spc="-15" dirty="0">
                <a:latin typeface="Verdana"/>
                <a:cs typeface="Verdana"/>
              </a:rPr>
              <a:t>l</a:t>
            </a:r>
            <a:r>
              <a:rPr sz="1600" b="1" spc="-5" dirty="0">
                <a:latin typeface="Verdana"/>
                <a:cs typeface="Verdana"/>
              </a:rPr>
              <a:t>y?</a:t>
            </a:r>
            <a:endParaRPr sz="16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48241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2D6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1536</Words>
  <Application>Microsoft Office PowerPoint</Application>
  <PresentationFormat>On-screen Show (4:3)</PresentationFormat>
  <Paragraphs>158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Symbol</vt:lpstr>
      <vt:lpstr>Times New Roman</vt:lpstr>
      <vt:lpstr>Verdana</vt:lpstr>
      <vt:lpstr>Wingdings</vt:lpstr>
      <vt:lpstr>Office Theme</vt:lpstr>
      <vt:lpstr>PowerPoint Presentation</vt:lpstr>
      <vt:lpstr>Introduction</vt:lpstr>
      <vt:lpstr>Discrete Uniform Distribution</vt:lpstr>
      <vt:lpstr>Discrete Uniform Distribution</vt:lpstr>
      <vt:lpstr>Bernoulli Process</vt:lpstr>
      <vt:lpstr>Bernoulli Process</vt:lpstr>
      <vt:lpstr>Bernoulli Process</vt:lpstr>
      <vt:lpstr>Binomial Distribution</vt:lpstr>
      <vt:lpstr>Binomial Distributions</vt:lpstr>
      <vt:lpstr>Table A.1 Binomial Probability Sums</vt:lpstr>
      <vt:lpstr>Binomial Distributions</vt:lpstr>
      <vt:lpstr>Binomial Distributions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and Statistics</dc:title>
  <dc:creator>lenovo</dc:creator>
  <cp:lastModifiedBy>hina shakir BUKC</cp:lastModifiedBy>
  <cp:revision>10</cp:revision>
  <dcterms:created xsi:type="dcterms:W3CDTF">2020-04-17T09:57:36Z</dcterms:created>
  <dcterms:modified xsi:type="dcterms:W3CDTF">2022-12-15T09:56:35Z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2015-03-25T00:00:00Z</vt:filetime>
  </property>
  <property fmtid="{D5CDD505-2E9C-101B-9397-08002B2CF9AE}" pid="3" name="LastSaved">
    <vt:filetime>2020-04-17T00:00:00Z</vt:filetime>
  </property>
</Properties>
</file>