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0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81" r:id="rId13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Erwin</a:t>
            </a:r>
            <a:r>
              <a:rPr spc="-75" dirty="0"/>
              <a:t> </a:t>
            </a:r>
            <a:r>
              <a:rPr dirty="0"/>
              <a:t>Sitompul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President</a:t>
            </a:r>
            <a:r>
              <a:rPr spc="-100" dirty="0"/>
              <a:t> </a:t>
            </a:r>
            <a:r>
              <a:rPr dirty="0"/>
              <a:t>University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PBST</a:t>
            </a:r>
            <a:r>
              <a:rPr spc="-50" dirty="0"/>
              <a:t> </a:t>
            </a:r>
            <a:r>
              <a:rPr spc="-5" dirty="0"/>
              <a:t>6/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Erwin</a:t>
            </a:r>
            <a:r>
              <a:rPr spc="-75" dirty="0"/>
              <a:t> </a:t>
            </a:r>
            <a:r>
              <a:rPr dirty="0"/>
              <a:t>Sitompul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President</a:t>
            </a:r>
            <a:r>
              <a:rPr spc="-100" dirty="0"/>
              <a:t> </a:t>
            </a:r>
            <a:r>
              <a:rPr dirty="0"/>
              <a:t>University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PBST</a:t>
            </a:r>
            <a:r>
              <a:rPr spc="-50" dirty="0"/>
              <a:t> </a:t>
            </a:r>
            <a:r>
              <a:rPr spc="-5" dirty="0"/>
              <a:t>6/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Erwin</a:t>
            </a:r>
            <a:r>
              <a:rPr spc="-75" dirty="0"/>
              <a:t> </a:t>
            </a:r>
            <a:r>
              <a:rPr dirty="0"/>
              <a:t>Sitompul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President</a:t>
            </a:r>
            <a:r>
              <a:rPr spc="-100" dirty="0"/>
              <a:t> </a:t>
            </a:r>
            <a:r>
              <a:rPr dirty="0"/>
              <a:t>University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PBST</a:t>
            </a:r>
            <a:r>
              <a:rPr spc="-50" dirty="0"/>
              <a:t> </a:t>
            </a:r>
            <a:r>
              <a:rPr spc="-5" dirty="0"/>
              <a:t>6/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3130550" cy="233679"/>
          </a:xfrm>
          <a:custGeom>
            <a:avLst/>
            <a:gdLst/>
            <a:ahLst/>
            <a:cxnLst/>
            <a:rect l="l" t="t" r="r" b="b"/>
            <a:pathLst>
              <a:path w="3130550" h="233679">
                <a:moveTo>
                  <a:pt x="3130296" y="0"/>
                </a:moveTo>
                <a:lnTo>
                  <a:pt x="0" y="0"/>
                </a:lnTo>
                <a:lnTo>
                  <a:pt x="0" y="233172"/>
                </a:lnTo>
                <a:lnTo>
                  <a:pt x="3130296" y="233172"/>
                </a:lnTo>
                <a:lnTo>
                  <a:pt x="3130296" y="0"/>
                </a:lnTo>
                <a:close/>
              </a:path>
            </a:pathLst>
          </a:custGeom>
          <a:solidFill>
            <a:srgbClr val="FF2D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624827"/>
            <a:ext cx="3042285" cy="233679"/>
          </a:xfrm>
          <a:custGeom>
            <a:avLst/>
            <a:gdLst/>
            <a:ahLst/>
            <a:cxnLst/>
            <a:rect l="l" t="t" r="r" b="b"/>
            <a:pathLst>
              <a:path w="3042285" h="233679">
                <a:moveTo>
                  <a:pt x="3041904" y="0"/>
                </a:moveTo>
                <a:lnTo>
                  <a:pt x="0" y="0"/>
                </a:lnTo>
                <a:lnTo>
                  <a:pt x="0" y="233171"/>
                </a:lnTo>
                <a:lnTo>
                  <a:pt x="3041904" y="233171"/>
                </a:lnTo>
                <a:lnTo>
                  <a:pt x="3041904" y="0"/>
                </a:lnTo>
                <a:close/>
              </a:path>
            </a:pathLst>
          </a:custGeom>
          <a:solidFill>
            <a:srgbClr val="FF2D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041904" y="6624827"/>
            <a:ext cx="3077210" cy="233679"/>
          </a:xfrm>
          <a:custGeom>
            <a:avLst/>
            <a:gdLst/>
            <a:ahLst/>
            <a:cxnLst/>
            <a:rect l="l" t="t" r="r" b="b"/>
            <a:pathLst>
              <a:path w="3077210" h="233679">
                <a:moveTo>
                  <a:pt x="3076956" y="0"/>
                </a:moveTo>
                <a:lnTo>
                  <a:pt x="0" y="0"/>
                </a:lnTo>
                <a:lnTo>
                  <a:pt x="0" y="233171"/>
                </a:lnTo>
                <a:lnTo>
                  <a:pt x="3076956" y="233171"/>
                </a:lnTo>
                <a:lnTo>
                  <a:pt x="3076956" y="0"/>
                </a:lnTo>
                <a:close/>
              </a:path>
            </a:pathLst>
          </a:custGeom>
          <a:solidFill>
            <a:srgbClr val="FF56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102096" y="6624827"/>
            <a:ext cx="3042285" cy="233679"/>
          </a:xfrm>
          <a:custGeom>
            <a:avLst/>
            <a:gdLst/>
            <a:ahLst/>
            <a:cxnLst/>
            <a:rect l="l" t="t" r="r" b="b"/>
            <a:pathLst>
              <a:path w="3042284" h="233679">
                <a:moveTo>
                  <a:pt x="3041904" y="0"/>
                </a:moveTo>
                <a:lnTo>
                  <a:pt x="0" y="0"/>
                </a:lnTo>
                <a:lnTo>
                  <a:pt x="0" y="233171"/>
                </a:lnTo>
                <a:lnTo>
                  <a:pt x="3041904" y="233171"/>
                </a:lnTo>
                <a:lnTo>
                  <a:pt x="3041904" y="0"/>
                </a:lnTo>
                <a:close/>
              </a:path>
            </a:pathLst>
          </a:custGeom>
          <a:solidFill>
            <a:srgbClr val="FF93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Erwin</a:t>
            </a:r>
            <a:r>
              <a:rPr spc="-75" dirty="0"/>
              <a:t> </a:t>
            </a:r>
            <a:r>
              <a:rPr dirty="0"/>
              <a:t>Sitompul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President</a:t>
            </a:r>
            <a:r>
              <a:rPr spc="-100" dirty="0"/>
              <a:t> </a:t>
            </a:r>
            <a:r>
              <a:rPr dirty="0"/>
              <a:t>University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PBST</a:t>
            </a:r>
            <a:r>
              <a:rPr spc="-50" dirty="0"/>
              <a:t> </a:t>
            </a:r>
            <a:r>
              <a:rPr spc="-5" dirty="0"/>
              <a:t>6/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233172"/>
            <a:ext cx="9144000" cy="539750"/>
          </a:xfrm>
          <a:custGeom>
            <a:avLst/>
            <a:gdLst/>
            <a:ahLst/>
            <a:cxnLst/>
            <a:rect l="l" t="t" r="r" b="b"/>
            <a:pathLst>
              <a:path w="9144000" h="539750">
                <a:moveTo>
                  <a:pt x="9144000" y="0"/>
                </a:moveTo>
                <a:lnTo>
                  <a:pt x="0" y="0"/>
                </a:lnTo>
                <a:lnTo>
                  <a:pt x="0" y="539495"/>
                </a:lnTo>
                <a:lnTo>
                  <a:pt x="9144000" y="539495"/>
                </a:lnTo>
                <a:lnTo>
                  <a:pt x="9144000" y="0"/>
                </a:lnTo>
                <a:close/>
              </a:path>
            </a:pathLst>
          </a:custGeom>
          <a:solidFill>
            <a:srgbClr val="FF93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624827"/>
            <a:ext cx="3042285" cy="233679"/>
          </a:xfrm>
          <a:custGeom>
            <a:avLst/>
            <a:gdLst/>
            <a:ahLst/>
            <a:cxnLst/>
            <a:rect l="l" t="t" r="r" b="b"/>
            <a:pathLst>
              <a:path w="3042285" h="233679">
                <a:moveTo>
                  <a:pt x="3041904" y="0"/>
                </a:moveTo>
                <a:lnTo>
                  <a:pt x="0" y="0"/>
                </a:lnTo>
                <a:lnTo>
                  <a:pt x="0" y="233171"/>
                </a:lnTo>
                <a:lnTo>
                  <a:pt x="3041904" y="233171"/>
                </a:lnTo>
                <a:lnTo>
                  <a:pt x="3041904" y="0"/>
                </a:lnTo>
                <a:close/>
              </a:path>
            </a:pathLst>
          </a:custGeom>
          <a:solidFill>
            <a:srgbClr val="FF2D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041904" y="6624827"/>
            <a:ext cx="3077210" cy="233679"/>
          </a:xfrm>
          <a:custGeom>
            <a:avLst/>
            <a:gdLst/>
            <a:ahLst/>
            <a:cxnLst/>
            <a:rect l="l" t="t" r="r" b="b"/>
            <a:pathLst>
              <a:path w="3077210" h="233679">
                <a:moveTo>
                  <a:pt x="3076956" y="0"/>
                </a:moveTo>
                <a:lnTo>
                  <a:pt x="0" y="0"/>
                </a:lnTo>
                <a:lnTo>
                  <a:pt x="0" y="233171"/>
                </a:lnTo>
                <a:lnTo>
                  <a:pt x="3076956" y="233171"/>
                </a:lnTo>
                <a:lnTo>
                  <a:pt x="3076956" y="0"/>
                </a:lnTo>
                <a:close/>
              </a:path>
            </a:pathLst>
          </a:custGeom>
          <a:solidFill>
            <a:srgbClr val="FF56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6200" y="6085332"/>
            <a:ext cx="400812" cy="464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PBST</a:t>
            </a:r>
            <a:r>
              <a:rPr spc="-50" dirty="0"/>
              <a:t> </a:t>
            </a:r>
            <a:r>
              <a:rPr spc="-5" dirty="0"/>
              <a:t>6/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523523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79994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/>
              <a:t>Erwin</a:t>
            </a:r>
            <a:r>
              <a:rPr lang="en-US" spc="-75"/>
              <a:t> </a:t>
            </a:r>
            <a:r>
              <a:rPr lang="en-US"/>
              <a:t>Sitompul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/>
              <a:t>President</a:t>
            </a:r>
            <a:r>
              <a:rPr lang="en-US" spc="-100"/>
              <a:t> </a:t>
            </a:r>
            <a:r>
              <a:rPr lang="en-US"/>
              <a:t>University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lang="en-US"/>
              <a:t>PBST</a:t>
            </a:r>
            <a:r>
              <a:rPr lang="en-US" spc="-50"/>
              <a:t> </a:t>
            </a:r>
            <a:r>
              <a:rPr lang="en-US" spc="-5"/>
              <a:t>6/</a:t>
            </a:r>
            <a:fld id="{81D60167-4931-47E6-BA6A-407CBD079E47}" type="slidenum">
              <a:rPr spc="-5" smtClean="0"/>
              <a:t>‹#›</a:t>
            </a:fld>
            <a:endParaRPr spc="-5" dirty="0"/>
          </a:p>
        </p:txBody>
      </p:sp>
    </p:spTree>
    <p:extLst>
      <p:ext uri="{BB962C8B-B14F-4D97-AF65-F5344CB8AC3E}">
        <p14:creationId xmlns:p14="http://schemas.microsoft.com/office/powerpoint/2010/main" val="3684980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0"/>
            <a:ext cx="3130550" cy="233679"/>
          </a:xfrm>
          <a:custGeom>
            <a:avLst/>
            <a:gdLst/>
            <a:ahLst/>
            <a:cxnLst/>
            <a:rect l="l" t="t" r="r" b="b"/>
            <a:pathLst>
              <a:path w="3130550" h="233679">
                <a:moveTo>
                  <a:pt x="3130296" y="0"/>
                </a:moveTo>
                <a:lnTo>
                  <a:pt x="0" y="0"/>
                </a:lnTo>
                <a:lnTo>
                  <a:pt x="0" y="233172"/>
                </a:lnTo>
                <a:lnTo>
                  <a:pt x="3130296" y="233172"/>
                </a:lnTo>
                <a:lnTo>
                  <a:pt x="3130296" y="0"/>
                </a:lnTo>
                <a:close/>
              </a:path>
            </a:pathLst>
          </a:custGeom>
          <a:solidFill>
            <a:srgbClr val="FF2D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624827"/>
            <a:ext cx="3042285" cy="233679"/>
          </a:xfrm>
          <a:custGeom>
            <a:avLst/>
            <a:gdLst/>
            <a:ahLst/>
            <a:cxnLst/>
            <a:rect l="l" t="t" r="r" b="b"/>
            <a:pathLst>
              <a:path w="3042285" h="233679">
                <a:moveTo>
                  <a:pt x="3041904" y="0"/>
                </a:moveTo>
                <a:lnTo>
                  <a:pt x="0" y="0"/>
                </a:lnTo>
                <a:lnTo>
                  <a:pt x="0" y="233171"/>
                </a:lnTo>
                <a:lnTo>
                  <a:pt x="3041904" y="233171"/>
                </a:lnTo>
                <a:lnTo>
                  <a:pt x="3041904" y="0"/>
                </a:lnTo>
                <a:close/>
              </a:path>
            </a:pathLst>
          </a:custGeom>
          <a:solidFill>
            <a:srgbClr val="FF2D6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041904" y="6624827"/>
            <a:ext cx="3077210" cy="233679"/>
          </a:xfrm>
          <a:custGeom>
            <a:avLst/>
            <a:gdLst/>
            <a:ahLst/>
            <a:cxnLst/>
            <a:rect l="l" t="t" r="r" b="b"/>
            <a:pathLst>
              <a:path w="3077210" h="233679">
                <a:moveTo>
                  <a:pt x="3076956" y="0"/>
                </a:moveTo>
                <a:lnTo>
                  <a:pt x="0" y="0"/>
                </a:lnTo>
                <a:lnTo>
                  <a:pt x="0" y="233171"/>
                </a:lnTo>
                <a:lnTo>
                  <a:pt x="3076956" y="233171"/>
                </a:lnTo>
                <a:lnTo>
                  <a:pt x="3076956" y="0"/>
                </a:lnTo>
                <a:close/>
              </a:path>
            </a:pathLst>
          </a:custGeom>
          <a:solidFill>
            <a:srgbClr val="FF568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6102096" y="6624827"/>
            <a:ext cx="3042285" cy="233679"/>
          </a:xfrm>
          <a:custGeom>
            <a:avLst/>
            <a:gdLst/>
            <a:ahLst/>
            <a:cxnLst/>
            <a:rect l="l" t="t" r="r" b="b"/>
            <a:pathLst>
              <a:path w="3042284" h="233679">
                <a:moveTo>
                  <a:pt x="3041904" y="0"/>
                </a:moveTo>
                <a:lnTo>
                  <a:pt x="0" y="0"/>
                </a:lnTo>
                <a:lnTo>
                  <a:pt x="0" y="233171"/>
                </a:lnTo>
                <a:lnTo>
                  <a:pt x="3041904" y="233171"/>
                </a:lnTo>
                <a:lnTo>
                  <a:pt x="3041904" y="0"/>
                </a:lnTo>
                <a:close/>
              </a:path>
            </a:pathLst>
          </a:custGeom>
          <a:solidFill>
            <a:srgbClr val="FF93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76200" y="6085332"/>
            <a:ext cx="400812" cy="464820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0" y="233172"/>
            <a:ext cx="9144000" cy="539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50063" y="2886201"/>
            <a:ext cx="8632190" cy="2276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chemeClr val="tx1"/>
                </a:solidFill>
                <a:latin typeface="Verdana"/>
                <a:cs typeface="Verdan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888104" y="6620923"/>
            <a:ext cx="1382395" cy="2425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Erwin</a:t>
            </a:r>
            <a:r>
              <a:rPr spc="-75" dirty="0"/>
              <a:t> </a:t>
            </a:r>
            <a:r>
              <a:rPr dirty="0"/>
              <a:t>Sitompul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12749" y="6620923"/>
            <a:ext cx="1816100" cy="2425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President</a:t>
            </a:r>
            <a:r>
              <a:rPr spc="-100" dirty="0"/>
              <a:t> </a:t>
            </a:r>
            <a:r>
              <a:rPr dirty="0"/>
              <a:t>University</a:t>
            </a:r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140067" y="6620923"/>
            <a:ext cx="994409" cy="2425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Verdana"/>
                <a:cs typeface="Verdana"/>
              </a:defRPr>
            </a:lvl1pPr>
          </a:lstStyle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dirty="0"/>
              <a:t>PBST</a:t>
            </a:r>
            <a:r>
              <a:rPr spc="-50" dirty="0"/>
              <a:t> </a:t>
            </a:r>
            <a:r>
              <a:rPr spc="-5" dirty="0"/>
              <a:t>6/</a:t>
            </a:r>
            <a:fld id="{81D60167-4931-47E6-BA6A-407CBD079E47}" type="slidenum">
              <a:rPr spc="-5" dirty="0"/>
              <a:t>‹#›</a:t>
            </a:fld>
            <a:endParaRPr spc="-5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8" r:id="rId6"/>
    <p:sldLayoutId id="2147483666" r:id="rId7"/>
    <p:sldLayoutId id="2147483667" r:id="rId8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jp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597278" y="2637343"/>
            <a:ext cx="5946140" cy="155448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635" algn="ctr">
              <a:lnSpc>
                <a:spcPct val="100000"/>
              </a:lnSpc>
              <a:spcBef>
                <a:spcPts val="555"/>
              </a:spcBef>
            </a:pPr>
            <a:r>
              <a:rPr sz="2800" b="1" spc="-5" dirty="0">
                <a:solidFill>
                  <a:srgbClr val="FF2D61"/>
                </a:solidFill>
                <a:latin typeface="Verdana"/>
                <a:cs typeface="Verdana"/>
              </a:rPr>
              <a:t>Chapter</a:t>
            </a:r>
            <a:r>
              <a:rPr sz="2800" b="1" spc="15" dirty="0">
                <a:solidFill>
                  <a:srgbClr val="FF2D61"/>
                </a:solidFill>
                <a:latin typeface="Verdana"/>
                <a:cs typeface="Verdana"/>
              </a:rPr>
              <a:t> </a:t>
            </a:r>
            <a:r>
              <a:rPr sz="2800" b="1" spc="-5" dirty="0">
                <a:solidFill>
                  <a:srgbClr val="FF2D61"/>
                </a:solidFill>
                <a:latin typeface="Verdana"/>
                <a:cs typeface="Verdana"/>
              </a:rPr>
              <a:t>5</a:t>
            </a:r>
            <a:endParaRPr sz="2800" dirty="0">
              <a:latin typeface="Verdana"/>
              <a:cs typeface="Verdana"/>
            </a:endParaRPr>
          </a:p>
          <a:p>
            <a:pPr marL="12065" marR="5080" algn="ctr">
              <a:lnSpc>
                <a:spcPct val="100000"/>
              </a:lnSpc>
              <a:spcBef>
                <a:spcPts val="540"/>
              </a:spcBef>
              <a:tabLst>
                <a:tab pos="1420495" algn="l"/>
              </a:tabLst>
            </a:pPr>
            <a:r>
              <a:rPr sz="3200" b="1" dirty="0">
                <a:latin typeface="Verdana"/>
                <a:cs typeface="Verdana"/>
              </a:rPr>
              <a:t>Some	</a:t>
            </a:r>
            <a:r>
              <a:rPr sz="3200" b="1" spc="-5" dirty="0">
                <a:latin typeface="Verdana"/>
                <a:cs typeface="Verdana"/>
              </a:rPr>
              <a:t>Discrete</a:t>
            </a:r>
            <a:r>
              <a:rPr sz="3200" b="1" spc="-55" dirty="0">
                <a:latin typeface="Verdana"/>
                <a:cs typeface="Verdana"/>
              </a:rPr>
              <a:t> </a:t>
            </a:r>
            <a:r>
              <a:rPr sz="3200" b="1" dirty="0">
                <a:latin typeface="Verdana"/>
                <a:cs typeface="Verdana"/>
              </a:rPr>
              <a:t>Probability  </a:t>
            </a:r>
            <a:r>
              <a:rPr sz="3200" b="1" spc="-5" dirty="0">
                <a:latin typeface="Verdana"/>
                <a:cs typeface="Verdana"/>
              </a:rPr>
              <a:t>Distributions</a:t>
            </a:r>
            <a:endParaRPr sz="3200" dirty="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196455" y="6620923"/>
            <a:ext cx="882015" cy="242570"/>
          </a:xfrm>
          <a:prstGeom prst="rect">
            <a:avLst/>
          </a:prstGeom>
        </p:spPr>
        <p:txBody>
          <a:bodyPr vert="horz" wrap="square" lIns="0" tIns="139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0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PBST</a:t>
            </a:r>
            <a:r>
              <a:rPr sz="1400" spc="-5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6/</a:t>
            </a:r>
            <a:fld id="{81D60167-4931-47E6-BA6A-407CBD079E47}" type="slidenum"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1</a:t>
            </a:fld>
            <a:endParaRPr sz="1400">
              <a:latin typeface="Verdana"/>
              <a:cs typeface="Verdan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0" y="0"/>
            <a:ext cx="3130550" cy="233679"/>
          </a:xfrm>
          <a:prstGeom prst="rect">
            <a:avLst/>
          </a:prstGeom>
          <a:solidFill>
            <a:srgbClr val="FF2D61"/>
          </a:solidFill>
        </p:spPr>
        <p:txBody>
          <a:bodyPr vert="horz" wrap="square" lIns="0" tIns="3175" rIns="0" bIns="0" rtlCol="0">
            <a:spAutoFit/>
          </a:bodyPr>
          <a:lstStyle/>
          <a:p>
            <a:pPr marR="85090" algn="r">
              <a:lnSpc>
                <a:spcPct val="100000"/>
              </a:lnSpc>
              <a:spcBef>
                <a:spcPts val="25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Chapter</a:t>
            </a:r>
            <a:r>
              <a:rPr sz="1400" spc="-10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5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130295" y="0"/>
            <a:ext cx="6014085" cy="233679"/>
          </a:xfrm>
          <a:prstGeom prst="rect">
            <a:avLst/>
          </a:prstGeom>
          <a:solidFill>
            <a:srgbClr val="FF5681"/>
          </a:solidFill>
        </p:spPr>
        <p:txBody>
          <a:bodyPr vert="horz" wrap="square" lIns="0" tIns="3175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25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Some Discrete Probability</a:t>
            </a:r>
            <a:r>
              <a:rPr sz="14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Distributions</a:t>
            </a:r>
            <a:endParaRPr sz="140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7398379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939949"/>
            <a:ext cx="9144000" cy="5918200"/>
            <a:chOff x="0" y="939949"/>
            <a:chExt cx="9144000" cy="5918200"/>
          </a:xfrm>
        </p:grpSpPr>
        <p:sp>
          <p:nvSpPr>
            <p:cNvPr id="3" name="object 3"/>
            <p:cNvSpPr/>
            <p:nvPr/>
          </p:nvSpPr>
          <p:spPr>
            <a:xfrm>
              <a:off x="133671" y="939949"/>
              <a:ext cx="8811389" cy="478975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4216908" y="1991867"/>
              <a:ext cx="666115" cy="3304540"/>
            </a:xfrm>
            <a:custGeom>
              <a:avLst/>
              <a:gdLst/>
              <a:ahLst/>
              <a:cxnLst/>
              <a:rect l="l" t="t" r="r" b="b"/>
              <a:pathLst>
                <a:path w="666114" h="3304540">
                  <a:moveTo>
                    <a:pt x="665988" y="0"/>
                  </a:moveTo>
                  <a:lnTo>
                    <a:pt x="0" y="0"/>
                  </a:lnTo>
                  <a:lnTo>
                    <a:pt x="0" y="3304032"/>
                  </a:lnTo>
                  <a:lnTo>
                    <a:pt x="665988" y="3304032"/>
                  </a:lnTo>
                  <a:lnTo>
                    <a:pt x="665988" y="0"/>
                  </a:lnTo>
                  <a:close/>
                </a:path>
              </a:pathLst>
            </a:custGeom>
            <a:solidFill>
              <a:srgbClr val="FF93AE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4216908" y="1991867"/>
              <a:ext cx="666115" cy="3304540"/>
            </a:xfrm>
            <a:custGeom>
              <a:avLst/>
              <a:gdLst/>
              <a:ahLst/>
              <a:cxnLst/>
              <a:rect l="l" t="t" r="r" b="b"/>
              <a:pathLst>
                <a:path w="666114" h="3304540">
                  <a:moveTo>
                    <a:pt x="0" y="3304032"/>
                  </a:moveTo>
                  <a:lnTo>
                    <a:pt x="665988" y="3304032"/>
                  </a:lnTo>
                  <a:lnTo>
                    <a:pt x="665988" y="0"/>
                  </a:lnTo>
                  <a:lnTo>
                    <a:pt x="0" y="0"/>
                  </a:lnTo>
                  <a:lnTo>
                    <a:pt x="0" y="3304032"/>
                  </a:lnTo>
                  <a:close/>
                </a:path>
              </a:pathLst>
            </a:custGeom>
            <a:ln w="9144">
              <a:solidFill>
                <a:srgbClr val="000000"/>
              </a:solidFill>
              <a:prstDash val="sysDot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27403" y="5580887"/>
              <a:ext cx="2397252" cy="1004316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76200" y="6085332"/>
            <a:ext cx="400812" cy="46482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FF93AE"/>
          </a:solidFill>
        </p:spPr>
        <p:txBody>
          <a:bodyPr vert="horz" wrap="square" lIns="0" tIns="24130" rIns="0" bIns="0" rtlCol="0">
            <a:spAutoFit/>
          </a:bodyPr>
          <a:lstStyle/>
          <a:p>
            <a:pPr marL="1662430">
              <a:lnSpc>
                <a:spcPct val="100000"/>
              </a:lnSpc>
              <a:spcBef>
                <a:spcPts val="190"/>
              </a:spcBef>
            </a:pPr>
            <a:r>
              <a:rPr spc="-75" dirty="0"/>
              <a:t>Table </a:t>
            </a:r>
            <a:r>
              <a:rPr dirty="0"/>
              <a:t>A.1 Binomial </a:t>
            </a:r>
            <a:r>
              <a:rPr spc="-5" dirty="0"/>
              <a:t>Probability </a:t>
            </a:r>
            <a:r>
              <a:rPr dirty="0"/>
              <a:t>Sums</a:t>
            </a:r>
          </a:p>
        </p:txBody>
      </p:sp>
      <p:sp>
        <p:nvSpPr>
          <p:cNvPr id="9" name="object 9"/>
          <p:cNvSpPr txBox="1"/>
          <p:nvPr/>
        </p:nvSpPr>
        <p:spPr>
          <a:xfrm>
            <a:off x="1965705" y="0"/>
            <a:ext cx="71786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59840" algn="l"/>
              </a:tabLst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Chapter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5.3	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Binomial and Multinomial</a:t>
            </a:r>
            <a:r>
              <a:rPr sz="14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Distributions</a:t>
            </a:r>
            <a:endParaRPr sz="140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554132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233172"/>
            <a:ext cx="9144000" cy="516808"/>
          </a:xfrm>
          <a:prstGeom prst="rect">
            <a:avLst/>
          </a:prstGeom>
          <a:solidFill>
            <a:srgbClr val="FF93AE"/>
          </a:solidFill>
        </p:spPr>
        <p:txBody>
          <a:bodyPr vert="horz" wrap="square" lIns="0" tIns="24130" rIns="0" bIns="0" rtlCol="0">
            <a:spAutoFit/>
          </a:bodyPr>
          <a:lstStyle/>
          <a:p>
            <a:pPr marL="1155065">
              <a:lnSpc>
                <a:spcPct val="100000"/>
              </a:lnSpc>
              <a:spcBef>
                <a:spcPts val="190"/>
              </a:spcBef>
            </a:pPr>
            <a:r>
              <a:rPr dirty="0"/>
              <a:t>Binomial Distributions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65705" y="0"/>
            <a:ext cx="71786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59840" algn="l"/>
              </a:tabLst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Chapter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5.3	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Binomial and Multinomial</a:t>
            </a:r>
            <a:r>
              <a:rPr sz="14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Distributions</a:t>
            </a:r>
            <a:endParaRPr sz="1400">
              <a:latin typeface="Verdana"/>
              <a:cs typeface="Verdan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778763"/>
            <a:ext cx="727075" cy="1080135"/>
            <a:chOff x="0" y="778763"/>
            <a:chExt cx="727075" cy="1080135"/>
          </a:xfrm>
        </p:grpSpPr>
        <p:sp>
          <p:nvSpPr>
            <p:cNvPr id="5" name="object 5"/>
            <p:cNvSpPr/>
            <p:nvPr/>
          </p:nvSpPr>
          <p:spPr>
            <a:xfrm>
              <a:off x="0" y="911351"/>
              <a:ext cx="727075" cy="90170"/>
            </a:xfrm>
            <a:custGeom>
              <a:avLst/>
              <a:gdLst/>
              <a:ahLst/>
              <a:cxnLst/>
              <a:rect l="l" t="t" r="r" b="b"/>
              <a:pathLst>
                <a:path w="727075" h="90169">
                  <a:moveTo>
                    <a:pt x="726948" y="0"/>
                  </a:moveTo>
                  <a:lnTo>
                    <a:pt x="0" y="0"/>
                  </a:lnTo>
                  <a:lnTo>
                    <a:pt x="0" y="89915"/>
                  </a:lnTo>
                  <a:lnTo>
                    <a:pt x="726948" y="89915"/>
                  </a:lnTo>
                  <a:lnTo>
                    <a:pt x="726948" y="0"/>
                  </a:lnTo>
                  <a:close/>
                </a:path>
              </a:pathLst>
            </a:custGeom>
            <a:solidFill>
              <a:srgbClr val="FF56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6492" y="778763"/>
              <a:ext cx="0" cy="1080135"/>
            </a:xfrm>
            <a:custGeom>
              <a:avLst/>
              <a:gdLst/>
              <a:ahLst/>
              <a:cxnLst/>
              <a:rect l="l" t="t" r="r" b="b"/>
              <a:pathLst>
                <a:path h="1080135">
                  <a:moveTo>
                    <a:pt x="0" y="0"/>
                  </a:moveTo>
                  <a:lnTo>
                    <a:pt x="1" y="1080008"/>
                  </a:lnTo>
                </a:path>
              </a:pathLst>
            </a:custGeom>
            <a:ln w="12192">
              <a:solidFill>
                <a:srgbClr val="FF56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0" y="3977640"/>
            <a:ext cx="266700" cy="106680"/>
          </a:xfrm>
          <a:custGeom>
            <a:avLst/>
            <a:gdLst/>
            <a:ahLst/>
            <a:cxnLst/>
            <a:rect l="l" t="t" r="r" b="b"/>
            <a:pathLst>
              <a:path w="266700" h="106679">
                <a:moveTo>
                  <a:pt x="266700" y="0"/>
                </a:moveTo>
                <a:lnTo>
                  <a:pt x="0" y="0"/>
                </a:lnTo>
                <a:lnTo>
                  <a:pt x="0" y="106680"/>
                </a:lnTo>
                <a:lnTo>
                  <a:pt x="266700" y="106680"/>
                </a:lnTo>
                <a:lnTo>
                  <a:pt x="266700" y="0"/>
                </a:lnTo>
                <a:close/>
              </a:path>
            </a:pathLst>
          </a:custGeom>
          <a:solidFill>
            <a:srgbClr val="FF93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11963" y="986155"/>
            <a:ext cx="8742045" cy="4123054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50800" marR="41275">
              <a:lnSpc>
                <a:spcPts val="1920"/>
              </a:lnSpc>
              <a:spcBef>
                <a:spcPts val="565"/>
              </a:spcBef>
            </a:pP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large </a:t>
            </a:r>
            <a:r>
              <a:rPr sz="2000" dirty="0">
                <a:latin typeface="Verdana"/>
                <a:cs typeface="Verdana"/>
              </a:rPr>
              <a:t>chain </a:t>
            </a:r>
            <a:r>
              <a:rPr sz="2000" spc="-5" dirty="0">
                <a:latin typeface="Verdana"/>
                <a:cs typeface="Verdana"/>
              </a:rPr>
              <a:t>retailer </a:t>
            </a:r>
            <a:r>
              <a:rPr sz="2000" dirty="0">
                <a:latin typeface="Verdana"/>
                <a:cs typeface="Verdana"/>
              </a:rPr>
              <a:t>purchase a </a:t>
            </a:r>
            <a:r>
              <a:rPr sz="2000" spc="-5" dirty="0">
                <a:latin typeface="Verdana"/>
                <a:cs typeface="Verdana"/>
              </a:rPr>
              <a:t>certain </a:t>
            </a:r>
            <a:r>
              <a:rPr sz="2000" dirty="0">
                <a:latin typeface="Verdana"/>
                <a:cs typeface="Verdana"/>
              </a:rPr>
              <a:t>kind of </a:t>
            </a:r>
            <a:r>
              <a:rPr sz="2000" spc="-5" dirty="0">
                <a:latin typeface="Verdana"/>
                <a:cs typeface="Verdana"/>
              </a:rPr>
              <a:t>electronic device  </a:t>
            </a:r>
            <a:r>
              <a:rPr sz="2000" dirty="0">
                <a:latin typeface="Verdana"/>
                <a:cs typeface="Verdana"/>
              </a:rPr>
              <a:t>from a </a:t>
            </a:r>
            <a:r>
              <a:rPr sz="2000" spc="-20" dirty="0">
                <a:latin typeface="Verdana"/>
                <a:cs typeface="Verdana"/>
              </a:rPr>
              <a:t>manufacturer. </a:t>
            </a:r>
            <a:r>
              <a:rPr sz="2000" dirty="0">
                <a:latin typeface="Verdana"/>
                <a:cs typeface="Verdana"/>
              </a:rPr>
              <a:t>The manufacturer </a:t>
            </a:r>
            <a:r>
              <a:rPr sz="2000" spc="-5" dirty="0">
                <a:latin typeface="Verdana"/>
                <a:cs typeface="Verdana"/>
              </a:rPr>
              <a:t>indicates that </a:t>
            </a:r>
            <a:r>
              <a:rPr sz="2000" dirty="0">
                <a:latin typeface="Verdana"/>
                <a:cs typeface="Verdana"/>
              </a:rPr>
              <a:t>the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defective  </a:t>
            </a:r>
            <a:r>
              <a:rPr sz="2000" spc="-10" dirty="0">
                <a:latin typeface="Verdana"/>
                <a:cs typeface="Verdana"/>
              </a:rPr>
              <a:t>rate </a:t>
            </a:r>
            <a:r>
              <a:rPr sz="2000" dirty="0">
                <a:latin typeface="Verdana"/>
                <a:cs typeface="Verdana"/>
              </a:rPr>
              <a:t>of the </a:t>
            </a:r>
            <a:r>
              <a:rPr sz="2000" spc="-5" dirty="0">
                <a:latin typeface="Verdana"/>
                <a:cs typeface="Verdana"/>
              </a:rPr>
              <a:t>device </a:t>
            </a:r>
            <a:r>
              <a:rPr sz="2000" spc="-10" dirty="0">
                <a:latin typeface="Verdana"/>
                <a:cs typeface="Verdana"/>
              </a:rPr>
              <a:t>is</a:t>
            </a:r>
            <a:r>
              <a:rPr sz="2000" spc="-4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3%.</a:t>
            </a:r>
            <a:endParaRPr sz="2000">
              <a:latin typeface="Verdana"/>
              <a:cs typeface="Verdana"/>
            </a:endParaRPr>
          </a:p>
          <a:p>
            <a:pPr marL="508000" marR="116839" indent="-457834">
              <a:lnSpc>
                <a:spcPct val="80000"/>
              </a:lnSpc>
              <a:spcBef>
                <a:spcPts val="740"/>
              </a:spcBef>
              <a:buClr>
                <a:srgbClr val="FF2D61"/>
              </a:buClr>
              <a:buAutoNum type="alphaLcParenBoth"/>
              <a:tabLst>
                <a:tab pos="508634" algn="l"/>
              </a:tabLst>
            </a:pPr>
            <a:r>
              <a:rPr sz="2000" spc="-5" dirty="0">
                <a:latin typeface="Verdana"/>
                <a:cs typeface="Verdana"/>
              </a:rPr>
              <a:t>The </a:t>
            </a:r>
            <a:r>
              <a:rPr sz="2000" dirty="0">
                <a:latin typeface="Verdana"/>
                <a:cs typeface="Verdana"/>
              </a:rPr>
              <a:t>inspector of </a:t>
            </a:r>
            <a:r>
              <a:rPr sz="2000" spc="-5" dirty="0">
                <a:latin typeface="Verdana"/>
                <a:cs typeface="Verdana"/>
              </a:rPr>
              <a:t>the </a:t>
            </a:r>
            <a:r>
              <a:rPr sz="2000" spc="-10" dirty="0">
                <a:latin typeface="Verdana"/>
                <a:cs typeface="Verdana"/>
              </a:rPr>
              <a:t>retailer randomly </a:t>
            </a:r>
            <a:r>
              <a:rPr sz="2000" spc="-5" dirty="0">
                <a:latin typeface="Verdana"/>
                <a:cs typeface="Verdana"/>
              </a:rPr>
              <a:t>picks </a:t>
            </a:r>
            <a:r>
              <a:rPr sz="2000" dirty="0">
                <a:latin typeface="Verdana"/>
                <a:cs typeface="Verdana"/>
              </a:rPr>
              <a:t>20 </a:t>
            </a:r>
            <a:r>
              <a:rPr sz="2000" spc="-10" dirty="0">
                <a:latin typeface="Verdana"/>
                <a:cs typeface="Verdana"/>
              </a:rPr>
              <a:t>items </a:t>
            </a:r>
            <a:r>
              <a:rPr sz="2000" dirty="0">
                <a:latin typeface="Verdana"/>
                <a:cs typeface="Verdana"/>
              </a:rPr>
              <a:t>from a  </a:t>
            </a:r>
            <a:r>
              <a:rPr sz="2000" spc="-5" dirty="0">
                <a:latin typeface="Verdana"/>
                <a:cs typeface="Verdana"/>
              </a:rPr>
              <a:t>shipment. </a:t>
            </a:r>
            <a:r>
              <a:rPr sz="2000" dirty="0">
                <a:latin typeface="Verdana"/>
                <a:cs typeface="Verdana"/>
              </a:rPr>
              <a:t>What </a:t>
            </a:r>
            <a:r>
              <a:rPr sz="2000" spc="-10" dirty="0">
                <a:latin typeface="Verdana"/>
                <a:cs typeface="Verdana"/>
              </a:rPr>
              <a:t>is </a:t>
            </a:r>
            <a:r>
              <a:rPr sz="2000" dirty="0">
                <a:latin typeface="Verdana"/>
                <a:cs typeface="Verdana"/>
              </a:rPr>
              <a:t>the </a:t>
            </a:r>
            <a:r>
              <a:rPr sz="2000" spc="-10" dirty="0">
                <a:latin typeface="Verdana"/>
                <a:cs typeface="Verdana"/>
              </a:rPr>
              <a:t>probability </a:t>
            </a:r>
            <a:r>
              <a:rPr sz="2000" spc="-5" dirty="0">
                <a:latin typeface="Verdana"/>
                <a:cs typeface="Verdana"/>
              </a:rPr>
              <a:t>that there will be </a:t>
            </a:r>
            <a:r>
              <a:rPr sz="2000" dirty="0">
                <a:latin typeface="Verdana"/>
                <a:cs typeface="Verdana"/>
              </a:rPr>
              <a:t>at </a:t>
            </a:r>
            <a:r>
              <a:rPr sz="2000" spc="-5" dirty="0">
                <a:latin typeface="Verdana"/>
                <a:cs typeface="Verdana"/>
              </a:rPr>
              <a:t>least </a:t>
            </a:r>
            <a:r>
              <a:rPr sz="2000" dirty="0">
                <a:latin typeface="Verdana"/>
                <a:cs typeface="Verdana"/>
              </a:rPr>
              <a:t>one  </a:t>
            </a:r>
            <a:r>
              <a:rPr sz="2000" spc="-5" dirty="0">
                <a:latin typeface="Verdana"/>
                <a:cs typeface="Verdana"/>
              </a:rPr>
              <a:t>defective item </a:t>
            </a:r>
            <a:r>
              <a:rPr sz="2000" dirty="0">
                <a:latin typeface="Verdana"/>
                <a:cs typeface="Verdana"/>
              </a:rPr>
              <a:t>among these</a:t>
            </a:r>
            <a:r>
              <a:rPr sz="2000" spc="-7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20?</a:t>
            </a:r>
            <a:endParaRPr sz="2000">
              <a:latin typeface="Verdana"/>
              <a:cs typeface="Verdana"/>
            </a:endParaRPr>
          </a:p>
          <a:p>
            <a:pPr marL="508000" marR="17780" indent="-457834">
              <a:lnSpc>
                <a:spcPct val="80000"/>
              </a:lnSpc>
              <a:spcBef>
                <a:spcPts val="720"/>
              </a:spcBef>
              <a:buClr>
                <a:srgbClr val="FF2D61"/>
              </a:buClr>
              <a:buAutoNum type="alphaLcParenBoth"/>
              <a:tabLst>
                <a:tab pos="508634" algn="l"/>
              </a:tabLst>
            </a:pPr>
            <a:r>
              <a:rPr sz="2000" dirty="0">
                <a:latin typeface="Verdana"/>
                <a:cs typeface="Verdana"/>
              </a:rPr>
              <a:t>Suppose </a:t>
            </a:r>
            <a:r>
              <a:rPr sz="2000" spc="-5" dirty="0">
                <a:latin typeface="Verdana"/>
                <a:cs typeface="Verdana"/>
              </a:rPr>
              <a:t>that </a:t>
            </a:r>
            <a:r>
              <a:rPr sz="2000" dirty="0">
                <a:latin typeface="Verdana"/>
                <a:cs typeface="Verdana"/>
              </a:rPr>
              <a:t>the </a:t>
            </a:r>
            <a:r>
              <a:rPr sz="2000" spc="-10" dirty="0">
                <a:latin typeface="Verdana"/>
                <a:cs typeface="Verdana"/>
              </a:rPr>
              <a:t>retailer receives </a:t>
            </a:r>
            <a:r>
              <a:rPr sz="2000" dirty="0">
                <a:latin typeface="Verdana"/>
                <a:cs typeface="Verdana"/>
              </a:rPr>
              <a:t>10 </a:t>
            </a:r>
            <a:r>
              <a:rPr sz="2000" spc="-5" dirty="0">
                <a:latin typeface="Verdana"/>
                <a:cs typeface="Verdana"/>
              </a:rPr>
              <a:t>shipments in </a:t>
            </a:r>
            <a:r>
              <a:rPr sz="2000" dirty="0">
                <a:latin typeface="Verdana"/>
                <a:cs typeface="Verdana"/>
              </a:rPr>
              <a:t>a month and  </a:t>
            </a:r>
            <a:r>
              <a:rPr sz="2000" spc="-5" dirty="0">
                <a:latin typeface="Verdana"/>
                <a:cs typeface="Verdana"/>
              </a:rPr>
              <a:t>the </a:t>
            </a:r>
            <a:r>
              <a:rPr sz="2000" dirty="0">
                <a:latin typeface="Verdana"/>
                <a:cs typeface="Verdana"/>
              </a:rPr>
              <a:t>inspector </a:t>
            </a:r>
            <a:r>
              <a:rPr sz="2000" spc="-10" dirty="0">
                <a:latin typeface="Verdana"/>
                <a:cs typeface="Verdana"/>
              </a:rPr>
              <a:t>randomly </a:t>
            </a:r>
            <a:r>
              <a:rPr sz="2000" spc="-5" dirty="0">
                <a:latin typeface="Verdana"/>
                <a:cs typeface="Verdana"/>
              </a:rPr>
              <a:t>tests </a:t>
            </a:r>
            <a:r>
              <a:rPr sz="2000" dirty="0">
                <a:latin typeface="Verdana"/>
                <a:cs typeface="Verdana"/>
              </a:rPr>
              <a:t>20 </a:t>
            </a:r>
            <a:r>
              <a:rPr sz="2000" spc="-5" dirty="0">
                <a:latin typeface="Verdana"/>
                <a:cs typeface="Verdana"/>
              </a:rPr>
              <a:t>devices per shipment. </a:t>
            </a:r>
            <a:r>
              <a:rPr sz="2000" dirty="0">
                <a:latin typeface="Verdana"/>
                <a:cs typeface="Verdana"/>
              </a:rPr>
              <a:t>What </a:t>
            </a:r>
            <a:r>
              <a:rPr sz="2000" spc="-10" dirty="0">
                <a:latin typeface="Verdana"/>
                <a:cs typeface="Verdana"/>
              </a:rPr>
              <a:t>is  </a:t>
            </a:r>
            <a:r>
              <a:rPr sz="2000" spc="-5" dirty="0">
                <a:latin typeface="Verdana"/>
                <a:cs typeface="Verdana"/>
              </a:rPr>
              <a:t>the </a:t>
            </a:r>
            <a:r>
              <a:rPr sz="2000" spc="-10" dirty="0">
                <a:latin typeface="Verdana"/>
                <a:cs typeface="Verdana"/>
              </a:rPr>
              <a:t>probability </a:t>
            </a:r>
            <a:r>
              <a:rPr sz="2000" spc="-5" dirty="0">
                <a:latin typeface="Verdana"/>
                <a:cs typeface="Verdana"/>
              </a:rPr>
              <a:t>that there will be </a:t>
            </a:r>
            <a:r>
              <a:rPr sz="2000" dirty="0">
                <a:latin typeface="Verdana"/>
                <a:cs typeface="Verdana"/>
              </a:rPr>
              <a:t>3 </a:t>
            </a:r>
            <a:r>
              <a:rPr sz="2000" spc="-5" dirty="0">
                <a:latin typeface="Verdana"/>
                <a:cs typeface="Verdana"/>
              </a:rPr>
              <a:t>shipments </a:t>
            </a:r>
            <a:r>
              <a:rPr sz="2000" dirty="0">
                <a:latin typeface="Verdana"/>
                <a:cs typeface="Verdana"/>
              </a:rPr>
              <a:t>containing at </a:t>
            </a:r>
            <a:r>
              <a:rPr sz="2000" spc="-5" dirty="0">
                <a:latin typeface="Verdana"/>
                <a:cs typeface="Verdana"/>
              </a:rPr>
              <a:t>least  </a:t>
            </a:r>
            <a:r>
              <a:rPr sz="2000" dirty="0">
                <a:latin typeface="Verdana"/>
                <a:cs typeface="Verdana"/>
              </a:rPr>
              <a:t>one </a:t>
            </a:r>
            <a:r>
              <a:rPr sz="2000" spc="-5" dirty="0">
                <a:latin typeface="Verdana"/>
                <a:cs typeface="Verdana"/>
              </a:rPr>
              <a:t>defective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device?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1850">
              <a:latin typeface="Verdana"/>
              <a:cs typeface="Verdana"/>
            </a:endParaRPr>
          </a:p>
          <a:p>
            <a:pPr marL="50800" marR="649605">
              <a:lnSpc>
                <a:spcPts val="4600"/>
              </a:lnSpc>
              <a:tabLst>
                <a:tab pos="695325" algn="l"/>
                <a:tab pos="5110480" algn="l"/>
                <a:tab pos="7432040" algn="l"/>
              </a:tabLst>
            </a:pPr>
            <a:r>
              <a:rPr sz="2000" dirty="0">
                <a:latin typeface="Verdana"/>
                <a:cs typeface="Verdana"/>
              </a:rPr>
              <a:t>Let </a:t>
            </a:r>
            <a:r>
              <a:rPr sz="2000" i="1" dirty="0">
                <a:latin typeface="Verdana"/>
                <a:cs typeface="Verdana"/>
              </a:rPr>
              <a:t>X </a:t>
            </a:r>
            <a:r>
              <a:rPr sz="2000" spc="-5" dirty="0">
                <a:latin typeface="Verdana"/>
                <a:cs typeface="Verdana"/>
              </a:rPr>
              <a:t>be the number </a:t>
            </a:r>
            <a:r>
              <a:rPr sz="2000" dirty="0">
                <a:latin typeface="Verdana"/>
                <a:cs typeface="Verdana"/>
              </a:rPr>
              <a:t>of </a:t>
            </a:r>
            <a:r>
              <a:rPr sz="2000" spc="-5" dirty="0">
                <a:latin typeface="Verdana"/>
                <a:cs typeface="Verdana"/>
              </a:rPr>
              <a:t>defective devices </a:t>
            </a:r>
            <a:r>
              <a:rPr sz="2000" dirty="0">
                <a:latin typeface="Verdana"/>
                <a:cs typeface="Verdana"/>
              </a:rPr>
              <a:t>among the 20 </a:t>
            </a:r>
            <a:r>
              <a:rPr sz="2000" spc="-5" dirty="0">
                <a:latin typeface="Verdana"/>
                <a:cs typeface="Verdana"/>
              </a:rPr>
              <a:t>items.  </a:t>
            </a:r>
            <a:r>
              <a:rPr sz="2000" spc="-5" dirty="0">
                <a:solidFill>
                  <a:srgbClr val="FF2D61"/>
                </a:solidFill>
                <a:latin typeface="Verdana"/>
                <a:cs typeface="Verdana"/>
              </a:rPr>
              <a:t>(a)	</a:t>
            </a:r>
            <a:r>
              <a:rPr sz="1550" i="1" spc="55" dirty="0">
                <a:latin typeface="Times New Roman"/>
                <a:cs typeface="Times New Roman"/>
              </a:rPr>
              <a:t>P</a:t>
            </a:r>
            <a:r>
              <a:rPr sz="1550" i="1" spc="-165" dirty="0">
                <a:latin typeface="Times New Roman"/>
                <a:cs typeface="Times New Roman"/>
              </a:rPr>
              <a:t> </a:t>
            </a:r>
            <a:r>
              <a:rPr sz="1550" spc="30" dirty="0">
                <a:latin typeface="Times New Roman"/>
                <a:cs typeface="Times New Roman"/>
              </a:rPr>
              <a:t>(</a:t>
            </a:r>
            <a:r>
              <a:rPr sz="1550" spc="-105" dirty="0">
                <a:latin typeface="Times New Roman"/>
                <a:cs typeface="Times New Roman"/>
              </a:rPr>
              <a:t> </a:t>
            </a:r>
            <a:r>
              <a:rPr sz="1550" i="1" spc="55" dirty="0">
                <a:latin typeface="Times New Roman"/>
                <a:cs typeface="Times New Roman"/>
              </a:rPr>
              <a:t>X</a:t>
            </a:r>
            <a:r>
              <a:rPr sz="1550" i="1" spc="490" dirty="0">
                <a:latin typeface="Times New Roman"/>
                <a:cs typeface="Times New Roman"/>
              </a:rPr>
              <a:t> </a:t>
            </a:r>
            <a:r>
              <a:rPr sz="1550" spc="50" dirty="0">
                <a:latin typeface="Symbol"/>
                <a:cs typeface="Symbol"/>
              </a:rPr>
              <a:t>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30" dirty="0">
                <a:latin typeface="Times New Roman"/>
                <a:cs typeface="Times New Roman"/>
              </a:rPr>
              <a:t>1)</a:t>
            </a:r>
            <a:r>
              <a:rPr sz="1550" spc="140" dirty="0">
                <a:latin typeface="Times New Roman"/>
                <a:cs typeface="Times New Roman"/>
              </a:rPr>
              <a:t> </a:t>
            </a:r>
            <a:r>
              <a:rPr sz="1550" spc="50" dirty="0">
                <a:latin typeface="Symbol"/>
                <a:cs typeface="Symbol"/>
              </a:rPr>
              <a:t>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45" dirty="0">
                <a:latin typeface="Times New Roman"/>
                <a:cs typeface="Times New Roman"/>
              </a:rPr>
              <a:t>1</a:t>
            </a:r>
            <a:r>
              <a:rPr sz="1550" spc="-110" dirty="0">
                <a:latin typeface="Times New Roman"/>
                <a:cs typeface="Times New Roman"/>
              </a:rPr>
              <a:t> </a:t>
            </a:r>
            <a:r>
              <a:rPr sz="1550" spc="50" dirty="0">
                <a:latin typeface="Symbol"/>
                <a:cs typeface="Symbol"/>
              </a:rPr>
              <a:t></a:t>
            </a:r>
            <a:r>
              <a:rPr sz="1550" spc="140" dirty="0">
                <a:latin typeface="Times New Roman"/>
                <a:cs typeface="Times New Roman"/>
              </a:rPr>
              <a:t> </a:t>
            </a:r>
            <a:r>
              <a:rPr sz="1550" i="1" spc="55" dirty="0">
                <a:latin typeface="Times New Roman"/>
                <a:cs typeface="Times New Roman"/>
              </a:rPr>
              <a:t>P</a:t>
            </a:r>
            <a:r>
              <a:rPr sz="1550" i="1" spc="-165" dirty="0">
                <a:latin typeface="Times New Roman"/>
                <a:cs typeface="Times New Roman"/>
              </a:rPr>
              <a:t> </a:t>
            </a:r>
            <a:r>
              <a:rPr sz="1550" spc="30" dirty="0">
                <a:latin typeface="Times New Roman"/>
                <a:cs typeface="Times New Roman"/>
              </a:rPr>
              <a:t>(</a:t>
            </a:r>
            <a:r>
              <a:rPr sz="1550" spc="-105" dirty="0">
                <a:latin typeface="Times New Roman"/>
                <a:cs typeface="Times New Roman"/>
              </a:rPr>
              <a:t> </a:t>
            </a:r>
            <a:r>
              <a:rPr sz="1550" i="1" spc="55" dirty="0">
                <a:latin typeface="Times New Roman"/>
                <a:cs typeface="Times New Roman"/>
              </a:rPr>
              <a:t>X</a:t>
            </a:r>
            <a:r>
              <a:rPr sz="1550" i="1" spc="490" dirty="0">
                <a:latin typeface="Times New Roman"/>
                <a:cs typeface="Times New Roman"/>
              </a:rPr>
              <a:t> </a:t>
            </a:r>
            <a:r>
              <a:rPr sz="1550" spc="50" dirty="0">
                <a:latin typeface="Symbol"/>
                <a:cs typeface="Symbol"/>
              </a:rPr>
              <a:t></a:t>
            </a:r>
            <a:r>
              <a:rPr sz="1550" spc="-10" dirty="0">
                <a:latin typeface="Times New Roman"/>
                <a:cs typeface="Times New Roman"/>
              </a:rPr>
              <a:t> </a:t>
            </a:r>
            <a:r>
              <a:rPr sz="1550" spc="30" dirty="0">
                <a:latin typeface="Times New Roman"/>
                <a:cs typeface="Times New Roman"/>
              </a:rPr>
              <a:t>1)</a:t>
            </a:r>
            <a:r>
              <a:rPr sz="1550" spc="290" dirty="0">
                <a:latin typeface="Times New Roman"/>
                <a:cs typeface="Times New Roman"/>
              </a:rPr>
              <a:t> </a:t>
            </a:r>
            <a:r>
              <a:rPr sz="2325" spc="67" baseline="1792" dirty="0">
                <a:latin typeface="Symbol"/>
                <a:cs typeface="Symbol"/>
              </a:rPr>
              <a:t></a:t>
            </a:r>
            <a:r>
              <a:rPr sz="2325" spc="-7" baseline="1792" dirty="0">
                <a:latin typeface="Times New Roman"/>
                <a:cs typeface="Times New Roman"/>
              </a:rPr>
              <a:t> </a:t>
            </a:r>
            <a:r>
              <a:rPr sz="2325" spc="60" baseline="1792" dirty="0">
                <a:latin typeface="Times New Roman"/>
                <a:cs typeface="Times New Roman"/>
              </a:rPr>
              <a:t>1</a:t>
            </a:r>
            <a:r>
              <a:rPr sz="2325" spc="-150" baseline="1792" dirty="0">
                <a:latin typeface="Times New Roman"/>
                <a:cs typeface="Times New Roman"/>
              </a:rPr>
              <a:t> </a:t>
            </a:r>
            <a:r>
              <a:rPr sz="2325" spc="67" baseline="1792" dirty="0">
                <a:latin typeface="Symbol"/>
                <a:cs typeface="Symbol"/>
              </a:rPr>
              <a:t></a:t>
            </a:r>
            <a:r>
              <a:rPr sz="2325" spc="217" baseline="1792" dirty="0">
                <a:latin typeface="Times New Roman"/>
                <a:cs typeface="Times New Roman"/>
              </a:rPr>
              <a:t> </a:t>
            </a:r>
            <a:r>
              <a:rPr sz="2325" i="1" spc="75" baseline="1792" dirty="0">
                <a:latin typeface="Times New Roman"/>
                <a:cs typeface="Times New Roman"/>
              </a:rPr>
              <a:t>P</a:t>
            </a:r>
            <a:r>
              <a:rPr sz="2325" i="1" spc="-247" baseline="1792" dirty="0">
                <a:latin typeface="Times New Roman"/>
                <a:cs typeface="Times New Roman"/>
              </a:rPr>
              <a:t> </a:t>
            </a:r>
            <a:r>
              <a:rPr sz="2325" spc="37" baseline="1792" dirty="0">
                <a:latin typeface="Times New Roman"/>
                <a:cs typeface="Times New Roman"/>
              </a:rPr>
              <a:t>(</a:t>
            </a:r>
            <a:r>
              <a:rPr sz="2325" spc="-150" baseline="1792" dirty="0">
                <a:latin typeface="Times New Roman"/>
                <a:cs typeface="Times New Roman"/>
              </a:rPr>
              <a:t> </a:t>
            </a:r>
            <a:r>
              <a:rPr sz="2325" i="1" spc="75" baseline="1792" dirty="0">
                <a:latin typeface="Times New Roman"/>
                <a:cs typeface="Times New Roman"/>
              </a:rPr>
              <a:t>X </a:t>
            </a:r>
            <a:r>
              <a:rPr sz="2325" i="1" spc="120" baseline="1792" dirty="0">
                <a:latin typeface="Times New Roman"/>
                <a:cs typeface="Times New Roman"/>
              </a:rPr>
              <a:t> </a:t>
            </a:r>
            <a:r>
              <a:rPr sz="2325" spc="67" baseline="1792" dirty="0">
                <a:latin typeface="Symbol"/>
                <a:cs typeface="Symbol"/>
              </a:rPr>
              <a:t></a:t>
            </a:r>
            <a:r>
              <a:rPr sz="2325" spc="262" baseline="1792" dirty="0">
                <a:latin typeface="Times New Roman"/>
                <a:cs typeface="Times New Roman"/>
              </a:rPr>
              <a:t> </a:t>
            </a:r>
            <a:r>
              <a:rPr sz="2325" spc="150" baseline="1792" dirty="0">
                <a:latin typeface="Times New Roman"/>
                <a:cs typeface="Times New Roman"/>
              </a:rPr>
              <a:t>0)</a:t>
            </a:r>
            <a:r>
              <a:rPr sz="2325" spc="345" baseline="1792" dirty="0">
                <a:latin typeface="Times New Roman"/>
                <a:cs typeface="Times New Roman"/>
              </a:rPr>
              <a:t> </a:t>
            </a:r>
            <a:r>
              <a:rPr sz="2400" spc="22" baseline="3472" dirty="0">
                <a:latin typeface="Symbol"/>
                <a:cs typeface="Symbol"/>
              </a:rPr>
              <a:t></a:t>
            </a:r>
            <a:r>
              <a:rPr sz="2400" baseline="3472" dirty="0">
                <a:latin typeface="Times New Roman"/>
                <a:cs typeface="Times New Roman"/>
              </a:rPr>
              <a:t> </a:t>
            </a:r>
            <a:r>
              <a:rPr sz="2400" spc="22" baseline="3472" dirty="0">
                <a:latin typeface="Times New Roman"/>
                <a:cs typeface="Times New Roman"/>
              </a:rPr>
              <a:t>1</a:t>
            </a:r>
            <a:r>
              <a:rPr sz="2400" spc="-172" baseline="3472" dirty="0">
                <a:latin typeface="Times New Roman"/>
                <a:cs typeface="Times New Roman"/>
              </a:rPr>
              <a:t> </a:t>
            </a:r>
            <a:r>
              <a:rPr sz="2400" spc="22" baseline="3472" dirty="0">
                <a:latin typeface="Symbol"/>
                <a:cs typeface="Symbol"/>
              </a:rPr>
              <a:t></a:t>
            </a:r>
            <a:r>
              <a:rPr sz="2400" spc="22" baseline="3472" dirty="0">
                <a:latin typeface="Times New Roman"/>
                <a:cs typeface="Times New Roman"/>
              </a:rPr>
              <a:t>	</a:t>
            </a:r>
            <a:r>
              <a:rPr sz="2400" i="1" spc="30" baseline="3472" dirty="0">
                <a:latin typeface="Times New Roman"/>
                <a:cs typeface="Times New Roman"/>
              </a:rPr>
              <a:t>C</a:t>
            </a:r>
            <a:r>
              <a:rPr sz="2400" i="1" spc="-165" baseline="3472" dirty="0">
                <a:latin typeface="Times New Roman"/>
                <a:cs typeface="Times New Roman"/>
              </a:rPr>
              <a:t> </a:t>
            </a:r>
            <a:r>
              <a:rPr sz="2400" spc="150" baseline="3472" dirty="0">
                <a:latin typeface="Times New Roman"/>
                <a:cs typeface="Times New Roman"/>
              </a:rPr>
              <a:t>(0.03) </a:t>
            </a:r>
            <a:r>
              <a:rPr sz="1350" spc="37" baseline="58641" dirty="0">
                <a:latin typeface="Times New Roman"/>
                <a:cs typeface="Times New Roman"/>
              </a:rPr>
              <a:t>0 </a:t>
            </a:r>
            <a:r>
              <a:rPr sz="2400" spc="-30" baseline="3472" dirty="0">
                <a:latin typeface="Times New Roman"/>
                <a:cs typeface="Times New Roman"/>
              </a:rPr>
              <a:t>(1 </a:t>
            </a:r>
            <a:r>
              <a:rPr sz="2400" spc="22" baseline="3472" dirty="0">
                <a:latin typeface="Symbol"/>
                <a:cs typeface="Symbol"/>
              </a:rPr>
              <a:t></a:t>
            </a:r>
            <a:r>
              <a:rPr sz="2400" spc="22" baseline="3472" dirty="0">
                <a:latin typeface="Times New Roman"/>
                <a:cs typeface="Times New Roman"/>
              </a:rPr>
              <a:t> </a:t>
            </a:r>
            <a:r>
              <a:rPr sz="2400" spc="142" baseline="3472" dirty="0">
                <a:latin typeface="Times New Roman"/>
                <a:cs typeface="Times New Roman"/>
              </a:rPr>
              <a:t>0.03) </a:t>
            </a:r>
            <a:r>
              <a:rPr sz="1350" spc="97" baseline="58641" dirty="0">
                <a:latin typeface="Times New Roman"/>
                <a:cs typeface="Times New Roman"/>
              </a:rPr>
              <a:t>20 </a:t>
            </a:r>
            <a:r>
              <a:rPr sz="1350" spc="457" baseline="58641" dirty="0">
                <a:latin typeface="Times New Roman"/>
                <a:cs typeface="Times New Roman"/>
              </a:rPr>
              <a:t> </a:t>
            </a:r>
            <a:r>
              <a:rPr sz="1550" spc="40" dirty="0">
                <a:latin typeface="Symbol"/>
                <a:cs typeface="Symbol"/>
              </a:rPr>
              <a:t></a:t>
            </a:r>
            <a:r>
              <a:rPr sz="1550" spc="40" dirty="0">
                <a:latin typeface="Times New Roman"/>
                <a:cs typeface="Times New Roman"/>
              </a:rPr>
              <a:t>	</a:t>
            </a:r>
            <a:r>
              <a:rPr sz="1550" spc="35" dirty="0">
                <a:latin typeface="Times New Roman"/>
                <a:cs typeface="Times New Roman"/>
              </a:rPr>
              <a:t>0</a:t>
            </a:r>
            <a:r>
              <a:rPr sz="1550" spc="-300" dirty="0">
                <a:latin typeface="Times New Roman"/>
                <a:cs typeface="Times New Roman"/>
              </a:rPr>
              <a:t> </a:t>
            </a:r>
            <a:r>
              <a:rPr sz="1550" spc="130" dirty="0">
                <a:latin typeface="Times New Roman"/>
                <a:cs typeface="Times New Roman"/>
              </a:rPr>
              <a:t>.4562</a:t>
            </a:r>
            <a:endParaRPr sz="1550">
              <a:latin typeface="Times New Roman"/>
              <a:cs typeface="Times New Roman"/>
            </a:endParaRPr>
          </a:p>
          <a:p>
            <a:pPr marL="1538605" algn="ctr">
              <a:lnSpc>
                <a:spcPts val="330"/>
              </a:lnSpc>
              <a:tabLst>
                <a:tab pos="1862455" algn="l"/>
              </a:tabLst>
            </a:pPr>
            <a:r>
              <a:rPr sz="900" spc="65" dirty="0">
                <a:latin typeface="Times New Roman"/>
                <a:cs typeface="Times New Roman"/>
              </a:rPr>
              <a:t>20	</a:t>
            </a:r>
            <a:r>
              <a:rPr sz="900" spc="25" dirty="0"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0063" y="5540146"/>
            <a:ext cx="41592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2D61"/>
                </a:solidFill>
                <a:latin typeface="Verdana"/>
                <a:cs typeface="Verdana"/>
              </a:rPr>
              <a:t>(b)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79318" y="5541676"/>
            <a:ext cx="7324090" cy="29718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R="222885" algn="r">
              <a:lnSpc>
                <a:spcPts val="635"/>
              </a:lnSpc>
              <a:spcBef>
                <a:spcPts val="125"/>
              </a:spcBef>
              <a:tabLst>
                <a:tab pos="1209675" algn="l"/>
              </a:tabLst>
            </a:pPr>
            <a:r>
              <a:rPr sz="900" spc="25" dirty="0">
                <a:latin typeface="Times New Roman"/>
                <a:cs typeface="Times New Roman"/>
              </a:rPr>
              <a:t>3	</a:t>
            </a:r>
            <a:r>
              <a:rPr sz="900" spc="65" dirty="0">
                <a:latin typeface="Times New Roman"/>
                <a:cs typeface="Times New Roman"/>
              </a:rPr>
              <a:t>10</a:t>
            </a:r>
            <a:r>
              <a:rPr sz="900" spc="-145" dirty="0">
                <a:latin typeface="Times New Roman"/>
                <a:cs typeface="Times New Roman"/>
              </a:rPr>
              <a:t> </a:t>
            </a:r>
            <a:r>
              <a:rPr sz="900" spc="30" dirty="0">
                <a:latin typeface="Symbol"/>
                <a:cs typeface="Symbol"/>
              </a:rPr>
              <a:t></a:t>
            </a:r>
            <a:r>
              <a:rPr sz="900" spc="-150" dirty="0">
                <a:latin typeface="Times New Roman"/>
                <a:cs typeface="Times New Roman"/>
              </a:rPr>
              <a:t> </a:t>
            </a:r>
            <a:r>
              <a:rPr sz="900" spc="25" dirty="0"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  <a:p>
            <a:pPr marL="38100">
              <a:lnSpc>
                <a:spcPts val="1475"/>
              </a:lnSpc>
              <a:tabLst>
                <a:tab pos="1509395" algn="l"/>
                <a:tab pos="7171690" algn="l"/>
              </a:tabLst>
            </a:pPr>
            <a:r>
              <a:rPr sz="1550" i="1" spc="40" dirty="0">
                <a:latin typeface="Times New Roman"/>
                <a:cs typeface="Times New Roman"/>
              </a:rPr>
              <a:t>p  </a:t>
            </a:r>
            <a:r>
              <a:rPr sz="1550" spc="40" dirty="0">
                <a:latin typeface="Symbol"/>
                <a:cs typeface="Symbol"/>
              </a:rPr>
              <a:t></a:t>
            </a:r>
            <a:r>
              <a:rPr sz="1550" spc="-40" dirty="0">
                <a:latin typeface="Times New Roman"/>
                <a:cs typeface="Times New Roman"/>
              </a:rPr>
              <a:t> </a:t>
            </a:r>
            <a:r>
              <a:rPr sz="1550" spc="140" dirty="0">
                <a:latin typeface="Times New Roman"/>
                <a:cs typeface="Times New Roman"/>
              </a:rPr>
              <a:t>0.4562</a:t>
            </a:r>
            <a:r>
              <a:rPr sz="1550" spc="135" dirty="0">
                <a:latin typeface="Times New Roman"/>
                <a:cs typeface="Times New Roman"/>
              </a:rPr>
              <a:t> </a:t>
            </a:r>
            <a:r>
              <a:rPr sz="1550" spc="80" dirty="0">
                <a:latin typeface="Symbol"/>
                <a:cs typeface="Symbol"/>
              </a:rPr>
              <a:t></a:t>
            </a:r>
            <a:r>
              <a:rPr sz="1550" spc="80" dirty="0">
                <a:latin typeface="Times New Roman"/>
                <a:cs typeface="Times New Roman"/>
              </a:rPr>
              <a:t>	</a:t>
            </a:r>
            <a:r>
              <a:rPr sz="1550" i="1" spc="50" dirty="0">
                <a:latin typeface="Times New Roman"/>
                <a:cs typeface="Times New Roman"/>
              </a:rPr>
              <a:t>P </a:t>
            </a:r>
            <a:r>
              <a:rPr sz="1550" spc="45" dirty="0">
                <a:latin typeface="Times New Roman"/>
                <a:cs typeface="Times New Roman"/>
              </a:rPr>
              <a:t>(</a:t>
            </a:r>
            <a:r>
              <a:rPr sz="1550" i="1" spc="45" dirty="0">
                <a:latin typeface="Times New Roman"/>
                <a:cs typeface="Times New Roman"/>
              </a:rPr>
              <a:t>Y  </a:t>
            </a:r>
            <a:r>
              <a:rPr sz="1550" spc="45" dirty="0">
                <a:latin typeface="Symbol"/>
                <a:cs typeface="Symbol"/>
              </a:rPr>
              <a:t></a:t>
            </a:r>
            <a:r>
              <a:rPr sz="1550" spc="45" dirty="0">
                <a:latin typeface="Times New Roman"/>
                <a:cs typeface="Times New Roman"/>
              </a:rPr>
              <a:t> </a:t>
            </a:r>
            <a:r>
              <a:rPr sz="1550" spc="70" dirty="0">
                <a:latin typeface="Times New Roman"/>
                <a:cs typeface="Times New Roman"/>
              </a:rPr>
              <a:t>3) </a:t>
            </a:r>
            <a:r>
              <a:rPr sz="1550" spc="45" dirty="0">
                <a:latin typeface="Symbol"/>
                <a:cs typeface="Symbol"/>
              </a:rPr>
              <a:t></a:t>
            </a:r>
            <a:r>
              <a:rPr sz="1550" spc="45" dirty="0">
                <a:latin typeface="Times New Roman"/>
                <a:cs typeface="Times New Roman"/>
              </a:rPr>
              <a:t> </a:t>
            </a:r>
            <a:r>
              <a:rPr sz="1550" i="1" spc="40" dirty="0">
                <a:latin typeface="Times New Roman"/>
                <a:cs typeface="Times New Roman"/>
              </a:rPr>
              <a:t>b </a:t>
            </a:r>
            <a:r>
              <a:rPr sz="1550" spc="100" dirty="0">
                <a:latin typeface="Times New Roman"/>
                <a:cs typeface="Times New Roman"/>
              </a:rPr>
              <a:t>(3;10, </a:t>
            </a:r>
            <a:r>
              <a:rPr sz="1550" spc="145" dirty="0">
                <a:latin typeface="Times New Roman"/>
                <a:cs typeface="Times New Roman"/>
              </a:rPr>
              <a:t>0.4562) </a:t>
            </a:r>
            <a:r>
              <a:rPr sz="2325" spc="67" baseline="1792" dirty="0">
                <a:latin typeface="Symbol"/>
                <a:cs typeface="Symbol"/>
              </a:rPr>
              <a:t></a:t>
            </a:r>
            <a:r>
              <a:rPr sz="2325" spc="67" baseline="1792" dirty="0">
                <a:latin typeface="Times New Roman"/>
                <a:cs typeface="Times New Roman"/>
              </a:rPr>
              <a:t> </a:t>
            </a:r>
            <a:r>
              <a:rPr sz="1350" spc="97" baseline="-27777" dirty="0">
                <a:latin typeface="Times New Roman"/>
                <a:cs typeface="Times New Roman"/>
              </a:rPr>
              <a:t>10 </a:t>
            </a:r>
            <a:r>
              <a:rPr sz="2325" i="1" spc="82" baseline="1792" dirty="0">
                <a:latin typeface="Times New Roman"/>
                <a:cs typeface="Times New Roman"/>
              </a:rPr>
              <a:t>C </a:t>
            </a:r>
            <a:r>
              <a:rPr sz="1350" spc="37" baseline="-27777" dirty="0">
                <a:latin typeface="Times New Roman"/>
                <a:cs typeface="Times New Roman"/>
              </a:rPr>
              <a:t>3 </a:t>
            </a:r>
            <a:r>
              <a:rPr sz="2325" spc="209" baseline="1792" dirty="0">
                <a:latin typeface="Times New Roman"/>
                <a:cs typeface="Times New Roman"/>
              </a:rPr>
              <a:t>(0.4562) </a:t>
            </a:r>
            <a:r>
              <a:rPr sz="2325" baseline="1792" dirty="0">
                <a:latin typeface="Times New Roman"/>
                <a:cs typeface="Times New Roman"/>
              </a:rPr>
              <a:t>(1</a:t>
            </a:r>
            <a:r>
              <a:rPr sz="2325" spc="330" baseline="1792" dirty="0">
                <a:latin typeface="Times New Roman"/>
                <a:cs typeface="Times New Roman"/>
              </a:rPr>
              <a:t> </a:t>
            </a:r>
            <a:r>
              <a:rPr sz="2325" spc="67" baseline="1792" dirty="0">
                <a:latin typeface="Symbol"/>
                <a:cs typeface="Symbol"/>
              </a:rPr>
              <a:t></a:t>
            </a:r>
            <a:r>
              <a:rPr sz="2325" spc="82" baseline="1792" dirty="0">
                <a:latin typeface="Times New Roman"/>
                <a:cs typeface="Times New Roman"/>
              </a:rPr>
              <a:t> </a:t>
            </a:r>
            <a:r>
              <a:rPr sz="2325" spc="217" baseline="1792" dirty="0">
                <a:latin typeface="Times New Roman"/>
                <a:cs typeface="Times New Roman"/>
              </a:rPr>
              <a:t>0.4562)	</a:t>
            </a:r>
            <a:r>
              <a:rPr sz="1600" spc="15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8120633" y="5540502"/>
            <a:ext cx="859790" cy="335280"/>
          </a:xfrm>
          <a:prstGeom prst="rect">
            <a:avLst/>
          </a:prstGeom>
          <a:solidFill>
            <a:srgbClr val="FF2D61">
              <a:alpha val="30195"/>
            </a:srgbClr>
          </a:solidFill>
          <a:ln w="19811">
            <a:solidFill>
              <a:srgbClr val="FF93AE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88265">
              <a:lnSpc>
                <a:spcPct val="100000"/>
              </a:lnSpc>
              <a:spcBef>
                <a:spcPts val="325"/>
              </a:spcBef>
            </a:pPr>
            <a:r>
              <a:rPr sz="1600" spc="15" dirty="0">
                <a:latin typeface="Times New Roman"/>
                <a:cs typeface="Times New Roman"/>
              </a:rPr>
              <a:t>0</a:t>
            </a:r>
            <a:r>
              <a:rPr sz="1600" spc="-270" dirty="0">
                <a:latin typeface="Times New Roman"/>
                <a:cs typeface="Times New Roman"/>
              </a:rPr>
              <a:t> </a:t>
            </a:r>
            <a:r>
              <a:rPr sz="1600" spc="114" dirty="0">
                <a:latin typeface="Times New Roman"/>
                <a:cs typeface="Times New Roman"/>
              </a:rPr>
              <a:t>.1602</a:t>
            </a:r>
            <a:endParaRPr sz="16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335564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233172"/>
            <a:ext cx="9144000" cy="516808"/>
          </a:xfrm>
          <a:prstGeom prst="rect">
            <a:avLst/>
          </a:prstGeom>
          <a:solidFill>
            <a:srgbClr val="FF93AE"/>
          </a:solidFill>
        </p:spPr>
        <p:txBody>
          <a:bodyPr vert="horz" wrap="square" lIns="0" tIns="24130" rIns="0" bIns="0" rtlCol="0">
            <a:spAutoFit/>
          </a:bodyPr>
          <a:lstStyle/>
          <a:p>
            <a:pPr marL="1155065">
              <a:lnSpc>
                <a:spcPct val="100000"/>
              </a:lnSpc>
              <a:spcBef>
                <a:spcPts val="190"/>
              </a:spcBef>
            </a:pPr>
            <a:r>
              <a:rPr dirty="0"/>
              <a:t>Binomial Distributions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65705" y="0"/>
            <a:ext cx="71786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59840" algn="l"/>
              </a:tabLst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Chapter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5.3	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Binomial and Multinomial</a:t>
            </a:r>
            <a:r>
              <a:rPr sz="14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Distributions</a:t>
            </a:r>
            <a:endParaRPr sz="1400">
              <a:latin typeface="Verdana"/>
              <a:cs typeface="Verdan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778763"/>
            <a:ext cx="727075" cy="1080135"/>
            <a:chOff x="0" y="778763"/>
            <a:chExt cx="727075" cy="1080135"/>
          </a:xfrm>
        </p:grpSpPr>
        <p:sp>
          <p:nvSpPr>
            <p:cNvPr id="5" name="object 5"/>
            <p:cNvSpPr/>
            <p:nvPr/>
          </p:nvSpPr>
          <p:spPr>
            <a:xfrm>
              <a:off x="0" y="911351"/>
              <a:ext cx="727075" cy="90170"/>
            </a:xfrm>
            <a:custGeom>
              <a:avLst/>
              <a:gdLst/>
              <a:ahLst/>
              <a:cxnLst/>
              <a:rect l="l" t="t" r="r" b="b"/>
              <a:pathLst>
                <a:path w="727075" h="90169">
                  <a:moveTo>
                    <a:pt x="726948" y="0"/>
                  </a:moveTo>
                  <a:lnTo>
                    <a:pt x="0" y="0"/>
                  </a:lnTo>
                  <a:lnTo>
                    <a:pt x="0" y="89915"/>
                  </a:lnTo>
                  <a:lnTo>
                    <a:pt x="726948" y="89915"/>
                  </a:lnTo>
                  <a:lnTo>
                    <a:pt x="726948" y="0"/>
                  </a:lnTo>
                  <a:close/>
                </a:path>
              </a:pathLst>
            </a:custGeom>
            <a:solidFill>
              <a:srgbClr val="FF56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6492" y="778763"/>
              <a:ext cx="0" cy="1080135"/>
            </a:xfrm>
            <a:custGeom>
              <a:avLst/>
              <a:gdLst/>
              <a:ahLst/>
              <a:cxnLst/>
              <a:rect l="l" t="t" r="r" b="b"/>
              <a:pathLst>
                <a:path h="1080135">
                  <a:moveTo>
                    <a:pt x="0" y="0"/>
                  </a:moveTo>
                  <a:lnTo>
                    <a:pt x="1" y="1080008"/>
                  </a:lnTo>
                </a:path>
              </a:pathLst>
            </a:custGeom>
            <a:ln w="12192">
              <a:solidFill>
                <a:srgbClr val="FF56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 txBox="1"/>
          <p:nvPr/>
        </p:nvSpPr>
        <p:spPr>
          <a:xfrm>
            <a:off x="150063" y="986155"/>
            <a:ext cx="8655050" cy="246507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585"/>
              </a:spcBef>
            </a:pPr>
            <a:r>
              <a:rPr sz="2000" dirty="0">
                <a:latin typeface="Verdana"/>
                <a:cs typeface="Verdana"/>
              </a:rPr>
              <a:t>It </a:t>
            </a:r>
            <a:r>
              <a:rPr sz="2000" spc="-10" dirty="0">
                <a:latin typeface="Verdana"/>
                <a:cs typeface="Verdana"/>
              </a:rPr>
              <a:t>is </a:t>
            </a:r>
            <a:r>
              <a:rPr sz="2000" spc="-5" dirty="0">
                <a:latin typeface="Verdana"/>
                <a:cs typeface="Verdana"/>
              </a:rPr>
              <a:t>conjectured </a:t>
            </a:r>
            <a:r>
              <a:rPr sz="2000" dirty="0">
                <a:latin typeface="Verdana"/>
                <a:cs typeface="Verdana"/>
              </a:rPr>
              <a:t>that an </a:t>
            </a:r>
            <a:r>
              <a:rPr sz="2000" spc="-5" dirty="0">
                <a:latin typeface="Verdana"/>
                <a:cs typeface="Verdana"/>
              </a:rPr>
              <a:t>impurity </a:t>
            </a:r>
            <a:r>
              <a:rPr sz="2000" dirty="0">
                <a:latin typeface="Verdana"/>
                <a:cs typeface="Verdana"/>
              </a:rPr>
              <a:t>exists </a:t>
            </a:r>
            <a:r>
              <a:rPr sz="2000" spc="-10" dirty="0">
                <a:latin typeface="Verdana"/>
                <a:cs typeface="Verdana"/>
              </a:rPr>
              <a:t>in </a:t>
            </a:r>
            <a:r>
              <a:rPr sz="2000" dirty="0">
                <a:latin typeface="Verdana"/>
                <a:cs typeface="Verdana"/>
              </a:rPr>
              <a:t>30% of </a:t>
            </a:r>
            <a:r>
              <a:rPr sz="2000" spc="-5" dirty="0">
                <a:latin typeface="Verdana"/>
                <a:cs typeface="Verdana"/>
              </a:rPr>
              <a:t>all drinking wells  in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certain rural </a:t>
            </a:r>
            <a:r>
              <a:rPr sz="2000" spc="-20" dirty="0">
                <a:latin typeface="Verdana"/>
                <a:cs typeface="Verdana"/>
              </a:rPr>
              <a:t>community. </a:t>
            </a:r>
            <a:r>
              <a:rPr sz="2000" dirty="0">
                <a:latin typeface="Verdana"/>
                <a:cs typeface="Verdana"/>
              </a:rPr>
              <a:t>In </a:t>
            </a:r>
            <a:r>
              <a:rPr sz="2000" spc="-5" dirty="0">
                <a:latin typeface="Verdana"/>
                <a:cs typeface="Verdana"/>
              </a:rPr>
              <a:t>order </a:t>
            </a:r>
            <a:r>
              <a:rPr sz="2000" dirty="0">
                <a:latin typeface="Verdana"/>
                <a:cs typeface="Verdana"/>
              </a:rPr>
              <a:t>to </a:t>
            </a:r>
            <a:r>
              <a:rPr sz="2000" spc="-5" dirty="0">
                <a:latin typeface="Verdana"/>
                <a:cs typeface="Verdana"/>
              </a:rPr>
              <a:t>gain </a:t>
            </a:r>
            <a:r>
              <a:rPr sz="2000" dirty="0">
                <a:latin typeface="Verdana"/>
                <a:cs typeface="Verdana"/>
              </a:rPr>
              <a:t>some insight on </a:t>
            </a:r>
            <a:r>
              <a:rPr sz="2000" spc="-5" dirty="0">
                <a:latin typeface="Verdana"/>
                <a:cs typeface="Verdana"/>
              </a:rPr>
              <a:t>this  problem, it is determined that </a:t>
            </a:r>
            <a:r>
              <a:rPr sz="2000" dirty="0">
                <a:latin typeface="Verdana"/>
                <a:cs typeface="Verdana"/>
              </a:rPr>
              <a:t>some </a:t>
            </a:r>
            <a:r>
              <a:rPr sz="2000" spc="-5" dirty="0">
                <a:latin typeface="Verdana"/>
                <a:cs typeface="Verdana"/>
              </a:rPr>
              <a:t>tests </a:t>
            </a:r>
            <a:r>
              <a:rPr sz="2000" dirty="0">
                <a:latin typeface="Verdana"/>
                <a:cs typeface="Verdana"/>
              </a:rPr>
              <a:t>should </a:t>
            </a:r>
            <a:r>
              <a:rPr sz="2000" spc="-5" dirty="0">
                <a:latin typeface="Verdana"/>
                <a:cs typeface="Verdana"/>
              </a:rPr>
              <a:t>be </a:t>
            </a:r>
            <a:r>
              <a:rPr sz="2000" dirty="0">
                <a:latin typeface="Verdana"/>
                <a:cs typeface="Verdana"/>
              </a:rPr>
              <a:t>made. It </a:t>
            </a:r>
            <a:r>
              <a:rPr sz="2000" spc="-10" dirty="0">
                <a:latin typeface="Verdana"/>
                <a:cs typeface="Verdana"/>
              </a:rPr>
              <a:t>is </a:t>
            </a:r>
            <a:r>
              <a:rPr sz="2000" spc="-5" dirty="0">
                <a:latin typeface="Verdana"/>
                <a:cs typeface="Verdana"/>
              </a:rPr>
              <a:t>too  expensive to test all </a:t>
            </a:r>
            <a:r>
              <a:rPr sz="2000" dirty="0">
                <a:latin typeface="Verdana"/>
                <a:cs typeface="Verdana"/>
              </a:rPr>
              <a:t>of the </a:t>
            </a:r>
            <a:r>
              <a:rPr sz="2000" spc="-5" dirty="0">
                <a:latin typeface="Verdana"/>
                <a:cs typeface="Verdana"/>
              </a:rPr>
              <a:t>many wells </a:t>
            </a:r>
            <a:r>
              <a:rPr sz="2000" spc="-10" dirty="0">
                <a:latin typeface="Verdana"/>
                <a:cs typeface="Verdana"/>
              </a:rPr>
              <a:t>in </a:t>
            </a:r>
            <a:r>
              <a:rPr sz="2000" dirty="0">
                <a:latin typeface="Verdana"/>
                <a:cs typeface="Verdana"/>
              </a:rPr>
              <a:t>the </a:t>
            </a:r>
            <a:r>
              <a:rPr sz="2000" spc="-5" dirty="0">
                <a:latin typeface="Verdana"/>
                <a:cs typeface="Verdana"/>
              </a:rPr>
              <a:t>area </a:t>
            </a:r>
            <a:r>
              <a:rPr sz="2000" dirty="0">
                <a:latin typeface="Verdana"/>
                <a:cs typeface="Verdana"/>
              </a:rPr>
              <a:t>so 10 were  </a:t>
            </a:r>
            <a:r>
              <a:rPr sz="2000" spc="-5" dirty="0">
                <a:latin typeface="Verdana"/>
                <a:cs typeface="Verdana"/>
              </a:rPr>
              <a:t>randomly </a:t>
            </a:r>
            <a:r>
              <a:rPr sz="2000" dirty="0">
                <a:latin typeface="Verdana"/>
                <a:cs typeface="Verdana"/>
              </a:rPr>
              <a:t>selected for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testing.</a:t>
            </a:r>
            <a:endParaRPr sz="2000">
              <a:latin typeface="Verdana"/>
              <a:cs typeface="Verdana"/>
            </a:endParaRPr>
          </a:p>
          <a:p>
            <a:pPr marL="469900" marR="635000" indent="-457834">
              <a:lnSpc>
                <a:spcPct val="80100"/>
              </a:lnSpc>
              <a:spcBef>
                <a:spcPts val="715"/>
              </a:spcBef>
              <a:buClr>
                <a:srgbClr val="FF2D61"/>
              </a:buClr>
              <a:buAutoNum type="alphaLcParenBoth"/>
              <a:tabLst>
                <a:tab pos="470534" algn="l"/>
              </a:tabLst>
            </a:pPr>
            <a:r>
              <a:rPr sz="2000" spc="-5" dirty="0">
                <a:latin typeface="Verdana"/>
                <a:cs typeface="Verdana"/>
              </a:rPr>
              <a:t>Using the binomial distribution, </a:t>
            </a:r>
            <a:r>
              <a:rPr sz="2000" dirty="0">
                <a:latin typeface="Verdana"/>
                <a:cs typeface="Verdana"/>
              </a:rPr>
              <a:t>what </a:t>
            </a:r>
            <a:r>
              <a:rPr sz="2000" spc="-10" dirty="0">
                <a:latin typeface="Verdana"/>
                <a:cs typeface="Verdana"/>
              </a:rPr>
              <a:t>is </a:t>
            </a:r>
            <a:r>
              <a:rPr sz="2000" dirty="0">
                <a:latin typeface="Verdana"/>
                <a:cs typeface="Verdana"/>
              </a:rPr>
              <a:t>the </a:t>
            </a:r>
            <a:r>
              <a:rPr sz="2000" spc="-10" dirty="0">
                <a:latin typeface="Verdana"/>
                <a:cs typeface="Verdana"/>
              </a:rPr>
              <a:t>probability </a:t>
            </a:r>
            <a:r>
              <a:rPr sz="2000" spc="-5" dirty="0">
                <a:latin typeface="Verdana"/>
                <a:cs typeface="Verdana"/>
              </a:rPr>
              <a:t>that  exactly three wells have </a:t>
            </a:r>
            <a:r>
              <a:rPr sz="2000" dirty="0">
                <a:latin typeface="Verdana"/>
                <a:cs typeface="Verdana"/>
              </a:rPr>
              <a:t>the </a:t>
            </a:r>
            <a:r>
              <a:rPr sz="2000" spc="-10" dirty="0">
                <a:latin typeface="Verdana"/>
                <a:cs typeface="Verdana"/>
              </a:rPr>
              <a:t>impurity </a:t>
            </a:r>
            <a:r>
              <a:rPr sz="2000" spc="-5" dirty="0">
                <a:latin typeface="Verdana"/>
                <a:cs typeface="Verdana"/>
              </a:rPr>
              <a:t>assuming that the  </a:t>
            </a:r>
            <a:r>
              <a:rPr sz="2000" dirty="0">
                <a:latin typeface="Verdana"/>
                <a:cs typeface="Verdana"/>
              </a:rPr>
              <a:t>conjecture </a:t>
            </a:r>
            <a:r>
              <a:rPr sz="2000" spc="-10" dirty="0">
                <a:latin typeface="Verdana"/>
                <a:cs typeface="Verdana"/>
              </a:rPr>
              <a:t>is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correct?</a:t>
            </a:r>
            <a:endParaRPr sz="2000">
              <a:latin typeface="Verdana"/>
              <a:cs typeface="Verdana"/>
            </a:endParaRPr>
          </a:p>
          <a:p>
            <a:pPr marL="469900" indent="-457834">
              <a:lnSpc>
                <a:spcPct val="100000"/>
              </a:lnSpc>
              <a:spcBef>
                <a:spcPts val="240"/>
              </a:spcBef>
              <a:buClr>
                <a:srgbClr val="FF2D61"/>
              </a:buClr>
              <a:buAutoNum type="alphaLcParenBoth"/>
              <a:tabLst>
                <a:tab pos="470534" algn="l"/>
              </a:tabLst>
            </a:pPr>
            <a:r>
              <a:rPr sz="2000" dirty="0">
                <a:latin typeface="Verdana"/>
                <a:cs typeface="Verdana"/>
              </a:rPr>
              <a:t>What </a:t>
            </a:r>
            <a:r>
              <a:rPr sz="2000" spc="-10" dirty="0">
                <a:latin typeface="Verdana"/>
                <a:cs typeface="Verdana"/>
              </a:rPr>
              <a:t>is </a:t>
            </a:r>
            <a:r>
              <a:rPr sz="2000" spc="-5" dirty="0">
                <a:latin typeface="Verdana"/>
                <a:cs typeface="Verdana"/>
              </a:rPr>
              <a:t>the </a:t>
            </a:r>
            <a:r>
              <a:rPr sz="2000" spc="-10" dirty="0">
                <a:latin typeface="Verdana"/>
                <a:cs typeface="Verdana"/>
              </a:rPr>
              <a:t>probability </a:t>
            </a:r>
            <a:r>
              <a:rPr sz="2000" spc="-5" dirty="0">
                <a:latin typeface="Verdana"/>
                <a:cs typeface="Verdana"/>
              </a:rPr>
              <a:t>that </a:t>
            </a:r>
            <a:r>
              <a:rPr sz="2000" dirty="0">
                <a:latin typeface="Verdana"/>
                <a:cs typeface="Verdana"/>
              </a:rPr>
              <a:t>more than </a:t>
            </a:r>
            <a:r>
              <a:rPr sz="2000" spc="-5" dirty="0">
                <a:latin typeface="Verdana"/>
                <a:cs typeface="Verdana"/>
              </a:rPr>
              <a:t>three </a:t>
            </a:r>
            <a:r>
              <a:rPr sz="2000" spc="-10" dirty="0">
                <a:latin typeface="Verdana"/>
                <a:cs typeface="Verdana"/>
              </a:rPr>
              <a:t>wells </a:t>
            </a:r>
            <a:r>
              <a:rPr sz="2000" dirty="0">
                <a:latin typeface="Verdana"/>
                <a:cs typeface="Verdana"/>
              </a:rPr>
              <a:t>are</a:t>
            </a:r>
            <a:r>
              <a:rPr sz="2000" spc="-6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impure?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0" y="3784091"/>
            <a:ext cx="266700" cy="108585"/>
          </a:xfrm>
          <a:custGeom>
            <a:avLst/>
            <a:gdLst/>
            <a:ahLst/>
            <a:cxnLst/>
            <a:rect l="l" t="t" r="r" b="b"/>
            <a:pathLst>
              <a:path w="266700" h="108585">
                <a:moveTo>
                  <a:pt x="266700" y="0"/>
                </a:moveTo>
                <a:lnTo>
                  <a:pt x="0" y="0"/>
                </a:lnTo>
                <a:lnTo>
                  <a:pt x="0" y="108204"/>
                </a:lnTo>
                <a:lnTo>
                  <a:pt x="266700" y="108204"/>
                </a:lnTo>
                <a:lnTo>
                  <a:pt x="266700" y="0"/>
                </a:lnTo>
                <a:close/>
              </a:path>
            </a:pathLst>
          </a:custGeom>
          <a:solidFill>
            <a:srgbClr val="FF93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150063" y="3938981"/>
            <a:ext cx="410209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FF2D61"/>
                </a:solidFill>
                <a:latin typeface="Verdana"/>
                <a:cs typeface="Verdana"/>
              </a:rPr>
              <a:t>(a)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744599" y="3941615"/>
            <a:ext cx="4444365" cy="30226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2082800">
              <a:lnSpc>
                <a:spcPts val="655"/>
              </a:lnSpc>
              <a:spcBef>
                <a:spcPts val="125"/>
              </a:spcBef>
              <a:tabLst>
                <a:tab pos="2919730" algn="l"/>
              </a:tabLst>
            </a:pPr>
            <a:r>
              <a:rPr sz="900" spc="25" dirty="0">
                <a:latin typeface="Times New Roman"/>
                <a:cs typeface="Times New Roman"/>
              </a:rPr>
              <a:t>3	</a:t>
            </a:r>
            <a:r>
              <a:rPr sz="900" spc="65" dirty="0">
                <a:latin typeface="Times New Roman"/>
                <a:cs typeface="Times New Roman"/>
              </a:rPr>
              <a:t>10</a:t>
            </a:r>
            <a:r>
              <a:rPr sz="900" spc="-100" dirty="0">
                <a:latin typeface="Times New Roman"/>
                <a:cs typeface="Times New Roman"/>
              </a:rPr>
              <a:t> </a:t>
            </a:r>
            <a:r>
              <a:rPr sz="900" spc="30" dirty="0">
                <a:latin typeface="Symbol"/>
                <a:cs typeface="Symbol"/>
              </a:rPr>
              <a:t></a:t>
            </a:r>
            <a:r>
              <a:rPr sz="900" spc="-110" dirty="0">
                <a:latin typeface="Times New Roman"/>
                <a:cs typeface="Times New Roman"/>
              </a:rPr>
              <a:t> </a:t>
            </a:r>
            <a:r>
              <a:rPr sz="900" spc="25" dirty="0"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  <a:p>
            <a:pPr marL="63500">
              <a:lnSpc>
                <a:spcPts val="1495"/>
              </a:lnSpc>
              <a:tabLst>
                <a:tab pos="3356610" algn="l"/>
                <a:tab pos="3613150" algn="l"/>
              </a:tabLst>
            </a:pPr>
            <a:r>
              <a:rPr sz="2400" i="1" spc="30" baseline="3472" dirty="0">
                <a:latin typeface="Times New Roman"/>
                <a:cs typeface="Times New Roman"/>
              </a:rPr>
              <a:t>P </a:t>
            </a:r>
            <a:r>
              <a:rPr sz="2400" spc="15" baseline="3472" dirty="0">
                <a:latin typeface="Times New Roman"/>
                <a:cs typeface="Times New Roman"/>
              </a:rPr>
              <a:t>( </a:t>
            </a:r>
            <a:r>
              <a:rPr sz="2400" i="1" spc="30" baseline="3472" dirty="0">
                <a:latin typeface="Times New Roman"/>
                <a:cs typeface="Times New Roman"/>
              </a:rPr>
              <a:t>X  </a:t>
            </a:r>
            <a:r>
              <a:rPr sz="2400" spc="30" baseline="3472" dirty="0">
                <a:latin typeface="Symbol"/>
                <a:cs typeface="Symbol"/>
              </a:rPr>
              <a:t></a:t>
            </a:r>
            <a:r>
              <a:rPr sz="2400" spc="30" baseline="3472" dirty="0">
                <a:latin typeface="Times New Roman"/>
                <a:cs typeface="Times New Roman"/>
              </a:rPr>
              <a:t> </a:t>
            </a:r>
            <a:r>
              <a:rPr sz="2400" spc="75" baseline="3472" dirty="0">
                <a:latin typeface="Times New Roman"/>
                <a:cs typeface="Times New Roman"/>
              </a:rPr>
              <a:t>3) </a:t>
            </a:r>
            <a:r>
              <a:rPr sz="2400" spc="30" baseline="3472" dirty="0">
                <a:latin typeface="Symbol"/>
                <a:cs typeface="Symbol"/>
              </a:rPr>
              <a:t></a:t>
            </a:r>
            <a:r>
              <a:rPr sz="2400" spc="30" baseline="3472" dirty="0">
                <a:latin typeface="Times New Roman"/>
                <a:cs typeface="Times New Roman"/>
              </a:rPr>
              <a:t> </a:t>
            </a:r>
            <a:r>
              <a:rPr sz="1350" spc="97" baseline="-24691" dirty="0">
                <a:latin typeface="Times New Roman"/>
                <a:cs typeface="Times New Roman"/>
              </a:rPr>
              <a:t>10 </a:t>
            </a:r>
            <a:r>
              <a:rPr sz="2400" i="1" spc="37" baseline="3472" dirty="0">
                <a:latin typeface="Times New Roman"/>
                <a:cs typeface="Times New Roman"/>
              </a:rPr>
              <a:t>C </a:t>
            </a:r>
            <a:r>
              <a:rPr sz="1350" spc="37" baseline="-24691" dirty="0">
                <a:latin typeface="Times New Roman"/>
                <a:cs typeface="Times New Roman"/>
              </a:rPr>
              <a:t>3 </a:t>
            </a:r>
            <a:r>
              <a:rPr sz="2400" spc="135" baseline="3472" dirty="0">
                <a:latin typeface="Times New Roman"/>
                <a:cs typeface="Times New Roman"/>
              </a:rPr>
              <a:t>(0.3)  </a:t>
            </a:r>
            <a:r>
              <a:rPr sz="2400" spc="-30" baseline="3472" dirty="0">
                <a:latin typeface="Times New Roman"/>
                <a:cs typeface="Times New Roman"/>
              </a:rPr>
              <a:t>(1</a:t>
            </a:r>
            <a:r>
              <a:rPr sz="2400" spc="-419" baseline="3472" dirty="0">
                <a:latin typeface="Times New Roman"/>
                <a:cs typeface="Times New Roman"/>
              </a:rPr>
              <a:t> </a:t>
            </a:r>
            <a:r>
              <a:rPr sz="2400" spc="30" baseline="3472" dirty="0">
                <a:latin typeface="Symbol"/>
                <a:cs typeface="Symbol"/>
              </a:rPr>
              <a:t></a:t>
            </a:r>
            <a:r>
              <a:rPr sz="2400" spc="52" baseline="3472" dirty="0">
                <a:latin typeface="Times New Roman"/>
                <a:cs typeface="Times New Roman"/>
              </a:rPr>
              <a:t> </a:t>
            </a:r>
            <a:r>
              <a:rPr sz="2400" spc="120" baseline="3472" dirty="0">
                <a:latin typeface="Times New Roman"/>
                <a:cs typeface="Times New Roman"/>
              </a:rPr>
              <a:t>0.3)	</a:t>
            </a:r>
            <a:r>
              <a:rPr sz="1550" spc="40" dirty="0">
                <a:latin typeface="Symbol"/>
                <a:cs typeface="Symbol"/>
              </a:rPr>
              <a:t></a:t>
            </a:r>
            <a:r>
              <a:rPr sz="1550" spc="40" dirty="0">
                <a:latin typeface="Times New Roman"/>
                <a:cs typeface="Times New Roman"/>
              </a:rPr>
              <a:t>	</a:t>
            </a:r>
            <a:r>
              <a:rPr sz="1550" spc="35" dirty="0">
                <a:latin typeface="Times New Roman"/>
                <a:cs typeface="Times New Roman"/>
              </a:rPr>
              <a:t>0</a:t>
            </a:r>
            <a:r>
              <a:rPr sz="1550" spc="-250" dirty="0">
                <a:latin typeface="Times New Roman"/>
                <a:cs typeface="Times New Roman"/>
              </a:rPr>
              <a:t> </a:t>
            </a:r>
            <a:r>
              <a:rPr sz="1550" spc="135" dirty="0">
                <a:latin typeface="Times New Roman"/>
                <a:cs typeface="Times New Roman"/>
              </a:rPr>
              <a:t>.2668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0063" y="4709921"/>
            <a:ext cx="415925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2D61"/>
                </a:solidFill>
                <a:latin typeface="Verdana"/>
                <a:cs typeface="Verdana"/>
              </a:rPr>
              <a:t>(b)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779083" y="4646150"/>
            <a:ext cx="2856865" cy="846455"/>
          </a:xfrm>
          <a:prstGeom prst="rect">
            <a:avLst/>
          </a:prstGeom>
        </p:spPr>
        <p:txBody>
          <a:bodyPr vert="horz" wrap="square" lIns="0" tIns="1130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890"/>
              </a:spcBef>
            </a:pPr>
            <a:r>
              <a:rPr sz="1550" i="1" spc="55" dirty="0">
                <a:latin typeface="Times New Roman"/>
                <a:cs typeface="Times New Roman"/>
              </a:rPr>
              <a:t>P </a:t>
            </a:r>
            <a:r>
              <a:rPr sz="1550" spc="30" dirty="0">
                <a:latin typeface="Times New Roman"/>
                <a:cs typeface="Times New Roman"/>
              </a:rPr>
              <a:t>( </a:t>
            </a:r>
            <a:r>
              <a:rPr sz="1550" i="1" spc="55" dirty="0">
                <a:latin typeface="Times New Roman"/>
                <a:cs typeface="Times New Roman"/>
              </a:rPr>
              <a:t>X </a:t>
            </a:r>
            <a:r>
              <a:rPr sz="1550" spc="45" dirty="0">
                <a:latin typeface="Symbol"/>
                <a:cs typeface="Symbol"/>
              </a:rPr>
              <a:t></a:t>
            </a:r>
            <a:r>
              <a:rPr sz="1550" spc="45" dirty="0">
                <a:latin typeface="Times New Roman"/>
                <a:cs typeface="Times New Roman"/>
              </a:rPr>
              <a:t> </a:t>
            </a:r>
            <a:r>
              <a:rPr sz="1550" spc="75" dirty="0">
                <a:latin typeface="Times New Roman"/>
                <a:cs typeface="Times New Roman"/>
              </a:rPr>
              <a:t>3) </a:t>
            </a:r>
            <a:r>
              <a:rPr sz="1550" spc="45" dirty="0">
                <a:latin typeface="Symbol"/>
                <a:cs typeface="Symbol"/>
              </a:rPr>
              <a:t></a:t>
            </a:r>
            <a:r>
              <a:rPr sz="1550" spc="45" dirty="0">
                <a:latin typeface="Times New Roman"/>
                <a:cs typeface="Times New Roman"/>
              </a:rPr>
              <a:t> 1 </a:t>
            </a:r>
            <a:r>
              <a:rPr sz="1550" spc="45" dirty="0">
                <a:latin typeface="Symbol"/>
                <a:cs typeface="Symbol"/>
              </a:rPr>
              <a:t></a:t>
            </a:r>
            <a:r>
              <a:rPr sz="1550" spc="45" dirty="0">
                <a:latin typeface="Times New Roman"/>
                <a:cs typeface="Times New Roman"/>
              </a:rPr>
              <a:t> </a:t>
            </a:r>
            <a:r>
              <a:rPr sz="1550" i="1" spc="55" dirty="0">
                <a:latin typeface="Times New Roman"/>
                <a:cs typeface="Times New Roman"/>
              </a:rPr>
              <a:t>P </a:t>
            </a:r>
            <a:r>
              <a:rPr sz="1550" spc="30" dirty="0">
                <a:latin typeface="Times New Roman"/>
                <a:cs typeface="Times New Roman"/>
              </a:rPr>
              <a:t>( </a:t>
            </a:r>
            <a:r>
              <a:rPr sz="1550" i="1" spc="55" dirty="0">
                <a:latin typeface="Times New Roman"/>
                <a:cs typeface="Times New Roman"/>
              </a:rPr>
              <a:t>X </a:t>
            </a:r>
            <a:r>
              <a:rPr sz="1550" spc="45" dirty="0">
                <a:latin typeface="Symbol"/>
                <a:cs typeface="Symbol"/>
              </a:rPr>
              <a:t></a:t>
            </a:r>
            <a:r>
              <a:rPr sz="1550" spc="-85" dirty="0">
                <a:latin typeface="Times New Roman"/>
                <a:cs typeface="Times New Roman"/>
              </a:rPr>
              <a:t> </a:t>
            </a:r>
            <a:r>
              <a:rPr sz="1550" spc="75" dirty="0">
                <a:latin typeface="Times New Roman"/>
                <a:cs typeface="Times New Roman"/>
              </a:rPr>
              <a:t>3)</a:t>
            </a:r>
            <a:endParaRPr sz="1550">
              <a:latin typeface="Times New Roman"/>
              <a:cs typeface="Times New Roman"/>
            </a:endParaRPr>
          </a:p>
          <a:p>
            <a:pPr marL="286385" algn="ctr">
              <a:lnSpc>
                <a:spcPts val="765"/>
              </a:lnSpc>
              <a:spcBef>
                <a:spcPts val="484"/>
              </a:spcBef>
            </a:pPr>
            <a:r>
              <a:rPr sz="900" spc="25" dirty="0">
                <a:latin typeface="Times New Roman"/>
                <a:cs typeface="Times New Roman"/>
              </a:rPr>
              <a:t>3</a:t>
            </a:r>
            <a:endParaRPr sz="900">
              <a:latin typeface="Times New Roman"/>
              <a:cs typeface="Times New Roman"/>
            </a:endParaRPr>
          </a:p>
          <a:p>
            <a:pPr marL="970280">
              <a:lnSpc>
                <a:spcPts val="2565"/>
              </a:lnSpc>
            </a:pPr>
            <a:r>
              <a:rPr sz="1600" spc="15" dirty="0">
                <a:latin typeface="Symbol"/>
                <a:cs typeface="Symbol"/>
              </a:rPr>
              <a:t></a:t>
            </a:r>
            <a:r>
              <a:rPr sz="1600" spc="-2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1</a:t>
            </a:r>
            <a:r>
              <a:rPr sz="1600" spc="-120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Symbol"/>
                <a:cs typeface="Symbol"/>
              </a:rPr>
              <a:t></a:t>
            </a:r>
            <a:r>
              <a:rPr sz="1600" spc="55" dirty="0">
                <a:latin typeface="Times New Roman"/>
                <a:cs typeface="Times New Roman"/>
              </a:rPr>
              <a:t> </a:t>
            </a:r>
            <a:r>
              <a:rPr sz="3600" spc="44" baseline="-10416" dirty="0">
                <a:latin typeface="Symbol"/>
                <a:cs typeface="Symbol"/>
              </a:rPr>
              <a:t></a:t>
            </a:r>
            <a:r>
              <a:rPr sz="3600" spc="-172" baseline="-10416" dirty="0">
                <a:latin typeface="Times New Roman"/>
                <a:cs typeface="Times New Roman"/>
              </a:rPr>
              <a:t> </a:t>
            </a:r>
            <a:r>
              <a:rPr sz="1600" i="1" spc="10" dirty="0">
                <a:latin typeface="Times New Roman"/>
                <a:cs typeface="Times New Roman"/>
              </a:rPr>
              <a:t>b</a:t>
            </a:r>
            <a:r>
              <a:rPr sz="1600" i="1" spc="-23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(</a:t>
            </a:r>
            <a:r>
              <a:rPr sz="1600" spc="-175" dirty="0">
                <a:latin typeface="Times New Roman"/>
                <a:cs typeface="Times New Roman"/>
              </a:rPr>
              <a:t> </a:t>
            </a:r>
            <a:r>
              <a:rPr sz="1600" i="1" spc="95" dirty="0">
                <a:latin typeface="Times New Roman"/>
                <a:cs typeface="Times New Roman"/>
              </a:rPr>
              <a:t>x</a:t>
            </a:r>
            <a:r>
              <a:rPr sz="1600" spc="95" dirty="0">
                <a:latin typeface="Times New Roman"/>
                <a:cs typeface="Times New Roman"/>
              </a:rPr>
              <a:t>;10,</a:t>
            </a:r>
            <a:r>
              <a:rPr sz="1600" spc="-135" dirty="0">
                <a:latin typeface="Times New Roman"/>
                <a:cs typeface="Times New Roman"/>
              </a:rPr>
              <a:t> </a:t>
            </a:r>
            <a:r>
              <a:rPr sz="1600" spc="80" dirty="0">
                <a:latin typeface="Times New Roman"/>
                <a:cs typeface="Times New Roman"/>
              </a:rPr>
              <a:t>0.3)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743283" y="5519717"/>
            <a:ext cx="3996054" cy="9169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02284">
              <a:lnSpc>
                <a:spcPct val="100000"/>
              </a:lnSpc>
              <a:spcBef>
                <a:spcPts val="130"/>
              </a:spcBef>
            </a:pPr>
            <a:r>
              <a:rPr sz="900" i="1" spc="20" dirty="0">
                <a:latin typeface="Times New Roman"/>
                <a:cs typeface="Times New Roman"/>
              </a:rPr>
              <a:t>x</a:t>
            </a:r>
            <a:r>
              <a:rPr sz="900" i="1" spc="-80" dirty="0">
                <a:latin typeface="Times New Roman"/>
                <a:cs typeface="Times New Roman"/>
              </a:rPr>
              <a:t> </a:t>
            </a:r>
            <a:r>
              <a:rPr sz="900" spc="25" dirty="0">
                <a:latin typeface="Symbol"/>
                <a:cs typeface="Symbol"/>
              </a:rPr>
              <a:t></a:t>
            </a:r>
            <a:r>
              <a:rPr sz="900" spc="-95" dirty="0">
                <a:latin typeface="Times New Roman"/>
                <a:cs typeface="Times New Roman"/>
              </a:rPr>
              <a:t> </a:t>
            </a:r>
            <a:r>
              <a:rPr sz="900" spc="25" dirty="0"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55"/>
              </a:spcBef>
            </a:pPr>
            <a:r>
              <a:rPr sz="1550" spc="25" dirty="0">
                <a:latin typeface="Symbol"/>
                <a:cs typeface="Symbol"/>
              </a:rPr>
              <a:t></a:t>
            </a:r>
            <a:r>
              <a:rPr sz="1550" spc="20" dirty="0">
                <a:latin typeface="Times New Roman"/>
                <a:cs typeface="Times New Roman"/>
              </a:rPr>
              <a:t> </a:t>
            </a:r>
            <a:r>
              <a:rPr sz="1550" spc="25" dirty="0">
                <a:latin typeface="Times New Roman"/>
                <a:cs typeface="Times New Roman"/>
              </a:rPr>
              <a:t>1</a:t>
            </a:r>
            <a:r>
              <a:rPr sz="1550" spc="-85" dirty="0">
                <a:latin typeface="Times New Roman"/>
                <a:cs typeface="Times New Roman"/>
              </a:rPr>
              <a:t> </a:t>
            </a:r>
            <a:r>
              <a:rPr sz="1550" spc="25" dirty="0">
                <a:latin typeface="Symbol"/>
                <a:cs typeface="Symbol"/>
              </a:rPr>
              <a:t></a:t>
            </a:r>
            <a:r>
              <a:rPr sz="1550" spc="-35" dirty="0">
                <a:latin typeface="Times New Roman"/>
                <a:cs typeface="Times New Roman"/>
              </a:rPr>
              <a:t> </a:t>
            </a:r>
            <a:r>
              <a:rPr sz="3075" spc="-67" baseline="-4065" dirty="0">
                <a:latin typeface="Symbol"/>
                <a:cs typeface="Symbol"/>
              </a:rPr>
              <a:t></a:t>
            </a:r>
            <a:r>
              <a:rPr sz="1550" spc="-45" dirty="0">
                <a:latin typeface="Times New Roman"/>
                <a:cs typeface="Times New Roman"/>
              </a:rPr>
              <a:t>0</a:t>
            </a:r>
            <a:r>
              <a:rPr sz="1550" spc="-229" dirty="0">
                <a:latin typeface="Times New Roman"/>
                <a:cs typeface="Times New Roman"/>
              </a:rPr>
              <a:t> </a:t>
            </a:r>
            <a:r>
              <a:rPr sz="1550" spc="135" dirty="0">
                <a:latin typeface="Times New Roman"/>
                <a:cs typeface="Times New Roman"/>
              </a:rPr>
              <a:t>.0282</a:t>
            </a:r>
            <a:r>
              <a:rPr sz="1550" spc="75" dirty="0">
                <a:latin typeface="Times New Roman"/>
                <a:cs typeface="Times New Roman"/>
              </a:rPr>
              <a:t> </a:t>
            </a:r>
            <a:r>
              <a:rPr sz="1550" spc="25" dirty="0">
                <a:latin typeface="Symbol"/>
                <a:cs typeface="Symbol"/>
              </a:rPr>
              <a:t></a:t>
            </a:r>
            <a:r>
              <a:rPr sz="1550" spc="100" dirty="0">
                <a:latin typeface="Times New Roman"/>
                <a:cs typeface="Times New Roman"/>
              </a:rPr>
              <a:t> </a:t>
            </a:r>
            <a:r>
              <a:rPr sz="1550" spc="25" dirty="0">
                <a:latin typeface="Times New Roman"/>
                <a:cs typeface="Times New Roman"/>
              </a:rPr>
              <a:t>0</a:t>
            </a:r>
            <a:r>
              <a:rPr sz="1550" spc="-235" dirty="0">
                <a:latin typeface="Times New Roman"/>
                <a:cs typeface="Times New Roman"/>
              </a:rPr>
              <a:t> </a:t>
            </a:r>
            <a:r>
              <a:rPr sz="1550" spc="135" dirty="0">
                <a:latin typeface="Times New Roman"/>
                <a:cs typeface="Times New Roman"/>
              </a:rPr>
              <a:t>.1211</a:t>
            </a:r>
            <a:r>
              <a:rPr sz="1550" spc="-65" dirty="0">
                <a:latin typeface="Times New Roman"/>
                <a:cs typeface="Times New Roman"/>
              </a:rPr>
              <a:t> </a:t>
            </a:r>
            <a:r>
              <a:rPr sz="1550" spc="25" dirty="0">
                <a:latin typeface="Symbol"/>
                <a:cs typeface="Symbol"/>
              </a:rPr>
              <a:t></a:t>
            </a:r>
            <a:r>
              <a:rPr sz="1550" spc="95" dirty="0">
                <a:latin typeface="Times New Roman"/>
                <a:cs typeface="Times New Roman"/>
              </a:rPr>
              <a:t> </a:t>
            </a:r>
            <a:r>
              <a:rPr sz="1550" spc="25" dirty="0">
                <a:latin typeface="Times New Roman"/>
                <a:cs typeface="Times New Roman"/>
              </a:rPr>
              <a:t>0</a:t>
            </a:r>
            <a:r>
              <a:rPr sz="1550" spc="-235" dirty="0">
                <a:latin typeface="Times New Roman"/>
                <a:cs typeface="Times New Roman"/>
              </a:rPr>
              <a:t> </a:t>
            </a:r>
            <a:r>
              <a:rPr sz="1550" spc="135" dirty="0">
                <a:latin typeface="Times New Roman"/>
                <a:cs typeface="Times New Roman"/>
              </a:rPr>
              <a:t>.2335</a:t>
            </a:r>
            <a:r>
              <a:rPr sz="1550" spc="60" dirty="0">
                <a:latin typeface="Times New Roman"/>
                <a:cs typeface="Times New Roman"/>
              </a:rPr>
              <a:t> </a:t>
            </a:r>
            <a:r>
              <a:rPr sz="1550" spc="25" dirty="0">
                <a:latin typeface="Symbol"/>
                <a:cs typeface="Symbol"/>
              </a:rPr>
              <a:t></a:t>
            </a:r>
            <a:r>
              <a:rPr sz="1550" spc="90" dirty="0">
                <a:latin typeface="Times New Roman"/>
                <a:cs typeface="Times New Roman"/>
              </a:rPr>
              <a:t> </a:t>
            </a:r>
            <a:r>
              <a:rPr sz="1550" spc="25" dirty="0">
                <a:latin typeface="Times New Roman"/>
                <a:cs typeface="Times New Roman"/>
              </a:rPr>
              <a:t>0</a:t>
            </a:r>
            <a:r>
              <a:rPr sz="1550" spc="-229" dirty="0">
                <a:latin typeface="Times New Roman"/>
                <a:cs typeface="Times New Roman"/>
              </a:rPr>
              <a:t> </a:t>
            </a:r>
            <a:r>
              <a:rPr sz="1550" spc="90" dirty="0">
                <a:latin typeface="Times New Roman"/>
                <a:cs typeface="Times New Roman"/>
              </a:rPr>
              <a:t>.2668</a:t>
            </a:r>
            <a:r>
              <a:rPr sz="3075" spc="135" baseline="-4065" dirty="0">
                <a:latin typeface="Symbol"/>
                <a:cs typeface="Symbol"/>
              </a:rPr>
              <a:t></a:t>
            </a:r>
            <a:endParaRPr sz="3075" baseline="-4065">
              <a:latin typeface="Symbol"/>
              <a:cs typeface="Symbol"/>
            </a:endParaRPr>
          </a:p>
          <a:p>
            <a:pPr marL="17145">
              <a:lnSpc>
                <a:spcPct val="100000"/>
              </a:lnSpc>
              <a:spcBef>
                <a:spcPts val="1525"/>
              </a:spcBef>
              <a:tabLst>
                <a:tab pos="273685" algn="l"/>
              </a:tabLst>
            </a:pPr>
            <a:r>
              <a:rPr sz="1550" spc="40" dirty="0">
                <a:latin typeface="Symbol"/>
                <a:cs typeface="Symbol"/>
              </a:rPr>
              <a:t></a:t>
            </a:r>
            <a:r>
              <a:rPr sz="1550" spc="40" dirty="0">
                <a:latin typeface="Times New Roman"/>
                <a:cs typeface="Times New Roman"/>
              </a:rPr>
              <a:t>	</a:t>
            </a:r>
            <a:r>
              <a:rPr sz="1550" spc="35" dirty="0">
                <a:latin typeface="Times New Roman"/>
                <a:cs typeface="Times New Roman"/>
              </a:rPr>
              <a:t>0</a:t>
            </a:r>
            <a:r>
              <a:rPr sz="1550" spc="-245" dirty="0">
                <a:latin typeface="Times New Roman"/>
                <a:cs typeface="Times New Roman"/>
              </a:rPr>
              <a:t> </a:t>
            </a:r>
            <a:r>
              <a:rPr sz="1550" spc="135" dirty="0">
                <a:latin typeface="Times New Roman"/>
                <a:cs typeface="Times New Roman"/>
              </a:rPr>
              <a:t>.3504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909821" y="4915915"/>
            <a:ext cx="239395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Verdana"/>
                <a:cs typeface="Verdana"/>
              </a:rPr>
              <a:t>Try also to use</a:t>
            </a:r>
            <a:r>
              <a:rPr sz="1600" b="1" spc="-10" dirty="0">
                <a:latin typeface="Verdana"/>
                <a:cs typeface="Verdana"/>
              </a:rPr>
              <a:t> </a:t>
            </a:r>
            <a:r>
              <a:rPr sz="1600" b="1" spc="-5" dirty="0">
                <a:latin typeface="Verdana"/>
                <a:cs typeface="Verdana"/>
              </a:rPr>
              <a:t>Table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633596" y="4856479"/>
            <a:ext cx="267081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0" dirty="0">
                <a:solidFill>
                  <a:srgbClr val="FF2D61"/>
                </a:solidFill>
                <a:latin typeface="Verdana"/>
                <a:cs typeface="Verdana"/>
              </a:rPr>
              <a:t>?</a:t>
            </a:r>
            <a:r>
              <a:rPr sz="1600" b="1" spc="-10" dirty="0">
                <a:latin typeface="Verdana"/>
                <a:cs typeface="Verdana"/>
              </a:rPr>
              <a:t>A.</a:t>
            </a:r>
            <a:r>
              <a:rPr sz="1600" b="1" spc="-5" dirty="0">
                <a:latin typeface="Verdana"/>
                <a:cs typeface="Verdana"/>
              </a:rPr>
              <a:t>1</a:t>
            </a:r>
            <a:r>
              <a:rPr sz="1600" b="1" dirty="0">
                <a:latin typeface="Verdana"/>
                <a:cs typeface="Verdana"/>
              </a:rPr>
              <a:t> </a:t>
            </a:r>
            <a:r>
              <a:rPr sz="1600" b="1" spc="-5" dirty="0">
                <a:latin typeface="Verdana"/>
                <a:cs typeface="Verdana"/>
              </a:rPr>
              <a:t>to</a:t>
            </a:r>
            <a:r>
              <a:rPr sz="1600" b="1" spc="5" dirty="0">
                <a:latin typeface="Verdana"/>
                <a:cs typeface="Verdana"/>
              </a:rPr>
              <a:t> </a:t>
            </a:r>
            <a:r>
              <a:rPr sz="1600" b="1" spc="-10" dirty="0">
                <a:latin typeface="Verdana"/>
                <a:cs typeface="Verdana"/>
              </a:rPr>
              <a:t>f</a:t>
            </a:r>
            <a:r>
              <a:rPr sz="1600" b="1" spc="-15" dirty="0">
                <a:latin typeface="Verdana"/>
                <a:cs typeface="Verdana"/>
              </a:rPr>
              <a:t>i</a:t>
            </a:r>
            <a:r>
              <a:rPr sz="1600" b="1" spc="-10" dirty="0">
                <a:latin typeface="Verdana"/>
                <a:cs typeface="Verdana"/>
              </a:rPr>
              <a:t>n</a:t>
            </a:r>
            <a:r>
              <a:rPr sz="1600" b="1" spc="-5" dirty="0">
                <a:latin typeface="Verdana"/>
                <a:cs typeface="Verdana"/>
              </a:rPr>
              <a:t>d</a:t>
            </a:r>
            <a:r>
              <a:rPr sz="1600" b="1" spc="15" dirty="0">
                <a:latin typeface="Verdana"/>
                <a:cs typeface="Verdana"/>
              </a:rPr>
              <a:t> </a:t>
            </a:r>
            <a:r>
              <a:rPr sz="1600" b="1" spc="-5" dirty="0">
                <a:latin typeface="Verdana"/>
                <a:cs typeface="Verdana"/>
              </a:rPr>
              <a:t>t</a:t>
            </a:r>
            <a:r>
              <a:rPr sz="1600" b="1" dirty="0">
                <a:latin typeface="Verdana"/>
                <a:cs typeface="Verdana"/>
              </a:rPr>
              <a:t>h</a:t>
            </a:r>
            <a:r>
              <a:rPr sz="1600" b="1" spc="-15" dirty="0">
                <a:latin typeface="Verdana"/>
                <a:cs typeface="Verdana"/>
              </a:rPr>
              <a:t>i</a:t>
            </a:r>
            <a:r>
              <a:rPr sz="1600" b="1" spc="-5" dirty="0">
                <a:latin typeface="Verdana"/>
                <a:cs typeface="Verdana"/>
              </a:rPr>
              <a:t>s</a:t>
            </a:r>
            <a:r>
              <a:rPr sz="1600" b="1" dirty="0">
                <a:latin typeface="Verdana"/>
                <a:cs typeface="Verdana"/>
              </a:rPr>
              <a:t> </a:t>
            </a:r>
            <a:r>
              <a:rPr sz="1600" b="1" spc="-10" dirty="0">
                <a:latin typeface="Verdana"/>
                <a:cs typeface="Verdana"/>
              </a:rPr>
              <a:t>v</a:t>
            </a:r>
            <a:r>
              <a:rPr sz="1600" b="1" spc="-5" dirty="0">
                <a:latin typeface="Verdana"/>
                <a:cs typeface="Verdana"/>
              </a:rPr>
              <a:t>alue</a:t>
            </a:r>
            <a:endParaRPr sz="160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56115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76200" y="6085332"/>
            <a:ext cx="400812" cy="464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FF93AE"/>
          </a:solidFill>
        </p:spPr>
        <p:txBody>
          <a:bodyPr vert="horz" wrap="square" lIns="0" tIns="24130" rIns="0" bIns="0" rtlCol="0">
            <a:spAutoFit/>
          </a:bodyPr>
          <a:lstStyle/>
          <a:p>
            <a:pPr marR="108585" algn="r">
              <a:lnSpc>
                <a:spcPct val="100000"/>
              </a:lnSpc>
              <a:spcBef>
                <a:spcPts val="190"/>
              </a:spcBef>
            </a:pPr>
            <a:r>
              <a:rPr dirty="0"/>
              <a:t>Introduction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50063" y="832865"/>
            <a:ext cx="8825865" cy="1398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8130" indent="-266065">
              <a:lnSpc>
                <a:spcPts val="2160"/>
              </a:lnSpc>
              <a:spcBef>
                <a:spcPts val="105"/>
              </a:spcBef>
              <a:buClr>
                <a:srgbClr val="FF2D61"/>
              </a:buClr>
              <a:buFont typeface="Wingdings"/>
              <a:buChar char=""/>
              <a:tabLst>
                <a:tab pos="278765" algn="l"/>
              </a:tabLst>
            </a:pPr>
            <a:r>
              <a:rPr sz="2000" spc="-5" dirty="0">
                <a:latin typeface="Verdana"/>
                <a:cs typeface="Verdana"/>
              </a:rPr>
              <a:t>Often, the observations </a:t>
            </a:r>
            <a:r>
              <a:rPr sz="2000" spc="-10" dirty="0">
                <a:latin typeface="Verdana"/>
                <a:cs typeface="Verdana"/>
              </a:rPr>
              <a:t>generated </a:t>
            </a:r>
            <a:r>
              <a:rPr sz="2000" spc="-5" dirty="0">
                <a:latin typeface="Verdana"/>
                <a:cs typeface="Verdana"/>
              </a:rPr>
              <a:t>by different</a:t>
            </a:r>
            <a:r>
              <a:rPr sz="2000" spc="-6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statistical</a:t>
            </a:r>
            <a:endParaRPr sz="2000">
              <a:latin typeface="Verdana"/>
              <a:cs typeface="Verdana"/>
            </a:endParaRPr>
          </a:p>
          <a:p>
            <a:pPr marL="278130">
              <a:lnSpc>
                <a:spcPts val="2160"/>
              </a:lnSpc>
            </a:pPr>
            <a:r>
              <a:rPr sz="2000" spc="-5" dirty="0">
                <a:latin typeface="Verdana"/>
                <a:cs typeface="Verdana"/>
              </a:rPr>
              <a:t>experiments have </a:t>
            </a:r>
            <a:r>
              <a:rPr sz="2000" dirty="0">
                <a:latin typeface="Verdana"/>
                <a:cs typeface="Verdana"/>
              </a:rPr>
              <a:t>the </a:t>
            </a:r>
            <a:r>
              <a:rPr sz="2000" spc="-5" dirty="0">
                <a:latin typeface="Verdana"/>
                <a:cs typeface="Verdana"/>
              </a:rPr>
              <a:t>same </a:t>
            </a:r>
            <a:r>
              <a:rPr sz="2000" spc="-10" dirty="0">
                <a:latin typeface="Verdana"/>
                <a:cs typeface="Verdana"/>
              </a:rPr>
              <a:t>general </a:t>
            </a:r>
            <a:r>
              <a:rPr sz="2000" spc="-5" dirty="0">
                <a:latin typeface="Verdana"/>
                <a:cs typeface="Verdana"/>
              </a:rPr>
              <a:t>type </a:t>
            </a:r>
            <a:r>
              <a:rPr sz="2000" dirty="0">
                <a:latin typeface="Verdana"/>
                <a:cs typeface="Verdana"/>
              </a:rPr>
              <a:t>of</a:t>
            </a:r>
            <a:r>
              <a:rPr sz="2000" spc="-95" dirty="0">
                <a:latin typeface="Verdana"/>
                <a:cs typeface="Verdana"/>
              </a:rPr>
              <a:t> </a:t>
            </a:r>
            <a:r>
              <a:rPr sz="2000" spc="-40" dirty="0">
                <a:latin typeface="Verdana"/>
                <a:cs typeface="Verdana"/>
              </a:rPr>
              <a:t>behavior.</a:t>
            </a:r>
            <a:endParaRPr sz="2000">
              <a:latin typeface="Verdana"/>
              <a:cs typeface="Verdana"/>
            </a:endParaRPr>
          </a:p>
          <a:p>
            <a:pPr marL="278130" marR="5080" indent="-266065">
              <a:lnSpc>
                <a:spcPts val="1920"/>
              </a:lnSpc>
              <a:spcBef>
                <a:spcPts val="705"/>
              </a:spcBef>
              <a:buClr>
                <a:srgbClr val="FF2D61"/>
              </a:buClr>
              <a:buFont typeface="Wingdings"/>
              <a:buChar char=""/>
              <a:tabLst>
                <a:tab pos="278765" algn="l"/>
              </a:tabLst>
            </a:pPr>
            <a:r>
              <a:rPr sz="2000" spc="-5" dirty="0">
                <a:latin typeface="Verdana"/>
                <a:cs typeface="Verdana"/>
              </a:rPr>
              <a:t>The discrete random </a:t>
            </a:r>
            <a:r>
              <a:rPr sz="2000" spc="-10" dirty="0">
                <a:latin typeface="Verdana"/>
                <a:cs typeface="Verdana"/>
              </a:rPr>
              <a:t>variables </a:t>
            </a:r>
            <a:r>
              <a:rPr sz="2000" spc="-5" dirty="0">
                <a:latin typeface="Verdana"/>
                <a:cs typeface="Verdana"/>
              </a:rPr>
              <a:t>associated with these experiments  </a:t>
            </a:r>
            <a:r>
              <a:rPr sz="2000" dirty="0">
                <a:latin typeface="Verdana"/>
                <a:cs typeface="Verdana"/>
              </a:rPr>
              <a:t>can </a:t>
            </a:r>
            <a:r>
              <a:rPr sz="2000" spc="-5" dirty="0">
                <a:latin typeface="Verdana"/>
                <a:cs typeface="Verdana"/>
              </a:rPr>
              <a:t>be described by essentially the </a:t>
            </a:r>
            <a:r>
              <a:rPr sz="2000" dirty="0">
                <a:latin typeface="Verdana"/>
                <a:cs typeface="Verdana"/>
              </a:rPr>
              <a:t>same </a:t>
            </a:r>
            <a:r>
              <a:rPr sz="2000" spc="-10" dirty="0">
                <a:latin typeface="Verdana"/>
                <a:cs typeface="Verdana"/>
              </a:rPr>
              <a:t>probability </a:t>
            </a:r>
            <a:r>
              <a:rPr sz="2000" spc="-5" dirty="0">
                <a:latin typeface="Verdana"/>
                <a:cs typeface="Verdana"/>
              </a:rPr>
              <a:t>distribution </a:t>
            </a:r>
            <a:r>
              <a:rPr sz="2000" spc="-10" dirty="0">
                <a:latin typeface="Verdana"/>
                <a:cs typeface="Verdana"/>
              </a:rPr>
              <a:t>in 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single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formula.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0" y="0"/>
            <a:ext cx="3130550" cy="233679"/>
          </a:xfrm>
          <a:prstGeom prst="rect">
            <a:avLst/>
          </a:prstGeom>
          <a:solidFill>
            <a:srgbClr val="FF2D61"/>
          </a:solidFill>
        </p:spPr>
        <p:txBody>
          <a:bodyPr vert="horz" wrap="square" lIns="0" tIns="3175" rIns="0" bIns="0" rtlCol="0">
            <a:spAutoFit/>
          </a:bodyPr>
          <a:lstStyle/>
          <a:p>
            <a:pPr marL="1978025">
              <a:lnSpc>
                <a:spcPct val="100000"/>
              </a:lnSpc>
              <a:spcBef>
                <a:spcPts val="25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Chapter</a:t>
            </a:r>
            <a:r>
              <a:rPr sz="14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5.1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30295" y="0"/>
            <a:ext cx="6014085" cy="233679"/>
          </a:xfrm>
          <a:prstGeom prst="rect">
            <a:avLst/>
          </a:prstGeom>
          <a:solidFill>
            <a:srgbClr val="FF5681"/>
          </a:solidFill>
        </p:spPr>
        <p:txBody>
          <a:bodyPr vert="horz" wrap="square" lIns="0" tIns="3175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25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Introduction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150063" y="3087751"/>
            <a:ext cx="8369934" cy="139827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78130" marR="5080" indent="-266065">
              <a:lnSpc>
                <a:spcPct val="80000"/>
              </a:lnSpc>
              <a:spcBef>
                <a:spcPts val="585"/>
              </a:spcBef>
              <a:buClr>
                <a:srgbClr val="FF2D61"/>
              </a:buClr>
              <a:buFont typeface="Wingdings"/>
              <a:buChar char=""/>
              <a:tabLst>
                <a:tab pos="278765" algn="l"/>
              </a:tabLst>
            </a:pPr>
            <a:r>
              <a:rPr sz="2000" dirty="0">
                <a:latin typeface="Verdana"/>
                <a:cs typeface="Verdana"/>
              </a:rPr>
              <a:t>In fact, one </a:t>
            </a:r>
            <a:r>
              <a:rPr sz="2000" spc="-5" dirty="0">
                <a:latin typeface="Verdana"/>
                <a:cs typeface="Verdana"/>
              </a:rPr>
              <a:t>needs only </a:t>
            </a:r>
            <a:r>
              <a:rPr sz="2000" dirty="0">
                <a:latin typeface="Verdana"/>
                <a:cs typeface="Verdana"/>
              </a:rPr>
              <a:t>a handful of </a:t>
            </a:r>
            <a:r>
              <a:rPr sz="2000" spc="-5" dirty="0">
                <a:latin typeface="Verdana"/>
                <a:cs typeface="Verdana"/>
              </a:rPr>
              <a:t>important </a:t>
            </a:r>
            <a:r>
              <a:rPr sz="2000" spc="-10" dirty="0">
                <a:latin typeface="Verdana"/>
                <a:cs typeface="Verdana"/>
              </a:rPr>
              <a:t>probability  </a:t>
            </a:r>
            <a:r>
              <a:rPr sz="2000" spc="-5" dirty="0">
                <a:latin typeface="Verdana"/>
                <a:cs typeface="Verdana"/>
              </a:rPr>
              <a:t>distributions to describe many </a:t>
            </a:r>
            <a:r>
              <a:rPr sz="2000" dirty="0">
                <a:latin typeface="Verdana"/>
                <a:cs typeface="Verdana"/>
              </a:rPr>
              <a:t>of </a:t>
            </a:r>
            <a:r>
              <a:rPr sz="2000" spc="-5" dirty="0">
                <a:latin typeface="Verdana"/>
                <a:cs typeface="Verdana"/>
              </a:rPr>
              <a:t>the discrete random </a:t>
            </a:r>
            <a:r>
              <a:rPr sz="2000" spc="-10" dirty="0">
                <a:latin typeface="Verdana"/>
                <a:cs typeface="Verdana"/>
              </a:rPr>
              <a:t>variables  </a:t>
            </a:r>
            <a:r>
              <a:rPr sz="2000" spc="-5" dirty="0">
                <a:latin typeface="Verdana"/>
                <a:cs typeface="Verdana"/>
              </a:rPr>
              <a:t>encountered </a:t>
            </a:r>
            <a:r>
              <a:rPr sz="2000" spc="-10" dirty="0">
                <a:latin typeface="Verdana"/>
                <a:cs typeface="Verdana"/>
              </a:rPr>
              <a:t>in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practice.</a:t>
            </a:r>
            <a:endParaRPr sz="2000">
              <a:latin typeface="Verdana"/>
              <a:cs typeface="Verdana"/>
            </a:endParaRPr>
          </a:p>
          <a:p>
            <a:pPr marL="278130" indent="-266065">
              <a:lnSpc>
                <a:spcPts val="2160"/>
              </a:lnSpc>
              <a:spcBef>
                <a:spcPts val="235"/>
              </a:spcBef>
              <a:buClr>
                <a:srgbClr val="FF2D61"/>
              </a:buClr>
              <a:buFont typeface="Wingdings"/>
              <a:buChar char=""/>
              <a:tabLst>
                <a:tab pos="278765" algn="l"/>
              </a:tabLst>
            </a:pPr>
            <a:r>
              <a:rPr sz="2000" dirty="0">
                <a:latin typeface="Verdana"/>
                <a:cs typeface="Verdana"/>
              </a:rPr>
              <a:t>In </a:t>
            </a:r>
            <a:r>
              <a:rPr sz="2000" spc="-5" dirty="0">
                <a:latin typeface="Verdana"/>
                <a:cs typeface="Verdana"/>
              </a:rPr>
              <a:t>this </a:t>
            </a:r>
            <a:r>
              <a:rPr sz="2000" spc="-40" dirty="0">
                <a:latin typeface="Verdana"/>
                <a:cs typeface="Verdana"/>
              </a:rPr>
              <a:t>chapter, </a:t>
            </a:r>
            <a:r>
              <a:rPr sz="2000" dirty="0">
                <a:latin typeface="Verdana"/>
                <a:cs typeface="Verdana"/>
              </a:rPr>
              <a:t>we </a:t>
            </a:r>
            <a:r>
              <a:rPr sz="2000" spc="-5" dirty="0">
                <a:latin typeface="Verdana"/>
                <a:cs typeface="Verdana"/>
              </a:rPr>
              <a:t>are going </a:t>
            </a:r>
            <a:r>
              <a:rPr sz="2000" dirty="0">
                <a:latin typeface="Verdana"/>
                <a:cs typeface="Verdana"/>
              </a:rPr>
              <a:t>to </a:t>
            </a:r>
            <a:r>
              <a:rPr sz="2000" spc="-5" dirty="0">
                <a:latin typeface="Verdana"/>
                <a:cs typeface="Verdana"/>
              </a:rPr>
              <a:t>present these </a:t>
            </a:r>
            <a:r>
              <a:rPr sz="2000" dirty="0">
                <a:latin typeface="Verdana"/>
                <a:cs typeface="Verdana"/>
              </a:rPr>
              <a:t>commonly</a:t>
            </a:r>
            <a:r>
              <a:rPr sz="2000" spc="-7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used</a:t>
            </a:r>
            <a:endParaRPr sz="2000">
              <a:latin typeface="Verdana"/>
              <a:cs typeface="Verdana"/>
            </a:endParaRPr>
          </a:p>
          <a:p>
            <a:pPr marL="278130">
              <a:lnSpc>
                <a:spcPts val="2160"/>
              </a:lnSpc>
            </a:pPr>
            <a:r>
              <a:rPr sz="2000" spc="-5" dirty="0">
                <a:latin typeface="Verdana"/>
                <a:cs typeface="Verdana"/>
              </a:rPr>
              <a:t>distributions with </a:t>
            </a:r>
            <a:r>
              <a:rPr sz="2000" spc="-10" dirty="0">
                <a:latin typeface="Verdana"/>
                <a:cs typeface="Verdana"/>
              </a:rPr>
              <a:t>various</a:t>
            </a:r>
            <a:r>
              <a:rPr sz="2000" spc="-4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examples.</a:t>
            </a:r>
            <a:endParaRPr sz="200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3597382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FF93AE"/>
          </a:solidFill>
        </p:spPr>
        <p:txBody>
          <a:bodyPr vert="horz" wrap="square" lIns="0" tIns="24130" rIns="0" bIns="0" rtlCol="0">
            <a:spAutoFit/>
          </a:bodyPr>
          <a:lstStyle/>
          <a:p>
            <a:pPr marL="3081655">
              <a:lnSpc>
                <a:spcPct val="100000"/>
              </a:lnSpc>
              <a:spcBef>
                <a:spcPts val="190"/>
              </a:spcBef>
            </a:pPr>
            <a:r>
              <a:rPr dirty="0"/>
              <a:t>Discrete Uniform</a:t>
            </a:r>
            <a:r>
              <a:rPr spc="-100" dirty="0"/>
              <a:t> </a:t>
            </a:r>
            <a:r>
              <a:rPr dirty="0"/>
              <a:t>Distribution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 algn="just">
              <a:lnSpc>
                <a:spcPct val="80000"/>
              </a:lnSpc>
              <a:spcBef>
                <a:spcPts val="585"/>
              </a:spcBef>
            </a:pPr>
            <a:r>
              <a:rPr dirty="0"/>
              <a:t>When a </a:t>
            </a:r>
            <a:r>
              <a:rPr spc="-5" dirty="0"/>
              <a:t>light </a:t>
            </a:r>
            <a:r>
              <a:rPr dirty="0"/>
              <a:t>bulb </a:t>
            </a:r>
            <a:r>
              <a:rPr spc="-10" dirty="0"/>
              <a:t>is </a:t>
            </a:r>
            <a:r>
              <a:rPr dirty="0"/>
              <a:t>selected at </a:t>
            </a:r>
            <a:r>
              <a:rPr spc="-5" dirty="0"/>
              <a:t>random </a:t>
            </a:r>
            <a:r>
              <a:rPr dirty="0"/>
              <a:t>from a </a:t>
            </a:r>
            <a:r>
              <a:rPr spc="-10" dirty="0"/>
              <a:t>box </a:t>
            </a:r>
            <a:r>
              <a:rPr dirty="0"/>
              <a:t>that </a:t>
            </a:r>
            <a:r>
              <a:rPr spc="-5" dirty="0"/>
              <a:t>contains </a:t>
            </a:r>
            <a:r>
              <a:rPr dirty="0"/>
              <a:t>a  </a:t>
            </a:r>
            <a:r>
              <a:rPr spc="-5" dirty="0"/>
              <a:t>40-watt </a:t>
            </a:r>
            <a:r>
              <a:rPr spc="-10" dirty="0"/>
              <a:t>bulb, </a:t>
            </a:r>
            <a:r>
              <a:rPr dirty="0"/>
              <a:t>a </a:t>
            </a:r>
            <a:r>
              <a:rPr spc="-5" dirty="0"/>
              <a:t>60-watt </a:t>
            </a:r>
            <a:r>
              <a:rPr spc="-10" dirty="0"/>
              <a:t>bulb, </a:t>
            </a:r>
            <a:r>
              <a:rPr dirty="0"/>
              <a:t>a </a:t>
            </a:r>
            <a:r>
              <a:rPr spc="-10" dirty="0"/>
              <a:t>75-watt bulb, </a:t>
            </a:r>
            <a:r>
              <a:rPr dirty="0"/>
              <a:t>and a </a:t>
            </a:r>
            <a:r>
              <a:rPr spc="-10" dirty="0"/>
              <a:t>100-watt bulb,  </a:t>
            </a:r>
            <a:r>
              <a:rPr dirty="0"/>
              <a:t>each</a:t>
            </a:r>
            <a:r>
              <a:rPr spc="-20" dirty="0"/>
              <a:t> </a:t>
            </a:r>
            <a:r>
              <a:rPr spc="-5" dirty="0"/>
              <a:t>element</a:t>
            </a:r>
            <a:r>
              <a:rPr dirty="0"/>
              <a:t> </a:t>
            </a:r>
            <a:r>
              <a:rPr spc="-5" dirty="0"/>
              <a:t>of</a:t>
            </a:r>
            <a:r>
              <a:rPr dirty="0"/>
              <a:t> the</a:t>
            </a:r>
            <a:r>
              <a:rPr spc="-25" dirty="0"/>
              <a:t> </a:t>
            </a:r>
            <a:r>
              <a:rPr dirty="0"/>
              <a:t>sample</a:t>
            </a:r>
            <a:r>
              <a:rPr spc="5" dirty="0"/>
              <a:t> </a:t>
            </a:r>
            <a:r>
              <a:rPr dirty="0"/>
              <a:t>space</a:t>
            </a:r>
            <a:r>
              <a:rPr spc="-60" dirty="0"/>
              <a:t> </a:t>
            </a:r>
            <a:r>
              <a:rPr i="1" dirty="0">
                <a:latin typeface="Verdana"/>
                <a:cs typeface="Verdana"/>
              </a:rPr>
              <a:t>S</a:t>
            </a:r>
            <a:r>
              <a:rPr i="1" spc="-430" dirty="0">
                <a:latin typeface="Verdana"/>
                <a:cs typeface="Verdana"/>
              </a:rPr>
              <a:t> </a:t>
            </a:r>
            <a:r>
              <a:rPr dirty="0"/>
              <a:t>=</a:t>
            </a:r>
            <a:r>
              <a:rPr spc="-415" dirty="0"/>
              <a:t> </a:t>
            </a:r>
            <a:r>
              <a:rPr dirty="0"/>
              <a:t>{40,</a:t>
            </a:r>
            <a:r>
              <a:rPr spc="-415" dirty="0"/>
              <a:t> </a:t>
            </a:r>
            <a:r>
              <a:rPr spc="-5" dirty="0"/>
              <a:t>60,</a:t>
            </a:r>
            <a:r>
              <a:rPr spc="-415" dirty="0"/>
              <a:t> </a:t>
            </a:r>
            <a:r>
              <a:rPr spc="-5" dirty="0"/>
              <a:t>75,</a:t>
            </a:r>
            <a:r>
              <a:rPr spc="-415" dirty="0"/>
              <a:t> </a:t>
            </a:r>
            <a:r>
              <a:rPr dirty="0"/>
              <a:t>100} occurs</a:t>
            </a:r>
            <a:r>
              <a:rPr spc="-30" dirty="0"/>
              <a:t> </a:t>
            </a:r>
            <a:r>
              <a:rPr spc="-5" dirty="0"/>
              <a:t>with  </a:t>
            </a:r>
            <a:r>
              <a:rPr spc="-10" dirty="0"/>
              <a:t>probability</a:t>
            </a:r>
            <a:r>
              <a:rPr spc="25" dirty="0"/>
              <a:t> </a:t>
            </a:r>
            <a:r>
              <a:rPr dirty="0"/>
              <a:t>1/4.</a:t>
            </a:r>
          </a:p>
          <a:p>
            <a:pPr marL="12700" algn="just">
              <a:lnSpc>
                <a:spcPct val="100000"/>
              </a:lnSpc>
              <a:spcBef>
                <a:spcPts val="1320"/>
              </a:spcBef>
            </a:pPr>
            <a:r>
              <a:rPr dirty="0"/>
              <a:t>Therefore, </a:t>
            </a:r>
            <a:r>
              <a:rPr spc="5" dirty="0"/>
              <a:t>we </a:t>
            </a:r>
            <a:r>
              <a:rPr spc="-5" dirty="0"/>
              <a:t>have </a:t>
            </a:r>
            <a:r>
              <a:rPr dirty="0"/>
              <a:t>a uniform </a:t>
            </a:r>
            <a:r>
              <a:rPr spc="-5" dirty="0"/>
              <a:t>distribution,</a:t>
            </a:r>
            <a:r>
              <a:rPr spc="-120" dirty="0"/>
              <a:t> </a:t>
            </a:r>
            <a:r>
              <a:rPr spc="-5" dirty="0"/>
              <a:t>with</a:t>
            </a:r>
          </a:p>
          <a:p>
            <a:pPr marL="719455">
              <a:lnSpc>
                <a:spcPts val="1925"/>
              </a:lnSpc>
              <a:spcBef>
                <a:spcPts val="1985"/>
              </a:spcBef>
              <a:tabLst>
                <a:tab pos="1911985" algn="l"/>
                <a:tab pos="2284730" algn="l"/>
              </a:tabLst>
            </a:pPr>
            <a:r>
              <a:rPr sz="1800" i="1" spc="10" dirty="0">
                <a:latin typeface="Times New Roman"/>
                <a:cs typeface="Times New Roman"/>
              </a:rPr>
              <a:t>f </a:t>
            </a:r>
            <a:r>
              <a:rPr sz="1800" spc="10" dirty="0">
                <a:latin typeface="Times New Roman"/>
                <a:cs typeface="Times New Roman"/>
              </a:rPr>
              <a:t>( </a:t>
            </a:r>
            <a:r>
              <a:rPr sz="1800" i="1" spc="75" dirty="0">
                <a:latin typeface="Times New Roman"/>
                <a:cs typeface="Times New Roman"/>
              </a:rPr>
              <a:t>x</a:t>
            </a:r>
            <a:r>
              <a:rPr sz="1800" spc="75" dirty="0">
                <a:latin typeface="Times New Roman"/>
                <a:cs typeface="Times New Roman"/>
              </a:rPr>
              <a:t>;</a:t>
            </a:r>
            <a:r>
              <a:rPr sz="1800" spc="-175" dirty="0">
                <a:latin typeface="Times New Roman"/>
                <a:cs typeface="Times New Roman"/>
              </a:rPr>
              <a:t> </a:t>
            </a:r>
            <a:r>
              <a:rPr sz="1800" spc="90" dirty="0">
                <a:latin typeface="Times New Roman"/>
                <a:cs typeface="Times New Roman"/>
              </a:rPr>
              <a:t>4)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20" dirty="0">
                <a:latin typeface="Symbol"/>
                <a:cs typeface="Symbol"/>
              </a:rPr>
              <a:t></a:t>
            </a:r>
            <a:r>
              <a:rPr sz="1800" spc="20" dirty="0">
                <a:latin typeface="Times New Roman"/>
                <a:cs typeface="Times New Roman"/>
              </a:rPr>
              <a:t>	</a:t>
            </a:r>
            <a:r>
              <a:rPr sz="1800" spc="5" dirty="0">
                <a:latin typeface="Times New Roman"/>
                <a:cs typeface="Times New Roman"/>
              </a:rPr>
              <a:t>,	</a:t>
            </a:r>
            <a:r>
              <a:rPr sz="1800" i="1" spc="15" dirty="0">
                <a:latin typeface="Times New Roman"/>
                <a:cs typeface="Times New Roman"/>
              </a:rPr>
              <a:t>x </a:t>
            </a:r>
            <a:r>
              <a:rPr sz="1800" spc="20" dirty="0">
                <a:latin typeface="Symbol"/>
                <a:cs typeface="Symbol"/>
              </a:rPr>
              <a:t></a:t>
            </a:r>
            <a:r>
              <a:rPr sz="1800" spc="20" dirty="0">
                <a:latin typeface="Times New Roman"/>
                <a:cs typeface="Times New Roman"/>
              </a:rPr>
              <a:t> </a:t>
            </a:r>
            <a:r>
              <a:rPr sz="1800" spc="105" dirty="0">
                <a:latin typeface="Times New Roman"/>
                <a:cs typeface="Times New Roman"/>
              </a:rPr>
              <a:t>40, 60,</a:t>
            </a:r>
            <a:r>
              <a:rPr sz="1800" spc="15" dirty="0">
                <a:latin typeface="Times New Roman"/>
                <a:cs typeface="Times New Roman"/>
              </a:rPr>
              <a:t> </a:t>
            </a:r>
            <a:r>
              <a:rPr sz="1800" spc="125" dirty="0">
                <a:latin typeface="Times New Roman"/>
                <a:cs typeface="Times New Roman"/>
              </a:rPr>
              <a:t>75,100</a:t>
            </a:r>
            <a:endParaRPr sz="1800">
              <a:latin typeface="Times New Roman"/>
              <a:cs typeface="Times New Roman"/>
            </a:endParaRPr>
          </a:p>
          <a:p>
            <a:pPr marL="1726564">
              <a:lnSpc>
                <a:spcPts val="1925"/>
              </a:lnSpc>
            </a:pPr>
            <a:r>
              <a:rPr sz="1800" spc="15" dirty="0">
                <a:latin typeface="Times New Roman"/>
                <a:cs typeface="Times New Roman"/>
              </a:rPr>
              <a:t>4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37363" y="832865"/>
            <a:ext cx="842708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0830" indent="-266065">
              <a:lnSpc>
                <a:spcPct val="100000"/>
              </a:lnSpc>
              <a:spcBef>
                <a:spcPts val="105"/>
              </a:spcBef>
              <a:buClr>
                <a:srgbClr val="FF2D61"/>
              </a:buClr>
              <a:buFont typeface="Wingdings"/>
              <a:buChar char=""/>
              <a:tabLst>
                <a:tab pos="291465" algn="l"/>
              </a:tabLst>
            </a:pPr>
            <a:r>
              <a:rPr sz="2000" dirty="0">
                <a:latin typeface="Verdana"/>
                <a:cs typeface="Verdana"/>
              </a:rPr>
              <a:t>If </a:t>
            </a:r>
            <a:r>
              <a:rPr sz="2000" spc="-5" dirty="0">
                <a:latin typeface="Verdana"/>
                <a:cs typeface="Verdana"/>
              </a:rPr>
              <a:t>the random </a:t>
            </a:r>
            <a:r>
              <a:rPr sz="2000" spc="-10" dirty="0">
                <a:latin typeface="Verdana"/>
                <a:cs typeface="Verdana"/>
              </a:rPr>
              <a:t>variable </a:t>
            </a:r>
            <a:r>
              <a:rPr sz="2000" i="1" dirty="0">
                <a:latin typeface="Verdana"/>
                <a:cs typeface="Verdana"/>
              </a:rPr>
              <a:t>X </a:t>
            </a:r>
            <a:r>
              <a:rPr sz="2000" spc="-5" dirty="0">
                <a:latin typeface="Verdana"/>
                <a:cs typeface="Verdana"/>
              </a:rPr>
              <a:t>assumes the </a:t>
            </a:r>
            <a:r>
              <a:rPr sz="2000" spc="-10" dirty="0">
                <a:latin typeface="Verdana"/>
                <a:cs typeface="Verdana"/>
              </a:rPr>
              <a:t>values </a:t>
            </a:r>
            <a:r>
              <a:rPr sz="2000" i="1" spc="5" dirty="0">
                <a:latin typeface="Verdana"/>
                <a:cs typeface="Verdana"/>
              </a:rPr>
              <a:t>x</a:t>
            </a:r>
            <a:r>
              <a:rPr sz="1950" spc="7" baseline="-21367" dirty="0">
                <a:latin typeface="Verdana"/>
                <a:cs typeface="Verdana"/>
              </a:rPr>
              <a:t>1</a:t>
            </a:r>
            <a:r>
              <a:rPr sz="2000" spc="5" dirty="0">
                <a:latin typeface="Verdana"/>
                <a:cs typeface="Verdana"/>
              </a:rPr>
              <a:t>, </a:t>
            </a:r>
            <a:r>
              <a:rPr sz="2000" i="1" spc="5" dirty="0">
                <a:latin typeface="Verdana"/>
                <a:cs typeface="Verdana"/>
              </a:rPr>
              <a:t>x</a:t>
            </a:r>
            <a:r>
              <a:rPr sz="1950" spc="7" baseline="-21367" dirty="0">
                <a:latin typeface="Verdana"/>
                <a:cs typeface="Verdana"/>
              </a:rPr>
              <a:t>2</a:t>
            </a:r>
            <a:r>
              <a:rPr sz="2000" spc="5" dirty="0">
                <a:latin typeface="Verdana"/>
                <a:cs typeface="Verdana"/>
              </a:rPr>
              <a:t>, </a:t>
            </a:r>
            <a:r>
              <a:rPr sz="2000" spc="-30" dirty="0">
                <a:latin typeface="Verdana"/>
                <a:cs typeface="Verdana"/>
              </a:rPr>
              <a:t>..., </a:t>
            </a:r>
            <a:r>
              <a:rPr sz="2000" i="1" spc="5" dirty="0">
                <a:latin typeface="Verdana"/>
                <a:cs typeface="Verdana"/>
              </a:rPr>
              <a:t>x</a:t>
            </a:r>
            <a:r>
              <a:rPr sz="1950" i="1" spc="7" baseline="-21367" dirty="0">
                <a:latin typeface="Verdana"/>
                <a:cs typeface="Verdana"/>
              </a:rPr>
              <a:t>k</a:t>
            </a:r>
            <a:r>
              <a:rPr sz="2000" spc="5" dirty="0">
                <a:latin typeface="Verdana"/>
                <a:cs typeface="Verdana"/>
              </a:rPr>
              <a:t>,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with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965705" y="0"/>
            <a:ext cx="71786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59840" algn="l"/>
              </a:tabLst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Chapter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5.2	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Discrete Uniform</a:t>
            </a:r>
            <a:r>
              <a:rPr sz="14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Distribution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1839623" y="1927312"/>
            <a:ext cx="174625" cy="0"/>
          </a:xfrm>
          <a:custGeom>
            <a:avLst/>
            <a:gdLst/>
            <a:ahLst/>
            <a:cxnLst/>
            <a:rect l="l" t="t" r="r" b="b"/>
            <a:pathLst>
              <a:path w="174625">
                <a:moveTo>
                  <a:pt x="0" y="0"/>
                </a:moveTo>
                <a:lnTo>
                  <a:pt x="174458" y="0"/>
                </a:lnTo>
              </a:path>
            </a:pathLst>
          </a:custGeom>
          <a:ln w="113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428244" y="1076401"/>
            <a:ext cx="8365490" cy="80518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>
              <a:lnSpc>
                <a:spcPts val="2160"/>
              </a:lnSpc>
              <a:spcBef>
                <a:spcPts val="105"/>
              </a:spcBef>
            </a:pPr>
            <a:r>
              <a:rPr sz="2000" spc="-5" dirty="0">
                <a:latin typeface="Verdana"/>
                <a:cs typeface="Verdana"/>
              </a:rPr>
              <a:t>equal probabilities, then </a:t>
            </a:r>
            <a:r>
              <a:rPr sz="2000" dirty="0">
                <a:latin typeface="Verdana"/>
                <a:cs typeface="Verdana"/>
              </a:rPr>
              <a:t>the </a:t>
            </a:r>
            <a:r>
              <a:rPr sz="2000" spc="-5" dirty="0">
                <a:latin typeface="Verdana"/>
                <a:cs typeface="Verdana"/>
              </a:rPr>
              <a:t>discrete </a:t>
            </a:r>
            <a:r>
              <a:rPr sz="2000" dirty="0">
                <a:latin typeface="Verdana"/>
                <a:cs typeface="Verdana"/>
              </a:rPr>
              <a:t>uniform </a:t>
            </a:r>
            <a:r>
              <a:rPr sz="2000" spc="-5" dirty="0">
                <a:latin typeface="Verdana"/>
                <a:cs typeface="Verdana"/>
              </a:rPr>
              <a:t>distribution is</a:t>
            </a:r>
            <a:r>
              <a:rPr sz="2000" spc="-6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given</a:t>
            </a:r>
            <a:endParaRPr sz="2000">
              <a:latin typeface="Verdana"/>
              <a:cs typeface="Verdana"/>
            </a:endParaRPr>
          </a:p>
          <a:p>
            <a:pPr>
              <a:lnSpc>
                <a:spcPts val="1985"/>
              </a:lnSpc>
            </a:pPr>
            <a:r>
              <a:rPr sz="2000" spc="-5" dirty="0">
                <a:latin typeface="Verdana"/>
                <a:cs typeface="Verdana"/>
              </a:rPr>
              <a:t>by</a:t>
            </a:r>
            <a:endParaRPr sz="2000">
              <a:latin typeface="Verdana"/>
              <a:cs typeface="Verdana"/>
            </a:endParaRPr>
          </a:p>
          <a:p>
            <a:pPr marL="1430020">
              <a:lnSpc>
                <a:spcPts val="1985"/>
              </a:lnSpc>
            </a:pPr>
            <a:r>
              <a:rPr sz="1800" spc="15" dirty="0"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858377" y="1968699"/>
            <a:ext cx="116839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>
              <a:lnSpc>
                <a:spcPct val="100000"/>
              </a:lnSpc>
              <a:spcBef>
                <a:spcPts val="95"/>
              </a:spcBef>
            </a:pPr>
            <a:r>
              <a:rPr sz="1800" i="1" spc="15" dirty="0">
                <a:latin typeface="Times New Roman"/>
                <a:cs typeface="Times New Roman"/>
              </a:rPr>
              <a:t>k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04458" y="1754352"/>
            <a:ext cx="3277870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5"/>
              </a:spcBef>
              <a:tabLst>
                <a:tab pos="1246505" algn="l"/>
                <a:tab pos="1619250" algn="l"/>
                <a:tab pos="2929255" algn="l"/>
              </a:tabLst>
            </a:pPr>
            <a:r>
              <a:rPr sz="1800" i="1" spc="10" dirty="0">
                <a:latin typeface="Times New Roman"/>
                <a:cs typeface="Times New Roman"/>
              </a:rPr>
              <a:t>f </a:t>
            </a:r>
            <a:r>
              <a:rPr sz="1800" spc="10" dirty="0">
                <a:latin typeface="Times New Roman"/>
                <a:cs typeface="Times New Roman"/>
              </a:rPr>
              <a:t>( </a:t>
            </a:r>
            <a:r>
              <a:rPr sz="1800" i="1" spc="75" dirty="0">
                <a:latin typeface="Times New Roman"/>
                <a:cs typeface="Times New Roman"/>
              </a:rPr>
              <a:t>x</a:t>
            </a:r>
            <a:r>
              <a:rPr sz="1800" spc="75" dirty="0">
                <a:latin typeface="Times New Roman"/>
                <a:cs typeface="Times New Roman"/>
              </a:rPr>
              <a:t>;</a:t>
            </a:r>
            <a:r>
              <a:rPr sz="1800" spc="-320" dirty="0">
                <a:latin typeface="Times New Roman"/>
                <a:cs typeface="Times New Roman"/>
              </a:rPr>
              <a:t> </a:t>
            </a:r>
            <a:r>
              <a:rPr sz="1800" i="1" spc="15" dirty="0">
                <a:latin typeface="Times New Roman"/>
                <a:cs typeface="Times New Roman"/>
              </a:rPr>
              <a:t>k </a:t>
            </a:r>
            <a:r>
              <a:rPr sz="1800" spc="10" dirty="0">
                <a:latin typeface="Times New Roman"/>
                <a:cs typeface="Times New Roman"/>
              </a:rPr>
              <a:t>)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1800" spc="20" dirty="0">
                <a:latin typeface="Symbol"/>
                <a:cs typeface="Symbol"/>
              </a:rPr>
              <a:t></a:t>
            </a:r>
            <a:r>
              <a:rPr sz="1800" spc="20" dirty="0">
                <a:latin typeface="Times New Roman"/>
                <a:cs typeface="Times New Roman"/>
              </a:rPr>
              <a:t>	</a:t>
            </a:r>
            <a:r>
              <a:rPr sz="1800" spc="5" dirty="0">
                <a:latin typeface="Times New Roman"/>
                <a:cs typeface="Times New Roman"/>
              </a:rPr>
              <a:t>,	</a:t>
            </a:r>
            <a:r>
              <a:rPr sz="1800" i="1" spc="15" dirty="0">
                <a:latin typeface="Times New Roman"/>
                <a:cs typeface="Times New Roman"/>
              </a:rPr>
              <a:t>x </a:t>
            </a:r>
            <a:r>
              <a:rPr sz="1800" spc="20" dirty="0">
                <a:latin typeface="Symbol"/>
                <a:cs typeface="Symbol"/>
              </a:rPr>
              <a:t></a:t>
            </a:r>
            <a:r>
              <a:rPr sz="1800" spc="20" dirty="0">
                <a:latin typeface="Times New Roman"/>
                <a:cs typeface="Times New Roman"/>
              </a:rPr>
              <a:t>  </a:t>
            </a:r>
            <a:r>
              <a:rPr sz="1800" i="1" spc="5" dirty="0">
                <a:latin typeface="Times New Roman"/>
                <a:cs typeface="Times New Roman"/>
              </a:rPr>
              <a:t>x</a:t>
            </a:r>
            <a:r>
              <a:rPr sz="1575" spc="7" baseline="-29100" dirty="0">
                <a:latin typeface="Times New Roman"/>
                <a:cs typeface="Times New Roman"/>
              </a:rPr>
              <a:t>1 </a:t>
            </a:r>
            <a:r>
              <a:rPr sz="1800" spc="5" dirty="0">
                <a:latin typeface="Times New Roman"/>
                <a:cs typeface="Times New Roman"/>
              </a:rPr>
              <a:t>,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i="1" spc="75" dirty="0">
                <a:latin typeface="Times New Roman"/>
                <a:cs typeface="Times New Roman"/>
              </a:rPr>
              <a:t>x</a:t>
            </a:r>
            <a:r>
              <a:rPr sz="1575" spc="112" baseline="-29100" dirty="0">
                <a:latin typeface="Times New Roman"/>
                <a:cs typeface="Times New Roman"/>
              </a:rPr>
              <a:t>2</a:t>
            </a:r>
            <a:r>
              <a:rPr sz="1575" spc="37" baseline="-29100" dirty="0">
                <a:latin typeface="Times New Roman"/>
                <a:cs typeface="Times New Roman"/>
              </a:rPr>
              <a:t> </a:t>
            </a:r>
            <a:r>
              <a:rPr sz="1800" spc="5" dirty="0">
                <a:latin typeface="Times New Roman"/>
                <a:cs typeface="Times New Roman"/>
              </a:rPr>
              <a:t>,	,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i="1" spc="80" dirty="0">
                <a:latin typeface="Times New Roman"/>
                <a:cs typeface="Times New Roman"/>
              </a:rPr>
              <a:t>x</a:t>
            </a:r>
            <a:r>
              <a:rPr sz="1575" i="1" spc="120" baseline="-29100" dirty="0">
                <a:latin typeface="Times New Roman"/>
                <a:cs typeface="Times New Roman"/>
              </a:rPr>
              <a:t>k</a:t>
            </a:r>
            <a:endParaRPr sz="1575" baseline="-29100">
              <a:latin typeface="Times New Roman"/>
              <a:cs typeface="Times New Roman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73152" y="841247"/>
            <a:ext cx="8983980" cy="1487805"/>
            <a:chOff x="73152" y="841247"/>
            <a:chExt cx="8983980" cy="1487805"/>
          </a:xfrm>
        </p:grpSpPr>
        <p:sp>
          <p:nvSpPr>
            <p:cNvPr id="10" name="object 10"/>
            <p:cNvSpPr/>
            <p:nvPr/>
          </p:nvSpPr>
          <p:spPr>
            <a:xfrm>
              <a:off x="3448940" y="1777098"/>
              <a:ext cx="659686" cy="230421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83058" y="851153"/>
              <a:ext cx="8964295" cy="1468120"/>
            </a:xfrm>
            <a:custGeom>
              <a:avLst/>
              <a:gdLst/>
              <a:ahLst/>
              <a:cxnLst/>
              <a:rect l="l" t="t" r="r" b="b"/>
              <a:pathLst>
                <a:path w="8964295" h="1468120">
                  <a:moveTo>
                    <a:pt x="0" y="1467612"/>
                  </a:moveTo>
                  <a:lnTo>
                    <a:pt x="8964168" y="1467612"/>
                  </a:lnTo>
                  <a:lnTo>
                    <a:pt x="8964168" y="0"/>
                  </a:lnTo>
                  <a:lnTo>
                    <a:pt x="0" y="0"/>
                  </a:lnTo>
                  <a:lnTo>
                    <a:pt x="0" y="1467612"/>
                  </a:lnTo>
                  <a:close/>
                </a:path>
              </a:pathLst>
            </a:custGeom>
            <a:ln w="19812">
              <a:solidFill>
                <a:srgbClr val="FF2D6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2" name="object 12"/>
          <p:cNvGrpSpPr/>
          <p:nvPr/>
        </p:nvGrpSpPr>
        <p:grpSpPr>
          <a:xfrm>
            <a:off x="0" y="2677667"/>
            <a:ext cx="727075" cy="1080135"/>
            <a:chOff x="0" y="2677667"/>
            <a:chExt cx="727075" cy="1080135"/>
          </a:xfrm>
        </p:grpSpPr>
        <p:sp>
          <p:nvSpPr>
            <p:cNvPr id="13" name="object 13"/>
            <p:cNvSpPr/>
            <p:nvPr/>
          </p:nvSpPr>
          <p:spPr>
            <a:xfrm>
              <a:off x="0" y="2810255"/>
              <a:ext cx="727075" cy="90170"/>
            </a:xfrm>
            <a:custGeom>
              <a:avLst/>
              <a:gdLst/>
              <a:ahLst/>
              <a:cxnLst/>
              <a:rect l="l" t="t" r="r" b="b"/>
              <a:pathLst>
                <a:path w="727075" h="90169">
                  <a:moveTo>
                    <a:pt x="726948" y="0"/>
                  </a:moveTo>
                  <a:lnTo>
                    <a:pt x="0" y="0"/>
                  </a:lnTo>
                  <a:lnTo>
                    <a:pt x="0" y="89915"/>
                  </a:lnTo>
                  <a:lnTo>
                    <a:pt x="726948" y="89915"/>
                  </a:lnTo>
                  <a:lnTo>
                    <a:pt x="726948" y="0"/>
                  </a:lnTo>
                  <a:close/>
                </a:path>
              </a:pathLst>
            </a:custGeom>
            <a:solidFill>
              <a:srgbClr val="FF56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126492" y="2677667"/>
              <a:ext cx="0" cy="1080135"/>
            </a:xfrm>
            <a:custGeom>
              <a:avLst/>
              <a:gdLst/>
              <a:ahLst/>
              <a:cxnLst/>
              <a:rect l="l" t="t" r="r" b="b"/>
              <a:pathLst>
                <a:path h="1080135">
                  <a:moveTo>
                    <a:pt x="0" y="0"/>
                  </a:moveTo>
                  <a:lnTo>
                    <a:pt x="1" y="1080008"/>
                  </a:lnTo>
                </a:path>
              </a:pathLst>
            </a:custGeom>
            <a:ln w="12192">
              <a:solidFill>
                <a:srgbClr val="FF56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/>
          <p:nvPr/>
        </p:nvSpPr>
        <p:spPr>
          <a:xfrm>
            <a:off x="1858990" y="4821388"/>
            <a:ext cx="165735" cy="0"/>
          </a:xfrm>
          <a:custGeom>
            <a:avLst/>
            <a:gdLst/>
            <a:ahLst/>
            <a:cxnLst/>
            <a:rect l="l" t="t" r="r" b="b"/>
            <a:pathLst>
              <a:path w="165735">
                <a:moveTo>
                  <a:pt x="0" y="0"/>
                </a:moveTo>
                <a:lnTo>
                  <a:pt x="165590" y="0"/>
                </a:lnTo>
              </a:path>
            </a:pathLst>
          </a:custGeom>
          <a:ln w="113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860642" y="4476186"/>
            <a:ext cx="142240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spc="15" dirty="0"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825445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76200" y="6085332"/>
            <a:ext cx="400812" cy="464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FF93AE"/>
          </a:solidFill>
        </p:spPr>
        <p:txBody>
          <a:bodyPr vert="horz" wrap="square" lIns="0" tIns="24130" rIns="0" bIns="0" rtlCol="0">
            <a:spAutoFit/>
          </a:bodyPr>
          <a:lstStyle/>
          <a:p>
            <a:pPr marL="3081655">
              <a:lnSpc>
                <a:spcPct val="100000"/>
              </a:lnSpc>
              <a:spcBef>
                <a:spcPts val="190"/>
              </a:spcBef>
            </a:pPr>
            <a:r>
              <a:rPr dirty="0"/>
              <a:t>Discrete Uniform</a:t>
            </a:r>
            <a:r>
              <a:rPr spc="-100" dirty="0"/>
              <a:t> </a:t>
            </a:r>
            <a:r>
              <a:rPr dirty="0"/>
              <a:t>Distribution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50063" y="986155"/>
            <a:ext cx="8879840" cy="1047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160"/>
              </a:lnSpc>
              <a:spcBef>
                <a:spcPts val="105"/>
              </a:spcBef>
            </a:pPr>
            <a:r>
              <a:rPr sz="2000" dirty="0">
                <a:latin typeface="Verdana"/>
                <a:cs typeface="Verdana"/>
              </a:rPr>
              <a:t>When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</a:t>
            </a:r>
            <a:r>
              <a:rPr sz="2000" spc="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dice</a:t>
            </a:r>
            <a:r>
              <a:rPr sz="2000" spc="-10" dirty="0">
                <a:latin typeface="Verdana"/>
                <a:cs typeface="Verdana"/>
              </a:rPr>
              <a:t> is</a:t>
            </a:r>
            <a:r>
              <a:rPr sz="2000" spc="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tossed,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each</a:t>
            </a:r>
            <a:r>
              <a:rPr sz="2000" spc="-2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element</a:t>
            </a:r>
            <a:r>
              <a:rPr sz="2000" spc="1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of</a:t>
            </a:r>
            <a:r>
              <a:rPr sz="2000" spc="-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the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sample</a:t>
            </a:r>
            <a:r>
              <a:rPr sz="2000" spc="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space</a:t>
            </a:r>
            <a:r>
              <a:rPr sz="2000" spc="-90" dirty="0">
                <a:latin typeface="Verdana"/>
                <a:cs typeface="Verdana"/>
              </a:rPr>
              <a:t> </a:t>
            </a:r>
            <a:r>
              <a:rPr sz="2000" i="1" dirty="0">
                <a:latin typeface="Verdana"/>
                <a:cs typeface="Verdana"/>
              </a:rPr>
              <a:t>S</a:t>
            </a:r>
            <a:r>
              <a:rPr sz="2000" i="1" spc="-41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=</a:t>
            </a:r>
            <a:r>
              <a:rPr sz="2000" spc="-42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{1,</a:t>
            </a:r>
            <a:r>
              <a:rPr sz="2000" spc="-42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2,</a:t>
            </a:r>
            <a:r>
              <a:rPr sz="2000" spc="-409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3,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ts val="2160"/>
              </a:lnSpc>
            </a:pPr>
            <a:r>
              <a:rPr sz="2000" dirty="0">
                <a:latin typeface="Verdana"/>
                <a:cs typeface="Verdana"/>
              </a:rPr>
              <a:t>4,</a:t>
            </a:r>
            <a:r>
              <a:rPr sz="2000" spc="-42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5,</a:t>
            </a:r>
            <a:r>
              <a:rPr sz="2000" spc="-42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6}</a:t>
            </a:r>
            <a:r>
              <a:rPr sz="2000" spc="-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occurs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with</a:t>
            </a:r>
            <a:r>
              <a:rPr sz="2000" spc="-2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probability</a:t>
            </a:r>
            <a:r>
              <a:rPr sz="2000" spc="2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1/6.</a:t>
            </a:r>
            <a:endParaRPr sz="20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320"/>
              </a:spcBef>
            </a:pPr>
            <a:r>
              <a:rPr sz="2000" dirty="0">
                <a:latin typeface="Verdana"/>
                <a:cs typeface="Verdana"/>
              </a:rPr>
              <a:t>Therefore, </a:t>
            </a:r>
            <a:r>
              <a:rPr sz="2000" spc="5" dirty="0">
                <a:latin typeface="Verdana"/>
                <a:cs typeface="Verdana"/>
              </a:rPr>
              <a:t>we </a:t>
            </a:r>
            <a:r>
              <a:rPr sz="2000" spc="-5" dirty="0">
                <a:latin typeface="Verdana"/>
                <a:cs typeface="Verdana"/>
              </a:rPr>
              <a:t>have </a:t>
            </a:r>
            <a:r>
              <a:rPr sz="2000" dirty="0">
                <a:latin typeface="Verdana"/>
                <a:cs typeface="Verdana"/>
              </a:rPr>
              <a:t>an uniform </a:t>
            </a:r>
            <a:r>
              <a:rPr sz="2000" spc="-5" dirty="0">
                <a:latin typeface="Verdana"/>
                <a:cs typeface="Verdana"/>
              </a:rPr>
              <a:t>distribution</a:t>
            </a:r>
            <a:r>
              <a:rPr sz="2000" spc="-12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with</a:t>
            </a:r>
            <a:endParaRPr sz="2000">
              <a:latin typeface="Verdana"/>
              <a:cs typeface="Verdan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0" y="778763"/>
            <a:ext cx="727075" cy="1080135"/>
            <a:chOff x="0" y="778763"/>
            <a:chExt cx="727075" cy="1080135"/>
          </a:xfrm>
        </p:grpSpPr>
        <p:sp>
          <p:nvSpPr>
            <p:cNvPr id="10" name="object 10"/>
            <p:cNvSpPr/>
            <p:nvPr/>
          </p:nvSpPr>
          <p:spPr>
            <a:xfrm>
              <a:off x="0" y="911351"/>
              <a:ext cx="727075" cy="90170"/>
            </a:xfrm>
            <a:custGeom>
              <a:avLst/>
              <a:gdLst/>
              <a:ahLst/>
              <a:cxnLst/>
              <a:rect l="l" t="t" r="r" b="b"/>
              <a:pathLst>
                <a:path w="727075" h="90169">
                  <a:moveTo>
                    <a:pt x="726948" y="0"/>
                  </a:moveTo>
                  <a:lnTo>
                    <a:pt x="0" y="0"/>
                  </a:lnTo>
                  <a:lnTo>
                    <a:pt x="0" y="89915"/>
                  </a:lnTo>
                  <a:lnTo>
                    <a:pt x="726948" y="89915"/>
                  </a:lnTo>
                  <a:lnTo>
                    <a:pt x="726948" y="0"/>
                  </a:lnTo>
                  <a:close/>
                </a:path>
              </a:pathLst>
            </a:custGeom>
            <a:solidFill>
              <a:srgbClr val="FF56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126492" y="778763"/>
              <a:ext cx="0" cy="1080135"/>
            </a:xfrm>
            <a:custGeom>
              <a:avLst/>
              <a:gdLst/>
              <a:ahLst/>
              <a:cxnLst/>
              <a:rect l="l" t="t" r="r" b="b"/>
              <a:pathLst>
                <a:path h="1080135">
                  <a:moveTo>
                    <a:pt x="0" y="0"/>
                  </a:moveTo>
                  <a:lnTo>
                    <a:pt x="1" y="1080008"/>
                  </a:lnTo>
                </a:path>
              </a:pathLst>
            </a:custGeom>
            <a:ln w="12192">
              <a:solidFill>
                <a:srgbClr val="FF56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0" y="0"/>
            <a:ext cx="3130550" cy="233679"/>
          </a:xfrm>
          <a:prstGeom prst="rect">
            <a:avLst/>
          </a:prstGeom>
          <a:solidFill>
            <a:srgbClr val="FF2D61"/>
          </a:solidFill>
        </p:spPr>
        <p:txBody>
          <a:bodyPr vert="horz" wrap="square" lIns="0" tIns="3175" rIns="0" bIns="0" rtlCol="0">
            <a:spAutoFit/>
          </a:bodyPr>
          <a:lstStyle/>
          <a:p>
            <a:pPr marL="1978025">
              <a:lnSpc>
                <a:spcPct val="100000"/>
              </a:lnSpc>
              <a:spcBef>
                <a:spcPts val="25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Chapter</a:t>
            </a:r>
            <a:r>
              <a:rPr sz="14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5.2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130295" y="0"/>
            <a:ext cx="6014085" cy="233679"/>
          </a:xfrm>
          <a:prstGeom prst="rect">
            <a:avLst/>
          </a:prstGeom>
          <a:solidFill>
            <a:srgbClr val="FF5681"/>
          </a:solidFill>
        </p:spPr>
        <p:txBody>
          <a:bodyPr vert="horz" wrap="square" lIns="0" tIns="3175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25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Discrete Uniform</a:t>
            </a:r>
            <a:r>
              <a:rPr sz="1400" spc="-75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Distribution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1843351" y="2509480"/>
            <a:ext cx="161925" cy="0"/>
          </a:xfrm>
          <a:custGeom>
            <a:avLst/>
            <a:gdLst/>
            <a:ahLst/>
            <a:cxnLst/>
            <a:rect l="l" t="t" r="r" b="b"/>
            <a:pathLst>
              <a:path w="161925">
                <a:moveTo>
                  <a:pt x="0" y="0"/>
                </a:moveTo>
                <a:lnTo>
                  <a:pt x="161430" y="0"/>
                </a:lnTo>
              </a:path>
            </a:pathLst>
          </a:custGeom>
          <a:ln w="11332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 txBox="1"/>
          <p:nvPr/>
        </p:nvSpPr>
        <p:spPr>
          <a:xfrm>
            <a:off x="1842771" y="2164278"/>
            <a:ext cx="142240" cy="2997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800" spc="15" dirty="0">
                <a:latin typeface="Times New Roman"/>
                <a:cs typeface="Times New Roman"/>
              </a:rPr>
              <a:t>1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843932" y="2336520"/>
            <a:ext cx="3195955" cy="51371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ts val="1925"/>
              </a:lnSpc>
              <a:spcBef>
                <a:spcPts val="95"/>
              </a:spcBef>
              <a:tabLst>
                <a:tab pos="1198880" algn="l"/>
                <a:tab pos="1572260" algn="l"/>
              </a:tabLst>
            </a:pPr>
            <a:r>
              <a:rPr sz="1800" i="1" spc="5" dirty="0">
                <a:latin typeface="Times New Roman"/>
                <a:cs typeface="Times New Roman"/>
              </a:rPr>
              <a:t>f </a:t>
            </a:r>
            <a:r>
              <a:rPr sz="1800" spc="10" dirty="0">
                <a:latin typeface="Times New Roman"/>
                <a:cs typeface="Times New Roman"/>
              </a:rPr>
              <a:t>( </a:t>
            </a:r>
            <a:r>
              <a:rPr sz="1800" i="1" spc="75" dirty="0">
                <a:latin typeface="Times New Roman"/>
                <a:cs typeface="Times New Roman"/>
              </a:rPr>
              <a:t>x</a:t>
            </a:r>
            <a:r>
              <a:rPr sz="1800" spc="75" dirty="0">
                <a:latin typeface="Times New Roman"/>
                <a:cs typeface="Times New Roman"/>
              </a:rPr>
              <a:t>;</a:t>
            </a:r>
            <a:r>
              <a:rPr sz="1800" spc="-190" dirty="0">
                <a:latin typeface="Times New Roman"/>
                <a:cs typeface="Times New Roman"/>
              </a:rPr>
              <a:t> </a:t>
            </a:r>
            <a:r>
              <a:rPr sz="1800" spc="90" dirty="0">
                <a:latin typeface="Times New Roman"/>
                <a:cs typeface="Times New Roman"/>
              </a:rPr>
              <a:t>6)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15" dirty="0">
                <a:latin typeface="Symbol"/>
                <a:cs typeface="Symbol"/>
              </a:rPr>
              <a:t></a:t>
            </a:r>
            <a:r>
              <a:rPr sz="1800" spc="15" dirty="0">
                <a:latin typeface="Times New Roman"/>
                <a:cs typeface="Times New Roman"/>
              </a:rPr>
              <a:t>	</a:t>
            </a:r>
            <a:r>
              <a:rPr sz="1800" spc="5" dirty="0">
                <a:latin typeface="Times New Roman"/>
                <a:cs typeface="Times New Roman"/>
              </a:rPr>
              <a:t>,	</a:t>
            </a:r>
            <a:r>
              <a:rPr sz="1800" i="1" spc="15" dirty="0">
                <a:latin typeface="Times New Roman"/>
                <a:cs typeface="Times New Roman"/>
              </a:rPr>
              <a:t>x</a:t>
            </a:r>
            <a:r>
              <a:rPr sz="1800" i="1" spc="200" dirty="0">
                <a:latin typeface="Times New Roman"/>
                <a:cs typeface="Times New Roman"/>
              </a:rPr>
              <a:t> </a:t>
            </a:r>
            <a:r>
              <a:rPr sz="1800" spc="15" dirty="0">
                <a:latin typeface="Symbol"/>
                <a:cs typeface="Symbol"/>
              </a:rPr>
              <a:t></a:t>
            </a:r>
            <a:r>
              <a:rPr sz="1800" spc="-30" dirty="0">
                <a:latin typeface="Times New Roman"/>
                <a:cs typeface="Times New Roman"/>
              </a:rPr>
              <a:t> </a:t>
            </a:r>
            <a:r>
              <a:rPr sz="1800" spc="-10" dirty="0">
                <a:latin typeface="Times New Roman"/>
                <a:cs typeface="Times New Roman"/>
              </a:rPr>
              <a:t>1,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spc="75" dirty="0">
                <a:latin typeface="Times New Roman"/>
                <a:cs typeface="Times New Roman"/>
              </a:rPr>
              <a:t>2,</a:t>
            </a:r>
            <a:r>
              <a:rPr sz="1800" spc="-180" dirty="0">
                <a:latin typeface="Times New Roman"/>
                <a:cs typeface="Times New Roman"/>
              </a:rPr>
              <a:t> </a:t>
            </a:r>
            <a:r>
              <a:rPr sz="1800" spc="40" dirty="0">
                <a:latin typeface="Times New Roman"/>
                <a:cs typeface="Times New Roman"/>
              </a:rPr>
              <a:t>3,</a:t>
            </a:r>
            <a:r>
              <a:rPr sz="1800" spc="-110" dirty="0">
                <a:latin typeface="Times New Roman"/>
                <a:cs typeface="Times New Roman"/>
              </a:rPr>
              <a:t> </a:t>
            </a:r>
            <a:r>
              <a:rPr sz="1800" spc="75" dirty="0">
                <a:latin typeface="Times New Roman"/>
                <a:cs typeface="Times New Roman"/>
              </a:rPr>
              <a:t>4,</a:t>
            </a:r>
            <a:r>
              <a:rPr sz="1800" spc="-17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5,</a:t>
            </a:r>
            <a:r>
              <a:rPr sz="1800" spc="-145" dirty="0">
                <a:latin typeface="Times New Roman"/>
                <a:cs typeface="Times New Roman"/>
              </a:rPr>
              <a:t> </a:t>
            </a:r>
            <a:r>
              <a:rPr sz="1800" spc="15" dirty="0">
                <a:latin typeface="Times New Roman"/>
                <a:cs typeface="Times New Roman"/>
              </a:rPr>
              <a:t>6</a:t>
            </a:r>
            <a:endParaRPr sz="1800">
              <a:latin typeface="Times New Roman"/>
              <a:cs typeface="Times New Roman"/>
            </a:endParaRPr>
          </a:p>
          <a:p>
            <a:pPr marL="1013460">
              <a:lnSpc>
                <a:spcPts val="1925"/>
              </a:lnSpc>
            </a:pPr>
            <a:r>
              <a:rPr sz="1800" spc="15" dirty="0">
                <a:latin typeface="Times New Roman"/>
                <a:cs typeface="Times New Roman"/>
              </a:rPr>
              <a:t>6</a:t>
            </a:r>
            <a:endParaRPr sz="1800">
              <a:latin typeface="Times New Roman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676325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76200" y="6085332"/>
            <a:ext cx="400812" cy="464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FF93AE"/>
          </a:solidFill>
        </p:spPr>
        <p:txBody>
          <a:bodyPr vert="horz" wrap="square" lIns="0" tIns="24130" rIns="0" bIns="0" rtlCol="0">
            <a:spAutoFit/>
          </a:bodyPr>
          <a:lstStyle/>
          <a:p>
            <a:pPr marL="5547995">
              <a:lnSpc>
                <a:spcPct val="100000"/>
              </a:lnSpc>
              <a:spcBef>
                <a:spcPts val="190"/>
              </a:spcBef>
            </a:pPr>
            <a:r>
              <a:rPr dirty="0"/>
              <a:t>Bernoulli</a:t>
            </a:r>
            <a:r>
              <a:rPr spc="-60" dirty="0"/>
              <a:t> </a:t>
            </a:r>
            <a:r>
              <a:rPr spc="-5" dirty="0"/>
              <a:t>Process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150063" y="832865"/>
            <a:ext cx="8889365" cy="448119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278130" marR="490220" indent="-266065">
              <a:lnSpc>
                <a:spcPts val="1920"/>
              </a:lnSpc>
              <a:spcBef>
                <a:spcPts val="565"/>
              </a:spcBef>
              <a:buClr>
                <a:srgbClr val="FF2D61"/>
              </a:buClr>
              <a:buFont typeface="Wingdings"/>
              <a:buChar char=""/>
              <a:tabLst>
                <a:tab pos="278765" algn="l"/>
              </a:tabLst>
            </a:pPr>
            <a:r>
              <a:rPr sz="2000" dirty="0">
                <a:latin typeface="Verdana"/>
                <a:cs typeface="Verdana"/>
              </a:rPr>
              <a:t>An </a:t>
            </a:r>
            <a:r>
              <a:rPr sz="2000" spc="-5" dirty="0">
                <a:latin typeface="Verdana"/>
                <a:cs typeface="Verdana"/>
              </a:rPr>
              <a:t>experiment </a:t>
            </a:r>
            <a:r>
              <a:rPr sz="2000" dirty="0">
                <a:latin typeface="Verdana"/>
                <a:cs typeface="Verdana"/>
              </a:rPr>
              <a:t>often consists of </a:t>
            </a:r>
            <a:r>
              <a:rPr sz="2000" spc="-5" dirty="0">
                <a:latin typeface="Verdana"/>
                <a:cs typeface="Verdana"/>
              </a:rPr>
              <a:t>repeated trials, each with </a:t>
            </a:r>
            <a:r>
              <a:rPr sz="2000" dirty="0">
                <a:latin typeface="Verdana"/>
                <a:cs typeface="Verdana"/>
              </a:rPr>
              <a:t>two  </a:t>
            </a:r>
            <a:r>
              <a:rPr sz="2000" spc="-5" dirty="0">
                <a:latin typeface="Verdana"/>
                <a:cs typeface="Verdana"/>
              </a:rPr>
              <a:t>possible </a:t>
            </a:r>
            <a:r>
              <a:rPr sz="2000" dirty="0">
                <a:latin typeface="Verdana"/>
                <a:cs typeface="Verdana"/>
              </a:rPr>
              <a:t>outcomes </a:t>
            </a:r>
            <a:r>
              <a:rPr sz="2000" spc="-5" dirty="0">
                <a:latin typeface="Verdana"/>
                <a:cs typeface="Verdana"/>
              </a:rPr>
              <a:t>that </a:t>
            </a:r>
            <a:r>
              <a:rPr sz="2000" spc="-10" dirty="0">
                <a:latin typeface="Verdana"/>
                <a:cs typeface="Verdana"/>
              </a:rPr>
              <a:t>may </a:t>
            </a:r>
            <a:r>
              <a:rPr sz="2000" dirty="0">
                <a:latin typeface="Verdana"/>
                <a:cs typeface="Verdana"/>
              </a:rPr>
              <a:t>be </a:t>
            </a:r>
            <a:r>
              <a:rPr sz="2000" spc="-5" dirty="0">
                <a:latin typeface="Verdana"/>
                <a:cs typeface="Verdana"/>
              </a:rPr>
              <a:t>labeled </a:t>
            </a:r>
            <a:r>
              <a:rPr sz="2000" b="1" spc="-5" dirty="0">
                <a:latin typeface="Verdana"/>
                <a:cs typeface="Verdana"/>
              </a:rPr>
              <a:t>success </a:t>
            </a:r>
            <a:r>
              <a:rPr sz="2000" dirty="0">
                <a:latin typeface="Verdana"/>
                <a:cs typeface="Verdana"/>
              </a:rPr>
              <a:t>or </a:t>
            </a:r>
            <a:r>
              <a:rPr sz="2000" b="1" dirty="0">
                <a:latin typeface="Verdana"/>
                <a:cs typeface="Verdana"/>
              </a:rPr>
              <a:t>failure</a:t>
            </a:r>
            <a:r>
              <a:rPr sz="2000" dirty="0">
                <a:latin typeface="Verdana"/>
                <a:cs typeface="Verdana"/>
              </a:rPr>
              <a:t>. </a:t>
            </a:r>
            <a:r>
              <a:rPr sz="2000" spc="-45" dirty="0">
                <a:latin typeface="Verdana"/>
                <a:cs typeface="Verdana"/>
              </a:rPr>
              <a:t>We  </a:t>
            </a:r>
            <a:r>
              <a:rPr sz="2000" spc="-10" dirty="0">
                <a:latin typeface="Verdana"/>
                <a:cs typeface="Verdana"/>
              </a:rPr>
              <a:t>may </a:t>
            </a:r>
            <a:r>
              <a:rPr sz="2000" dirty="0">
                <a:latin typeface="Verdana"/>
                <a:cs typeface="Verdana"/>
              </a:rPr>
              <a:t>choose </a:t>
            </a:r>
            <a:r>
              <a:rPr sz="2000" spc="-5" dirty="0">
                <a:latin typeface="Verdana"/>
                <a:cs typeface="Verdana"/>
              </a:rPr>
              <a:t>to define either </a:t>
            </a:r>
            <a:r>
              <a:rPr sz="2000" dirty="0">
                <a:latin typeface="Verdana"/>
                <a:cs typeface="Verdana"/>
              </a:rPr>
              <a:t>outcome as a</a:t>
            </a:r>
            <a:r>
              <a:rPr sz="2000" spc="-11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success.</a:t>
            </a:r>
            <a:endParaRPr sz="2000">
              <a:latin typeface="Verdana"/>
              <a:cs typeface="Verdana"/>
            </a:endParaRPr>
          </a:p>
          <a:p>
            <a:pPr marL="278130" indent="-266065">
              <a:lnSpc>
                <a:spcPct val="100000"/>
              </a:lnSpc>
              <a:spcBef>
                <a:spcPts val="260"/>
              </a:spcBef>
              <a:buClr>
                <a:srgbClr val="FF2D61"/>
              </a:buClr>
              <a:buFont typeface="Wingdings"/>
              <a:buChar char=""/>
              <a:tabLst>
                <a:tab pos="278765" algn="l"/>
              </a:tabLst>
            </a:pPr>
            <a:r>
              <a:rPr sz="2000" spc="-5" dirty="0">
                <a:latin typeface="Verdana"/>
                <a:cs typeface="Verdana"/>
              </a:rPr>
              <a:t>The process </a:t>
            </a:r>
            <a:r>
              <a:rPr sz="2000" spc="-10" dirty="0">
                <a:latin typeface="Verdana"/>
                <a:cs typeface="Verdana"/>
              </a:rPr>
              <a:t>is </a:t>
            </a:r>
            <a:r>
              <a:rPr sz="2000" spc="-5" dirty="0">
                <a:latin typeface="Verdana"/>
                <a:cs typeface="Verdana"/>
              </a:rPr>
              <a:t>referred to </a:t>
            </a:r>
            <a:r>
              <a:rPr sz="2000" dirty="0">
                <a:latin typeface="Verdana"/>
                <a:cs typeface="Verdana"/>
              </a:rPr>
              <a:t>as a </a:t>
            </a:r>
            <a:r>
              <a:rPr sz="2000" b="1" dirty="0">
                <a:latin typeface="Verdana"/>
                <a:cs typeface="Verdana"/>
              </a:rPr>
              <a:t>Bernoulli</a:t>
            </a:r>
            <a:r>
              <a:rPr sz="2000" b="1" spc="-60" dirty="0">
                <a:latin typeface="Verdana"/>
                <a:cs typeface="Verdana"/>
              </a:rPr>
              <a:t> </a:t>
            </a:r>
            <a:r>
              <a:rPr sz="2000" b="1" spc="-5" dirty="0">
                <a:latin typeface="Verdana"/>
                <a:cs typeface="Verdana"/>
              </a:rPr>
              <a:t>process</a:t>
            </a:r>
            <a:r>
              <a:rPr sz="2000" spc="-5" dirty="0"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  <a:p>
            <a:pPr marL="278130" indent="-266065">
              <a:lnSpc>
                <a:spcPct val="100000"/>
              </a:lnSpc>
              <a:spcBef>
                <a:spcPts val="240"/>
              </a:spcBef>
              <a:buClr>
                <a:srgbClr val="FF2D61"/>
              </a:buClr>
              <a:buFont typeface="Wingdings"/>
              <a:buChar char=""/>
              <a:tabLst>
                <a:tab pos="278765" algn="l"/>
              </a:tabLst>
            </a:pPr>
            <a:r>
              <a:rPr sz="2000" spc="-5" dirty="0">
                <a:latin typeface="Verdana"/>
                <a:cs typeface="Verdana"/>
              </a:rPr>
              <a:t>Each trial </a:t>
            </a:r>
            <a:r>
              <a:rPr sz="2000" spc="-10" dirty="0">
                <a:latin typeface="Verdana"/>
                <a:cs typeface="Verdana"/>
              </a:rPr>
              <a:t>is </a:t>
            </a:r>
            <a:r>
              <a:rPr sz="2000" spc="-5" dirty="0">
                <a:latin typeface="Verdana"/>
                <a:cs typeface="Verdana"/>
              </a:rPr>
              <a:t>called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b="1" dirty="0">
                <a:latin typeface="Verdana"/>
                <a:cs typeface="Verdana"/>
              </a:rPr>
              <a:t>Bernoulli</a:t>
            </a:r>
            <a:r>
              <a:rPr sz="2000" b="1" spc="-15" dirty="0">
                <a:latin typeface="Verdana"/>
                <a:cs typeface="Verdana"/>
              </a:rPr>
              <a:t> </a:t>
            </a:r>
            <a:r>
              <a:rPr sz="2000" b="1" dirty="0">
                <a:latin typeface="Verdana"/>
                <a:cs typeface="Verdana"/>
              </a:rPr>
              <a:t>trial</a:t>
            </a:r>
            <a:r>
              <a:rPr sz="2000" dirty="0"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buClr>
                <a:srgbClr val="FF2D61"/>
              </a:buClr>
              <a:buFont typeface="Wingdings"/>
              <a:buChar char=""/>
            </a:pPr>
            <a:endParaRPr sz="2400">
              <a:latin typeface="Verdana"/>
              <a:cs typeface="Verdana"/>
            </a:endParaRPr>
          </a:p>
          <a:p>
            <a:pPr marL="278130" indent="-266065">
              <a:lnSpc>
                <a:spcPts val="2160"/>
              </a:lnSpc>
              <a:spcBef>
                <a:spcPts val="1914"/>
              </a:spcBef>
              <a:buClr>
                <a:srgbClr val="FF2D61"/>
              </a:buClr>
              <a:buFont typeface="Wingdings"/>
              <a:buChar char=""/>
              <a:tabLst>
                <a:tab pos="278765" algn="l"/>
              </a:tabLst>
            </a:pPr>
            <a:r>
              <a:rPr sz="2000" spc="-5" dirty="0">
                <a:latin typeface="Verdana"/>
                <a:cs typeface="Verdana"/>
              </a:rPr>
              <a:t>Strictly speaking, the Bernoulli process </a:t>
            </a:r>
            <a:r>
              <a:rPr sz="2000" dirty="0">
                <a:latin typeface="Verdana"/>
                <a:cs typeface="Verdana"/>
              </a:rPr>
              <a:t>must </a:t>
            </a:r>
            <a:r>
              <a:rPr sz="2000" spc="-5" dirty="0">
                <a:latin typeface="Verdana"/>
                <a:cs typeface="Verdana"/>
              </a:rPr>
              <a:t>possess the</a:t>
            </a:r>
            <a:r>
              <a:rPr sz="2000" spc="-2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following</a:t>
            </a:r>
            <a:endParaRPr sz="2000">
              <a:latin typeface="Verdana"/>
              <a:cs typeface="Verdana"/>
            </a:endParaRPr>
          </a:p>
          <a:p>
            <a:pPr marL="278130">
              <a:lnSpc>
                <a:spcPts val="2160"/>
              </a:lnSpc>
            </a:pPr>
            <a:r>
              <a:rPr sz="2000" spc="-5" dirty="0">
                <a:latin typeface="Verdana"/>
                <a:cs typeface="Verdana"/>
              </a:rPr>
              <a:t>properties:</a:t>
            </a:r>
            <a:endParaRPr sz="2000">
              <a:latin typeface="Verdana"/>
              <a:cs typeface="Verdana"/>
            </a:endParaRPr>
          </a:p>
          <a:p>
            <a:pPr marL="646430" lvl="1" indent="-368935">
              <a:lnSpc>
                <a:spcPct val="100000"/>
              </a:lnSpc>
              <a:spcBef>
                <a:spcPts val="240"/>
              </a:spcBef>
              <a:buClr>
                <a:srgbClr val="FF2D61"/>
              </a:buClr>
              <a:buAutoNum type="arabicPeriod"/>
              <a:tabLst>
                <a:tab pos="647065" algn="l"/>
              </a:tabLst>
            </a:pPr>
            <a:r>
              <a:rPr sz="2000" spc="-5" dirty="0">
                <a:latin typeface="Verdana"/>
                <a:cs typeface="Verdana"/>
              </a:rPr>
              <a:t>The experiment </a:t>
            </a:r>
            <a:r>
              <a:rPr sz="2000" dirty="0">
                <a:latin typeface="Verdana"/>
                <a:cs typeface="Verdana"/>
              </a:rPr>
              <a:t>consists of </a:t>
            </a:r>
            <a:r>
              <a:rPr sz="2000" i="1" dirty="0">
                <a:latin typeface="Verdana"/>
                <a:cs typeface="Verdana"/>
              </a:rPr>
              <a:t>n </a:t>
            </a:r>
            <a:r>
              <a:rPr sz="2000" spc="-5" dirty="0">
                <a:latin typeface="Verdana"/>
                <a:cs typeface="Verdana"/>
              </a:rPr>
              <a:t>repeated</a:t>
            </a:r>
            <a:r>
              <a:rPr sz="2000" spc="-8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trials.</a:t>
            </a:r>
            <a:endParaRPr sz="2000">
              <a:latin typeface="Verdana"/>
              <a:cs typeface="Verdana"/>
            </a:endParaRPr>
          </a:p>
          <a:p>
            <a:pPr marL="646430" marR="692785" lvl="1" indent="-368935">
              <a:lnSpc>
                <a:spcPts val="1920"/>
              </a:lnSpc>
              <a:spcBef>
                <a:spcPts val="705"/>
              </a:spcBef>
              <a:buClr>
                <a:srgbClr val="FF2D61"/>
              </a:buClr>
              <a:buAutoNum type="arabicPeriod"/>
              <a:tabLst>
                <a:tab pos="647065" algn="l"/>
              </a:tabLst>
            </a:pPr>
            <a:r>
              <a:rPr sz="2000" spc="-5" dirty="0">
                <a:latin typeface="Verdana"/>
                <a:cs typeface="Verdana"/>
              </a:rPr>
              <a:t>Each trial </a:t>
            </a:r>
            <a:r>
              <a:rPr sz="2000" dirty="0">
                <a:latin typeface="Verdana"/>
                <a:cs typeface="Verdana"/>
              </a:rPr>
              <a:t>results </a:t>
            </a:r>
            <a:r>
              <a:rPr sz="2000" spc="-10" dirty="0">
                <a:latin typeface="Verdana"/>
                <a:cs typeface="Verdana"/>
              </a:rPr>
              <a:t>in </a:t>
            </a:r>
            <a:r>
              <a:rPr sz="2000" dirty="0">
                <a:latin typeface="Verdana"/>
                <a:cs typeface="Verdana"/>
              </a:rPr>
              <a:t>an outcome </a:t>
            </a:r>
            <a:r>
              <a:rPr sz="2000" spc="-5" dirty="0">
                <a:latin typeface="Verdana"/>
                <a:cs typeface="Verdana"/>
              </a:rPr>
              <a:t>that </a:t>
            </a:r>
            <a:r>
              <a:rPr sz="2000" spc="-10" dirty="0">
                <a:latin typeface="Verdana"/>
                <a:cs typeface="Verdana"/>
              </a:rPr>
              <a:t>may </a:t>
            </a:r>
            <a:r>
              <a:rPr sz="2000" spc="-5" dirty="0">
                <a:latin typeface="Verdana"/>
                <a:cs typeface="Verdana"/>
              </a:rPr>
              <a:t>be classified </a:t>
            </a:r>
            <a:r>
              <a:rPr sz="2000" dirty="0">
                <a:latin typeface="Verdana"/>
                <a:cs typeface="Verdana"/>
              </a:rPr>
              <a:t>as a  success or a</a:t>
            </a:r>
            <a:r>
              <a:rPr sz="2000" spc="-9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failure.</a:t>
            </a:r>
            <a:endParaRPr sz="2000">
              <a:latin typeface="Verdana"/>
              <a:cs typeface="Verdana"/>
            </a:endParaRPr>
          </a:p>
          <a:p>
            <a:pPr marL="646430" lvl="1" indent="-368935">
              <a:lnSpc>
                <a:spcPts val="2160"/>
              </a:lnSpc>
              <a:spcBef>
                <a:spcPts val="254"/>
              </a:spcBef>
              <a:buClr>
                <a:srgbClr val="FF2D61"/>
              </a:buClr>
              <a:buAutoNum type="arabicPeriod"/>
              <a:tabLst>
                <a:tab pos="647065" algn="l"/>
              </a:tabLst>
            </a:pPr>
            <a:r>
              <a:rPr sz="2000" dirty="0">
                <a:latin typeface="Verdana"/>
                <a:cs typeface="Verdana"/>
              </a:rPr>
              <a:t>The </a:t>
            </a:r>
            <a:r>
              <a:rPr sz="2000" spc="-10" dirty="0">
                <a:latin typeface="Verdana"/>
                <a:cs typeface="Verdana"/>
              </a:rPr>
              <a:t>probability </a:t>
            </a:r>
            <a:r>
              <a:rPr sz="2000" dirty="0">
                <a:latin typeface="Verdana"/>
                <a:cs typeface="Verdana"/>
              </a:rPr>
              <a:t>of success, </a:t>
            </a:r>
            <a:r>
              <a:rPr sz="2000" spc="-5" dirty="0">
                <a:latin typeface="Verdana"/>
                <a:cs typeface="Verdana"/>
              </a:rPr>
              <a:t>denoted </a:t>
            </a:r>
            <a:r>
              <a:rPr sz="2000" dirty="0">
                <a:latin typeface="Verdana"/>
                <a:cs typeface="Verdana"/>
              </a:rPr>
              <a:t>by </a:t>
            </a:r>
            <a:r>
              <a:rPr sz="2000" i="1" dirty="0">
                <a:latin typeface="Verdana"/>
                <a:cs typeface="Verdana"/>
              </a:rPr>
              <a:t>p</a:t>
            </a:r>
            <a:r>
              <a:rPr sz="2000" dirty="0">
                <a:latin typeface="Verdana"/>
                <a:cs typeface="Verdana"/>
              </a:rPr>
              <a:t>, </a:t>
            </a:r>
            <a:r>
              <a:rPr sz="2000" spc="-5" dirty="0">
                <a:latin typeface="Verdana"/>
                <a:cs typeface="Verdana"/>
              </a:rPr>
              <a:t>remains </a:t>
            </a:r>
            <a:r>
              <a:rPr sz="2000" dirty="0">
                <a:latin typeface="Verdana"/>
                <a:cs typeface="Verdana"/>
              </a:rPr>
              <a:t>constant</a:t>
            </a:r>
            <a:r>
              <a:rPr sz="2000" spc="-8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from</a:t>
            </a:r>
            <a:endParaRPr sz="2000">
              <a:latin typeface="Verdana"/>
              <a:cs typeface="Verdana"/>
            </a:endParaRPr>
          </a:p>
          <a:p>
            <a:pPr marL="646430">
              <a:lnSpc>
                <a:spcPts val="2160"/>
              </a:lnSpc>
            </a:pPr>
            <a:r>
              <a:rPr sz="2000" spc="-5" dirty="0">
                <a:latin typeface="Verdana"/>
                <a:cs typeface="Verdana"/>
              </a:rPr>
              <a:t>trial to</a:t>
            </a:r>
            <a:r>
              <a:rPr sz="2000" spc="-2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trial.</a:t>
            </a:r>
            <a:endParaRPr sz="2000">
              <a:latin typeface="Verdana"/>
              <a:cs typeface="Verdana"/>
            </a:endParaRPr>
          </a:p>
          <a:p>
            <a:pPr marL="646430" lvl="1" indent="-368935">
              <a:lnSpc>
                <a:spcPct val="100000"/>
              </a:lnSpc>
              <a:spcBef>
                <a:spcPts val="240"/>
              </a:spcBef>
              <a:buClr>
                <a:srgbClr val="FF2D61"/>
              </a:buClr>
              <a:buAutoNum type="arabicPeriod" startAt="4"/>
              <a:tabLst>
                <a:tab pos="647065" algn="l"/>
              </a:tabLst>
            </a:pPr>
            <a:r>
              <a:rPr sz="2000" spc="-5" dirty="0">
                <a:latin typeface="Verdana"/>
                <a:cs typeface="Verdana"/>
              </a:rPr>
              <a:t>The repeated trials </a:t>
            </a:r>
            <a:r>
              <a:rPr sz="2000" dirty="0">
                <a:latin typeface="Verdana"/>
                <a:cs typeface="Verdana"/>
              </a:rPr>
              <a:t>are</a:t>
            </a:r>
            <a:r>
              <a:rPr sz="2000" spc="-3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independent.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0" y="0"/>
            <a:ext cx="3130550" cy="233679"/>
          </a:xfrm>
          <a:prstGeom prst="rect">
            <a:avLst/>
          </a:prstGeom>
          <a:solidFill>
            <a:srgbClr val="FF2D61"/>
          </a:solidFill>
        </p:spPr>
        <p:txBody>
          <a:bodyPr vert="horz" wrap="square" lIns="0" tIns="3175" rIns="0" bIns="0" rtlCol="0">
            <a:spAutoFit/>
          </a:bodyPr>
          <a:lstStyle/>
          <a:p>
            <a:pPr marL="1978025">
              <a:lnSpc>
                <a:spcPct val="100000"/>
              </a:lnSpc>
              <a:spcBef>
                <a:spcPts val="25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Chapter</a:t>
            </a:r>
            <a:r>
              <a:rPr sz="14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5.3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130295" y="0"/>
            <a:ext cx="6014085" cy="233679"/>
          </a:xfrm>
          <a:prstGeom prst="rect">
            <a:avLst/>
          </a:prstGeom>
          <a:solidFill>
            <a:srgbClr val="FF5681"/>
          </a:solidFill>
        </p:spPr>
        <p:txBody>
          <a:bodyPr vert="horz" wrap="square" lIns="0" tIns="3175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25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Binomial and Multinomial</a:t>
            </a:r>
            <a:r>
              <a:rPr sz="14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Distributions</a:t>
            </a:r>
            <a:endParaRPr sz="140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723246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/>
          <p:nvPr/>
        </p:nvSpPr>
        <p:spPr>
          <a:xfrm>
            <a:off x="76200" y="6085332"/>
            <a:ext cx="400812" cy="46482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FF93AE"/>
          </a:solidFill>
        </p:spPr>
        <p:txBody>
          <a:bodyPr vert="horz" wrap="square" lIns="0" tIns="24130" rIns="0" bIns="0" rtlCol="0">
            <a:spAutoFit/>
          </a:bodyPr>
          <a:lstStyle/>
          <a:p>
            <a:pPr marL="5547995">
              <a:lnSpc>
                <a:spcPct val="100000"/>
              </a:lnSpc>
              <a:spcBef>
                <a:spcPts val="190"/>
              </a:spcBef>
            </a:pPr>
            <a:r>
              <a:rPr dirty="0"/>
              <a:t>Bernoulli</a:t>
            </a:r>
            <a:r>
              <a:rPr spc="-60" dirty="0"/>
              <a:t> </a:t>
            </a:r>
            <a:r>
              <a:rPr spc="-5" dirty="0"/>
              <a:t>Process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0" y="0"/>
            <a:ext cx="3130550" cy="233679"/>
          </a:xfrm>
          <a:prstGeom prst="rect">
            <a:avLst/>
          </a:prstGeom>
          <a:solidFill>
            <a:srgbClr val="FF2D61"/>
          </a:solidFill>
        </p:spPr>
        <p:txBody>
          <a:bodyPr vert="horz" wrap="square" lIns="0" tIns="3175" rIns="0" bIns="0" rtlCol="0">
            <a:spAutoFit/>
          </a:bodyPr>
          <a:lstStyle/>
          <a:p>
            <a:pPr marL="1978025">
              <a:lnSpc>
                <a:spcPct val="100000"/>
              </a:lnSpc>
              <a:spcBef>
                <a:spcPts val="25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Chapter</a:t>
            </a:r>
            <a:r>
              <a:rPr sz="14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5.3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30295" y="0"/>
            <a:ext cx="6014085" cy="233679"/>
          </a:xfrm>
          <a:prstGeom prst="rect">
            <a:avLst/>
          </a:prstGeom>
          <a:solidFill>
            <a:srgbClr val="FF5681"/>
          </a:solidFill>
        </p:spPr>
        <p:txBody>
          <a:bodyPr vert="horz" wrap="square" lIns="0" tIns="3175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25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Binomial and Multinomial</a:t>
            </a:r>
            <a:r>
              <a:rPr sz="14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Distributions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964696" y="2470404"/>
            <a:ext cx="7058777" cy="609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0" y="778763"/>
            <a:ext cx="727075" cy="1080135"/>
            <a:chOff x="0" y="778763"/>
            <a:chExt cx="727075" cy="1080135"/>
          </a:xfrm>
        </p:grpSpPr>
        <p:sp>
          <p:nvSpPr>
            <p:cNvPr id="12" name="object 12"/>
            <p:cNvSpPr/>
            <p:nvPr/>
          </p:nvSpPr>
          <p:spPr>
            <a:xfrm>
              <a:off x="0" y="911351"/>
              <a:ext cx="727075" cy="90170"/>
            </a:xfrm>
            <a:custGeom>
              <a:avLst/>
              <a:gdLst/>
              <a:ahLst/>
              <a:cxnLst/>
              <a:rect l="l" t="t" r="r" b="b"/>
              <a:pathLst>
                <a:path w="727075" h="90169">
                  <a:moveTo>
                    <a:pt x="726948" y="0"/>
                  </a:moveTo>
                  <a:lnTo>
                    <a:pt x="0" y="0"/>
                  </a:lnTo>
                  <a:lnTo>
                    <a:pt x="0" y="89915"/>
                  </a:lnTo>
                  <a:lnTo>
                    <a:pt x="726948" y="89915"/>
                  </a:lnTo>
                  <a:lnTo>
                    <a:pt x="726948" y="0"/>
                  </a:lnTo>
                  <a:close/>
                </a:path>
              </a:pathLst>
            </a:custGeom>
            <a:solidFill>
              <a:srgbClr val="FF56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26492" y="778763"/>
              <a:ext cx="0" cy="1080135"/>
            </a:xfrm>
            <a:custGeom>
              <a:avLst/>
              <a:gdLst/>
              <a:ahLst/>
              <a:cxnLst/>
              <a:rect l="l" t="t" r="r" b="b"/>
              <a:pathLst>
                <a:path h="1080135">
                  <a:moveTo>
                    <a:pt x="0" y="0"/>
                  </a:moveTo>
                  <a:lnTo>
                    <a:pt x="1" y="1080008"/>
                  </a:lnTo>
                </a:path>
              </a:pathLst>
            </a:custGeom>
            <a:ln w="12192">
              <a:solidFill>
                <a:srgbClr val="FF56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150063" y="986155"/>
            <a:ext cx="8777605" cy="130683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585"/>
              </a:spcBef>
            </a:pPr>
            <a:r>
              <a:rPr sz="2000" spc="-5" dirty="0">
                <a:latin typeface="Verdana"/>
                <a:cs typeface="Verdana"/>
              </a:rPr>
              <a:t>Consider </a:t>
            </a:r>
            <a:r>
              <a:rPr sz="2000" dirty="0">
                <a:latin typeface="Verdana"/>
                <a:cs typeface="Verdana"/>
              </a:rPr>
              <a:t>the set of </a:t>
            </a:r>
            <a:r>
              <a:rPr sz="2000" spc="-5" dirty="0">
                <a:latin typeface="Verdana"/>
                <a:cs typeface="Verdana"/>
              </a:rPr>
              <a:t>Bernoulli trials </a:t>
            </a:r>
            <a:r>
              <a:rPr sz="2000" dirty="0">
                <a:latin typeface="Verdana"/>
                <a:cs typeface="Verdana"/>
              </a:rPr>
              <a:t>where three </a:t>
            </a:r>
            <a:r>
              <a:rPr sz="2000" spc="-5" dirty="0">
                <a:latin typeface="Verdana"/>
                <a:cs typeface="Verdana"/>
              </a:rPr>
              <a:t>items </a:t>
            </a:r>
            <a:r>
              <a:rPr sz="2000" dirty="0">
                <a:latin typeface="Verdana"/>
                <a:cs typeface="Verdana"/>
              </a:rPr>
              <a:t>are selected at  </a:t>
            </a:r>
            <a:r>
              <a:rPr sz="2000" spc="-5" dirty="0">
                <a:latin typeface="Verdana"/>
                <a:cs typeface="Verdana"/>
              </a:rPr>
              <a:t>random </a:t>
            </a:r>
            <a:r>
              <a:rPr sz="2000" dirty="0">
                <a:latin typeface="Verdana"/>
                <a:cs typeface="Verdana"/>
              </a:rPr>
              <a:t>from a manufacturing process, inspected, and </a:t>
            </a:r>
            <a:r>
              <a:rPr sz="2000" spc="-5" dirty="0">
                <a:latin typeface="Verdana"/>
                <a:cs typeface="Verdana"/>
              </a:rPr>
              <a:t>classified  defective </a:t>
            </a:r>
            <a:r>
              <a:rPr sz="2000" dirty="0">
                <a:latin typeface="Verdana"/>
                <a:cs typeface="Verdana"/>
              </a:rPr>
              <a:t>or </a:t>
            </a:r>
            <a:r>
              <a:rPr sz="2000" spc="-5" dirty="0">
                <a:latin typeface="Verdana"/>
                <a:cs typeface="Verdana"/>
              </a:rPr>
              <a:t>non-defective.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defective item </a:t>
            </a:r>
            <a:r>
              <a:rPr sz="2000" spc="-10" dirty="0">
                <a:latin typeface="Verdana"/>
                <a:cs typeface="Verdana"/>
              </a:rPr>
              <a:t>is </a:t>
            </a:r>
            <a:r>
              <a:rPr sz="2000" spc="-5" dirty="0">
                <a:latin typeface="Verdana"/>
                <a:cs typeface="Verdana"/>
              </a:rPr>
              <a:t>designated </a:t>
            </a:r>
            <a:r>
              <a:rPr sz="2000" dirty="0">
                <a:latin typeface="Verdana"/>
                <a:cs typeface="Verdana"/>
              </a:rPr>
              <a:t>a success.  The number of successes </a:t>
            </a:r>
            <a:r>
              <a:rPr sz="2000" spc="-10" dirty="0">
                <a:latin typeface="Verdana"/>
                <a:cs typeface="Verdana"/>
              </a:rPr>
              <a:t>is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random </a:t>
            </a:r>
            <a:r>
              <a:rPr sz="2000" spc="-10" dirty="0">
                <a:latin typeface="Verdana"/>
                <a:cs typeface="Verdana"/>
              </a:rPr>
              <a:t>variable </a:t>
            </a:r>
            <a:r>
              <a:rPr sz="2000" i="1" dirty="0">
                <a:latin typeface="Verdana"/>
                <a:cs typeface="Verdana"/>
              </a:rPr>
              <a:t>X </a:t>
            </a:r>
            <a:r>
              <a:rPr sz="2000" spc="-5" dirty="0">
                <a:latin typeface="Verdana"/>
                <a:cs typeface="Verdana"/>
              </a:rPr>
              <a:t>assuming integer  </a:t>
            </a:r>
            <a:r>
              <a:rPr sz="2000" spc="-10" dirty="0">
                <a:latin typeface="Verdana"/>
                <a:cs typeface="Verdana"/>
              </a:rPr>
              <a:t>values </a:t>
            </a:r>
            <a:r>
              <a:rPr sz="2000" dirty="0">
                <a:latin typeface="Verdana"/>
                <a:cs typeface="Verdana"/>
              </a:rPr>
              <a:t>from 0 </a:t>
            </a:r>
            <a:r>
              <a:rPr sz="2000" spc="-5" dirty="0">
                <a:latin typeface="Verdana"/>
                <a:cs typeface="Verdana"/>
              </a:rPr>
              <a:t>to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3.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0" y="4317491"/>
            <a:ext cx="266700" cy="108585"/>
          </a:xfrm>
          <a:custGeom>
            <a:avLst/>
            <a:gdLst/>
            <a:ahLst/>
            <a:cxnLst/>
            <a:rect l="l" t="t" r="r" b="b"/>
            <a:pathLst>
              <a:path w="266700" h="108585">
                <a:moveTo>
                  <a:pt x="266700" y="0"/>
                </a:moveTo>
                <a:lnTo>
                  <a:pt x="0" y="0"/>
                </a:lnTo>
                <a:lnTo>
                  <a:pt x="0" y="108204"/>
                </a:lnTo>
                <a:lnTo>
                  <a:pt x="266700" y="108204"/>
                </a:lnTo>
                <a:lnTo>
                  <a:pt x="266700" y="0"/>
                </a:lnTo>
                <a:close/>
              </a:path>
            </a:pathLst>
          </a:custGeom>
          <a:solidFill>
            <a:srgbClr val="FF93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50063" y="3265423"/>
            <a:ext cx="8484235" cy="14871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160"/>
              </a:lnSpc>
              <a:spcBef>
                <a:spcPts val="105"/>
              </a:spcBef>
            </a:pPr>
            <a:r>
              <a:rPr sz="2000" dirty="0">
                <a:latin typeface="Verdana"/>
                <a:cs typeface="Verdana"/>
              </a:rPr>
              <a:t>The </a:t>
            </a:r>
            <a:r>
              <a:rPr sz="2000" spc="-5" dirty="0">
                <a:latin typeface="Verdana"/>
                <a:cs typeface="Verdana"/>
              </a:rPr>
              <a:t>items </a:t>
            </a:r>
            <a:r>
              <a:rPr sz="2000" dirty="0">
                <a:latin typeface="Verdana"/>
                <a:cs typeface="Verdana"/>
              </a:rPr>
              <a:t>are selected independently from a </a:t>
            </a:r>
            <a:r>
              <a:rPr sz="2000" spc="-5" dirty="0">
                <a:latin typeface="Verdana"/>
                <a:cs typeface="Verdana"/>
              </a:rPr>
              <a:t>process </a:t>
            </a:r>
            <a:r>
              <a:rPr sz="2000" dirty="0">
                <a:latin typeface="Verdana"/>
                <a:cs typeface="Verdana"/>
              </a:rPr>
              <a:t>and we</a:t>
            </a:r>
            <a:r>
              <a:rPr sz="2000" spc="-12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shall</a:t>
            </a:r>
            <a:endParaRPr sz="2000" dirty="0">
              <a:latin typeface="Verdana"/>
              <a:cs typeface="Verdana"/>
            </a:endParaRPr>
          </a:p>
          <a:p>
            <a:pPr marL="12700">
              <a:lnSpc>
                <a:spcPts val="2160"/>
              </a:lnSpc>
            </a:pPr>
            <a:r>
              <a:rPr sz="2000" dirty="0">
                <a:latin typeface="Verdana"/>
                <a:cs typeface="Verdana"/>
              </a:rPr>
              <a:t>assume </a:t>
            </a:r>
            <a:r>
              <a:rPr sz="2000" spc="-5" dirty="0">
                <a:latin typeface="Verdana"/>
                <a:cs typeface="Verdana"/>
              </a:rPr>
              <a:t>that </a:t>
            </a:r>
            <a:r>
              <a:rPr sz="2000" spc="-10" dirty="0">
                <a:latin typeface="Verdana"/>
                <a:cs typeface="Verdana"/>
              </a:rPr>
              <a:t>it </a:t>
            </a:r>
            <a:r>
              <a:rPr sz="2000" spc="-5" dirty="0">
                <a:latin typeface="Verdana"/>
                <a:cs typeface="Verdana"/>
              </a:rPr>
              <a:t>produces </a:t>
            </a:r>
            <a:r>
              <a:rPr sz="2000" spc="5" dirty="0">
                <a:latin typeface="Verdana"/>
                <a:cs typeface="Verdana"/>
              </a:rPr>
              <a:t>25%</a:t>
            </a:r>
            <a:r>
              <a:rPr sz="2000" spc="-8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defectives.</a:t>
            </a:r>
            <a:endParaRPr sz="2000" dirty="0">
              <a:latin typeface="Verdana"/>
              <a:cs typeface="Verdana"/>
            </a:endParaRPr>
          </a:p>
          <a:p>
            <a:pPr>
              <a:lnSpc>
                <a:spcPct val="100000"/>
              </a:lnSpc>
            </a:pPr>
            <a:endParaRPr sz="2400" dirty="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  <a:spcBef>
                <a:spcPts val="1864"/>
              </a:spcBef>
            </a:pPr>
            <a:r>
              <a:rPr sz="2000" dirty="0">
                <a:latin typeface="Verdana"/>
                <a:cs typeface="Verdana"/>
              </a:rPr>
              <a:t>The </a:t>
            </a:r>
            <a:r>
              <a:rPr sz="2000" spc="-10" dirty="0">
                <a:latin typeface="Verdana"/>
                <a:cs typeface="Verdana"/>
              </a:rPr>
              <a:t>probability </a:t>
            </a:r>
            <a:r>
              <a:rPr sz="2000" dirty="0">
                <a:latin typeface="Verdana"/>
                <a:cs typeface="Verdana"/>
              </a:rPr>
              <a:t>of the outcome </a:t>
            </a:r>
            <a:r>
              <a:rPr sz="2000" i="1" dirty="0">
                <a:latin typeface="Verdana"/>
                <a:cs typeface="Verdana"/>
              </a:rPr>
              <a:t>NDN </a:t>
            </a:r>
            <a:r>
              <a:rPr sz="2000" dirty="0">
                <a:latin typeface="Verdana"/>
                <a:cs typeface="Verdana"/>
              </a:rPr>
              <a:t>can </a:t>
            </a:r>
            <a:r>
              <a:rPr sz="2000" spc="-5" dirty="0">
                <a:latin typeface="Verdana"/>
                <a:cs typeface="Verdana"/>
              </a:rPr>
              <a:t>be calculated</a:t>
            </a:r>
            <a:r>
              <a:rPr sz="2000" spc="-9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as</a:t>
            </a:r>
          </a:p>
        </p:txBody>
      </p:sp>
      <p:sp>
        <p:nvSpPr>
          <p:cNvPr id="17" name="object 17"/>
          <p:cNvSpPr/>
          <p:nvPr/>
        </p:nvSpPr>
        <p:spPr>
          <a:xfrm>
            <a:off x="4302055" y="5164821"/>
            <a:ext cx="165735" cy="0"/>
          </a:xfrm>
          <a:custGeom>
            <a:avLst/>
            <a:gdLst/>
            <a:ahLst/>
            <a:cxnLst/>
            <a:rect l="l" t="t" r="r" b="b"/>
            <a:pathLst>
              <a:path w="165735">
                <a:moveTo>
                  <a:pt x="0" y="0"/>
                </a:moveTo>
                <a:lnTo>
                  <a:pt x="165374" y="0"/>
                </a:lnTo>
              </a:path>
            </a:pathLst>
          </a:custGeom>
          <a:ln w="113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4786576" y="5164821"/>
            <a:ext cx="165735" cy="0"/>
          </a:xfrm>
          <a:custGeom>
            <a:avLst/>
            <a:gdLst/>
            <a:ahLst/>
            <a:cxnLst/>
            <a:rect l="l" t="t" r="r" b="b"/>
            <a:pathLst>
              <a:path w="165735">
                <a:moveTo>
                  <a:pt x="0" y="0"/>
                </a:moveTo>
                <a:lnTo>
                  <a:pt x="165351" y="0"/>
                </a:lnTo>
              </a:path>
            </a:pathLst>
          </a:custGeom>
          <a:ln w="113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5271074" y="5164821"/>
            <a:ext cx="165735" cy="0"/>
          </a:xfrm>
          <a:custGeom>
            <a:avLst/>
            <a:gdLst/>
            <a:ahLst/>
            <a:cxnLst/>
            <a:rect l="l" t="t" r="r" b="b"/>
            <a:pathLst>
              <a:path w="165735">
                <a:moveTo>
                  <a:pt x="0" y="0"/>
                </a:moveTo>
                <a:lnTo>
                  <a:pt x="165351" y="0"/>
                </a:lnTo>
              </a:path>
            </a:pathLst>
          </a:custGeom>
          <a:ln w="113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 txBox="1"/>
          <p:nvPr/>
        </p:nvSpPr>
        <p:spPr>
          <a:xfrm>
            <a:off x="761823" y="4993100"/>
            <a:ext cx="5047615" cy="2990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750" i="1" spc="55" dirty="0">
                <a:latin typeface="Times New Roman"/>
                <a:cs typeface="Times New Roman"/>
              </a:rPr>
              <a:t>P</a:t>
            </a:r>
            <a:r>
              <a:rPr sz="1750" i="1" spc="-195" dirty="0">
                <a:latin typeface="Times New Roman"/>
                <a:cs typeface="Times New Roman"/>
              </a:rPr>
              <a:t> </a:t>
            </a:r>
            <a:r>
              <a:rPr sz="1750" spc="30" dirty="0">
                <a:latin typeface="Times New Roman"/>
                <a:cs typeface="Times New Roman"/>
              </a:rPr>
              <a:t>(</a:t>
            </a:r>
            <a:r>
              <a:rPr sz="1750" spc="-175" dirty="0">
                <a:latin typeface="Times New Roman"/>
                <a:cs typeface="Times New Roman"/>
              </a:rPr>
              <a:t> </a:t>
            </a:r>
            <a:r>
              <a:rPr sz="1750" i="1" spc="204" dirty="0">
                <a:latin typeface="Times New Roman"/>
                <a:cs typeface="Times New Roman"/>
              </a:rPr>
              <a:t>NDN</a:t>
            </a:r>
            <a:r>
              <a:rPr sz="1750" i="1" spc="15" dirty="0">
                <a:latin typeface="Times New Roman"/>
                <a:cs typeface="Times New Roman"/>
              </a:rPr>
              <a:t> </a:t>
            </a:r>
            <a:r>
              <a:rPr sz="1750" spc="30" dirty="0">
                <a:latin typeface="Times New Roman"/>
                <a:cs typeface="Times New Roman"/>
              </a:rPr>
              <a:t>)</a:t>
            </a:r>
            <a:r>
              <a:rPr sz="1750" spc="160" dirty="0">
                <a:latin typeface="Times New Roman"/>
                <a:cs typeface="Times New Roman"/>
              </a:rPr>
              <a:t> </a:t>
            </a:r>
            <a:r>
              <a:rPr sz="1750" spc="50" dirty="0">
                <a:latin typeface="Symbol"/>
                <a:cs typeface="Symbol"/>
              </a:rPr>
              <a:t></a:t>
            </a:r>
            <a:r>
              <a:rPr sz="1750" spc="285" dirty="0">
                <a:latin typeface="Times New Roman"/>
                <a:cs typeface="Times New Roman"/>
              </a:rPr>
              <a:t> </a:t>
            </a:r>
            <a:r>
              <a:rPr sz="1750" i="1" spc="55" dirty="0">
                <a:latin typeface="Times New Roman"/>
                <a:cs typeface="Times New Roman"/>
              </a:rPr>
              <a:t>P</a:t>
            </a:r>
            <a:r>
              <a:rPr sz="1750" i="1" spc="-185" dirty="0">
                <a:latin typeface="Times New Roman"/>
                <a:cs typeface="Times New Roman"/>
              </a:rPr>
              <a:t> </a:t>
            </a:r>
            <a:r>
              <a:rPr sz="1750" spc="30" dirty="0">
                <a:latin typeface="Times New Roman"/>
                <a:cs typeface="Times New Roman"/>
              </a:rPr>
              <a:t>(</a:t>
            </a:r>
            <a:r>
              <a:rPr sz="1750" spc="-180" dirty="0">
                <a:latin typeface="Times New Roman"/>
                <a:cs typeface="Times New Roman"/>
              </a:rPr>
              <a:t> </a:t>
            </a:r>
            <a:r>
              <a:rPr sz="1750" i="1" spc="60" dirty="0">
                <a:latin typeface="Times New Roman"/>
                <a:cs typeface="Times New Roman"/>
              </a:rPr>
              <a:t>N</a:t>
            </a:r>
            <a:r>
              <a:rPr sz="1750" i="1" spc="10" dirty="0">
                <a:latin typeface="Times New Roman"/>
                <a:cs typeface="Times New Roman"/>
              </a:rPr>
              <a:t> </a:t>
            </a:r>
            <a:r>
              <a:rPr sz="1750" spc="30" dirty="0">
                <a:latin typeface="Times New Roman"/>
                <a:cs typeface="Times New Roman"/>
              </a:rPr>
              <a:t>)</a:t>
            </a:r>
            <a:r>
              <a:rPr sz="1750" spc="-210" dirty="0">
                <a:latin typeface="Times New Roman"/>
                <a:cs typeface="Times New Roman"/>
              </a:rPr>
              <a:t> </a:t>
            </a:r>
            <a:r>
              <a:rPr sz="1750" i="1" spc="55" dirty="0">
                <a:latin typeface="Times New Roman"/>
                <a:cs typeface="Times New Roman"/>
              </a:rPr>
              <a:t>P</a:t>
            </a:r>
            <a:r>
              <a:rPr sz="1750" i="1" spc="-195" dirty="0">
                <a:latin typeface="Times New Roman"/>
                <a:cs typeface="Times New Roman"/>
              </a:rPr>
              <a:t> </a:t>
            </a:r>
            <a:r>
              <a:rPr sz="1750" spc="30" dirty="0">
                <a:latin typeface="Times New Roman"/>
                <a:cs typeface="Times New Roman"/>
              </a:rPr>
              <a:t>(</a:t>
            </a:r>
            <a:r>
              <a:rPr sz="1750" spc="-210" dirty="0">
                <a:latin typeface="Times New Roman"/>
                <a:cs typeface="Times New Roman"/>
              </a:rPr>
              <a:t> </a:t>
            </a:r>
            <a:r>
              <a:rPr sz="1750" i="1" spc="70" dirty="0">
                <a:latin typeface="Times New Roman"/>
                <a:cs typeface="Times New Roman"/>
              </a:rPr>
              <a:t>D</a:t>
            </a:r>
            <a:r>
              <a:rPr sz="1750" i="1" spc="-160" dirty="0">
                <a:latin typeface="Times New Roman"/>
                <a:cs typeface="Times New Roman"/>
              </a:rPr>
              <a:t> </a:t>
            </a:r>
            <a:r>
              <a:rPr sz="1750" spc="30" dirty="0">
                <a:latin typeface="Times New Roman"/>
                <a:cs typeface="Times New Roman"/>
              </a:rPr>
              <a:t>)</a:t>
            </a:r>
            <a:r>
              <a:rPr sz="1750" spc="-210" dirty="0">
                <a:latin typeface="Times New Roman"/>
                <a:cs typeface="Times New Roman"/>
              </a:rPr>
              <a:t> </a:t>
            </a:r>
            <a:r>
              <a:rPr sz="1750" i="1" spc="55" dirty="0">
                <a:latin typeface="Times New Roman"/>
                <a:cs typeface="Times New Roman"/>
              </a:rPr>
              <a:t>P</a:t>
            </a:r>
            <a:r>
              <a:rPr sz="1750" i="1" spc="-190" dirty="0">
                <a:latin typeface="Times New Roman"/>
                <a:cs typeface="Times New Roman"/>
              </a:rPr>
              <a:t> </a:t>
            </a:r>
            <a:r>
              <a:rPr sz="1750" spc="30" dirty="0">
                <a:latin typeface="Times New Roman"/>
                <a:cs typeface="Times New Roman"/>
              </a:rPr>
              <a:t>(</a:t>
            </a:r>
            <a:r>
              <a:rPr sz="1750" spc="-175" dirty="0">
                <a:latin typeface="Times New Roman"/>
                <a:cs typeface="Times New Roman"/>
              </a:rPr>
              <a:t> </a:t>
            </a:r>
            <a:r>
              <a:rPr sz="1750" i="1" spc="60" dirty="0">
                <a:latin typeface="Times New Roman"/>
                <a:cs typeface="Times New Roman"/>
              </a:rPr>
              <a:t>N</a:t>
            </a:r>
            <a:r>
              <a:rPr sz="1750" i="1" spc="5" dirty="0">
                <a:latin typeface="Times New Roman"/>
                <a:cs typeface="Times New Roman"/>
              </a:rPr>
              <a:t> </a:t>
            </a:r>
            <a:r>
              <a:rPr sz="1750" spc="30" dirty="0">
                <a:latin typeface="Times New Roman"/>
                <a:cs typeface="Times New Roman"/>
              </a:rPr>
              <a:t>)</a:t>
            </a:r>
            <a:r>
              <a:rPr sz="1750" spc="455" dirty="0">
                <a:latin typeface="Times New Roman"/>
                <a:cs typeface="Times New Roman"/>
              </a:rPr>
              <a:t> </a:t>
            </a:r>
            <a:r>
              <a:rPr sz="1800" spc="15" dirty="0">
                <a:latin typeface="Symbol"/>
                <a:cs typeface="Symbol"/>
              </a:rPr>
              <a:t></a:t>
            </a:r>
            <a:r>
              <a:rPr sz="1800" spc="155" dirty="0">
                <a:latin typeface="Times New Roman"/>
                <a:cs typeface="Times New Roman"/>
              </a:rPr>
              <a:t> </a:t>
            </a:r>
            <a:r>
              <a:rPr sz="2700" spc="15" baseline="37037" dirty="0">
                <a:latin typeface="Symbol"/>
                <a:cs typeface="Symbol"/>
              </a:rPr>
              <a:t></a:t>
            </a:r>
            <a:r>
              <a:rPr sz="2700" spc="209" baseline="37037" dirty="0">
                <a:latin typeface="Times New Roman"/>
                <a:cs typeface="Times New Roman"/>
              </a:rPr>
              <a:t> </a:t>
            </a:r>
            <a:r>
              <a:rPr sz="2700" spc="22" baseline="41666" dirty="0">
                <a:latin typeface="Times New Roman"/>
                <a:cs typeface="Times New Roman"/>
              </a:rPr>
              <a:t>3</a:t>
            </a:r>
            <a:r>
              <a:rPr sz="2700" spc="142" baseline="41666" dirty="0">
                <a:latin typeface="Times New Roman"/>
                <a:cs typeface="Times New Roman"/>
              </a:rPr>
              <a:t> </a:t>
            </a:r>
            <a:r>
              <a:rPr sz="2700" spc="15" baseline="37037" dirty="0">
                <a:latin typeface="Symbol"/>
                <a:cs typeface="Symbol"/>
              </a:rPr>
              <a:t></a:t>
            </a:r>
            <a:r>
              <a:rPr sz="2700" spc="-172" baseline="37037" dirty="0">
                <a:latin typeface="Times New Roman"/>
                <a:cs typeface="Times New Roman"/>
              </a:rPr>
              <a:t> </a:t>
            </a:r>
            <a:r>
              <a:rPr sz="2700" spc="15" baseline="37037" dirty="0">
                <a:latin typeface="Symbol"/>
                <a:cs typeface="Symbol"/>
              </a:rPr>
              <a:t></a:t>
            </a:r>
            <a:r>
              <a:rPr sz="2700" spc="172" baseline="37037" dirty="0">
                <a:latin typeface="Times New Roman"/>
                <a:cs typeface="Times New Roman"/>
              </a:rPr>
              <a:t> </a:t>
            </a:r>
            <a:r>
              <a:rPr sz="2700" spc="22" baseline="41666" dirty="0">
                <a:latin typeface="Times New Roman"/>
                <a:cs typeface="Times New Roman"/>
              </a:rPr>
              <a:t>1</a:t>
            </a:r>
            <a:r>
              <a:rPr sz="2700" spc="179" baseline="41666" dirty="0">
                <a:latin typeface="Times New Roman"/>
                <a:cs typeface="Times New Roman"/>
              </a:rPr>
              <a:t> </a:t>
            </a:r>
            <a:r>
              <a:rPr sz="2700" spc="15" baseline="37037" dirty="0">
                <a:latin typeface="Symbol"/>
                <a:cs typeface="Symbol"/>
              </a:rPr>
              <a:t></a:t>
            </a:r>
            <a:r>
              <a:rPr sz="2700" spc="-172" baseline="37037" dirty="0">
                <a:latin typeface="Times New Roman"/>
                <a:cs typeface="Times New Roman"/>
              </a:rPr>
              <a:t> </a:t>
            </a:r>
            <a:r>
              <a:rPr sz="2700" spc="15" baseline="37037" dirty="0">
                <a:latin typeface="Symbol"/>
                <a:cs typeface="Symbol"/>
              </a:rPr>
              <a:t></a:t>
            </a:r>
            <a:r>
              <a:rPr sz="2700" spc="240" baseline="37037" dirty="0">
                <a:latin typeface="Times New Roman"/>
                <a:cs typeface="Times New Roman"/>
              </a:rPr>
              <a:t> </a:t>
            </a:r>
            <a:r>
              <a:rPr sz="2700" spc="22" baseline="41666" dirty="0">
                <a:latin typeface="Times New Roman"/>
                <a:cs typeface="Times New Roman"/>
              </a:rPr>
              <a:t>3</a:t>
            </a:r>
            <a:r>
              <a:rPr sz="2700" spc="127" baseline="41666" dirty="0">
                <a:latin typeface="Times New Roman"/>
                <a:cs typeface="Times New Roman"/>
              </a:rPr>
              <a:t> </a:t>
            </a:r>
            <a:r>
              <a:rPr sz="2700" spc="15" baseline="37037" dirty="0">
                <a:latin typeface="Symbol"/>
                <a:cs typeface="Symbol"/>
              </a:rPr>
              <a:t></a:t>
            </a:r>
            <a:r>
              <a:rPr sz="2700" spc="262" baseline="37037" dirty="0">
                <a:latin typeface="Times New Roman"/>
                <a:cs typeface="Times New Roman"/>
              </a:rPr>
              <a:t> </a:t>
            </a:r>
            <a:r>
              <a:rPr sz="1800" spc="15" dirty="0">
                <a:latin typeface="Symbol"/>
                <a:cs typeface="Symbol"/>
              </a:rPr>
              <a:t>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5860840" y="5164821"/>
            <a:ext cx="298450" cy="0"/>
          </a:xfrm>
          <a:custGeom>
            <a:avLst/>
            <a:gdLst/>
            <a:ahLst/>
            <a:cxnLst/>
            <a:rect l="l" t="t" r="r" b="b"/>
            <a:pathLst>
              <a:path w="298450">
                <a:moveTo>
                  <a:pt x="0" y="0"/>
                </a:moveTo>
                <a:lnTo>
                  <a:pt x="298215" y="0"/>
                </a:lnTo>
              </a:path>
            </a:pathLst>
          </a:custGeom>
          <a:ln w="1132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object 22"/>
          <p:cNvSpPr txBox="1"/>
          <p:nvPr/>
        </p:nvSpPr>
        <p:spPr>
          <a:xfrm>
            <a:off x="5928413" y="4820898"/>
            <a:ext cx="142240" cy="2990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spc="15" dirty="0">
                <a:latin typeface="Times New Roman"/>
                <a:cs typeface="Times New Roman"/>
              </a:rPr>
              <a:t>9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117349" y="5068180"/>
            <a:ext cx="1484630" cy="2990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800" spc="10" dirty="0">
                <a:latin typeface="Symbol"/>
                <a:cs typeface="Symbol"/>
              </a:rPr>
              <a:t>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2700" spc="22" baseline="-33950" dirty="0">
                <a:latin typeface="Times New Roman"/>
                <a:cs typeface="Times New Roman"/>
              </a:rPr>
              <a:t>4 </a:t>
            </a:r>
            <a:r>
              <a:rPr sz="1800" spc="10" dirty="0">
                <a:latin typeface="Symbol"/>
                <a:cs typeface="Symbol"/>
              </a:rPr>
              <a:t>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Symbol"/>
                <a:cs typeface="Symbol"/>
              </a:rPr>
              <a:t>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2700" spc="22" baseline="-33950" dirty="0">
                <a:latin typeface="Times New Roman"/>
                <a:cs typeface="Times New Roman"/>
              </a:rPr>
              <a:t>4 </a:t>
            </a:r>
            <a:r>
              <a:rPr sz="1800" spc="10" dirty="0">
                <a:latin typeface="Symbol"/>
                <a:cs typeface="Symbol"/>
              </a:rPr>
              <a:t>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Symbol"/>
                <a:cs typeface="Symbol"/>
              </a:rPr>
              <a:t></a:t>
            </a:r>
            <a:r>
              <a:rPr sz="1800" spc="10" dirty="0">
                <a:latin typeface="Times New Roman"/>
                <a:cs typeface="Times New Roman"/>
              </a:rPr>
              <a:t> </a:t>
            </a:r>
            <a:r>
              <a:rPr sz="2700" spc="22" baseline="-33950" dirty="0">
                <a:latin typeface="Times New Roman"/>
                <a:cs typeface="Times New Roman"/>
              </a:rPr>
              <a:t>4</a:t>
            </a:r>
            <a:r>
              <a:rPr sz="2700" spc="502" baseline="-3395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Symbol"/>
                <a:cs typeface="Symbol"/>
              </a:rPr>
              <a:t>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861889" y="5206719"/>
            <a:ext cx="278765" cy="2990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spc="170" dirty="0">
                <a:latin typeface="Times New Roman"/>
                <a:cs typeface="Times New Roman"/>
              </a:rPr>
              <a:t>6</a:t>
            </a:r>
            <a:r>
              <a:rPr sz="1800" spc="15" dirty="0">
                <a:latin typeface="Times New Roman"/>
                <a:cs typeface="Times New Roman"/>
              </a:rPr>
              <a:t>4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142749" y="5239734"/>
            <a:ext cx="1433830" cy="2990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  <a:tabLst>
                <a:tab pos="363855" algn="l"/>
                <a:tab pos="847090" algn="l"/>
                <a:tab pos="1330960" algn="l"/>
              </a:tabLst>
            </a:pPr>
            <a:r>
              <a:rPr sz="1800" spc="10" dirty="0">
                <a:latin typeface="Symbol"/>
                <a:cs typeface="Symbol"/>
              </a:rPr>
              <a:t></a:t>
            </a:r>
            <a:r>
              <a:rPr sz="1800" spc="10" dirty="0">
                <a:latin typeface="Times New Roman"/>
                <a:cs typeface="Times New Roman"/>
              </a:rPr>
              <a:t>	</a:t>
            </a:r>
            <a:r>
              <a:rPr sz="1800" spc="10" dirty="0">
                <a:latin typeface="Symbol"/>
                <a:cs typeface="Symbol"/>
              </a:rPr>
              <a:t>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Symbol"/>
                <a:cs typeface="Symbol"/>
              </a:rPr>
              <a:t>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10" dirty="0">
                <a:latin typeface="Symbol"/>
                <a:cs typeface="Symbol"/>
              </a:rPr>
              <a:t></a:t>
            </a:r>
            <a:r>
              <a:rPr sz="1800" spc="-114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Symbol"/>
                <a:cs typeface="Symbol"/>
              </a:rPr>
              <a:t></a:t>
            </a:r>
            <a:r>
              <a:rPr sz="1800" dirty="0">
                <a:latin typeface="Times New Roman"/>
                <a:cs typeface="Times New Roman"/>
              </a:rPr>
              <a:t>	</a:t>
            </a:r>
            <a:r>
              <a:rPr sz="1800" spc="10" dirty="0">
                <a:latin typeface="Symbol"/>
                <a:cs typeface="Symbol"/>
              </a:rPr>
              <a:t></a:t>
            </a:r>
            <a:endParaRPr sz="1800">
              <a:latin typeface="Symbol"/>
              <a:cs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41672386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ject 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FF93AE"/>
          </a:solidFill>
        </p:spPr>
        <p:txBody>
          <a:bodyPr vert="horz" wrap="square" lIns="0" tIns="24130" rIns="0" bIns="0" rtlCol="0">
            <a:spAutoFit/>
          </a:bodyPr>
          <a:lstStyle/>
          <a:p>
            <a:pPr marL="5547995">
              <a:lnSpc>
                <a:spcPct val="100000"/>
              </a:lnSpc>
              <a:spcBef>
                <a:spcPts val="190"/>
              </a:spcBef>
            </a:pPr>
            <a:r>
              <a:rPr dirty="0"/>
              <a:t>Bernoulli</a:t>
            </a:r>
            <a:r>
              <a:rPr spc="-60" dirty="0"/>
              <a:t> </a:t>
            </a:r>
            <a:r>
              <a:rPr spc="-5" dirty="0"/>
              <a:t>Process</a:t>
            </a:r>
          </a:p>
        </p:txBody>
      </p:sp>
      <p:sp>
        <p:nvSpPr>
          <p:cNvPr id="8" name="object 8"/>
          <p:cNvSpPr txBox="1"/>
          <p:nvPr/>
        </p:nvSpPr>
        <p:spPr>
          <a:xfrm>
            <a:off x="0" y="0"/>
            <a:ext cx="3130550" cy="233679"/>
          </a:xfrm>
          <a:prstGeom prst="rect">
            <a:avLst/>
          </a:prstGeom>
          <a:solidFill>
            <a:srgbClr val="FF2D61"/>
          </a:solidFill>
        </p:spPr>
        <p:txBody>
          <a:bodyPr vert="horz" wrap="square" lIns="0" tIns="3175" rIns="0" bIns="0" rtlCol="0">
            <a:spAutoFit/>
          </a:bodyPr>
          <a:lstStyle/>
          <a:p>
            <a:pPr marL="1978025">
              <a:lnSpc>
                <a:spcPct val="100000"/>
              </a:lnSpc>
              <a:spcBef>
                <a:spcPts val="25"/>
              </a:spcBef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Chapter</a:t>
            </a:r>
            <a:r>
              <a:rPr sz="1400" spc="-5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5.3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30295" y="0"/>
            <a:ext cx="6014085" cy="233679"/>
          </a:xfrm>
          <a:prstGeom prst="rect">
            <a:avLst/>
          </a:prstGeom>
          <a:solidFill>
            <a:srgbClr val="FF5681"/>
          </a:solidFill>
        </p:spPr>
        <p:txBody>
          <a:bodyPr vert="horz" wrap="square" lIns="0" tIns="3175" rIns="0" bIns="0" rtlCol="0">
            <a:spAutoFit/>
          </a:bodyPr>
          <a:lstStyle/>
          <a:p>
            <a:pPr marL="95250">
              <a:lnSpc>
                <a:spcPct val="100000"/>
              </a:lnSpc>
              <a:spcBef>
                <a:spcPts val="25"/>
              </a:spcBef>
            </a:pP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Binomial and Multinomial</a:t>
            </a:r>
            <a:r>
              <a:rPr sz="14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Distributions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738375" y="1634900"/>
            <a:ext cx="3076200" cy="68650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 txBox="1"/>
          <p:nvPr/>
        </p:nvSpPr>
        <p:spPr>
          <a:xfrm>
            <a:off x="150063" y="3132201"/>
            <a:ext cx="8153400" cy="11537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8130" indent="-266065">
              <a:lnSpc>
                <a:spcPts val="2160"/>
              </a:lnSpc>
              <a:spcBef>
                <a:spcPts val="105"/>
              </a:spcBef>
              <a:buClr>
                <a:srgbClr val="FF2D61"/>
              </a:buClr>
              <a:buFont typeface="Wingdings"/>
              <a:buChar char=""/>
              <a:tabLst>
                <a:tab pos="278765" algn="l"/>
              </a:tabLst>
            </a:pPr>
            <a:r>
              <a:rPr sz="2000" spc="-5" dirty="0">
                <a:latin typeface="Verdana"/>
                <a:cs typeface="Verdana"/>
              </a:rPr>
              <a:t>The number </a:t>
            </a:r>
            <a:r>
              <a:rPr sz="2000" i="1" dirty="0">
                <a:latin typeface="Verdana"/>
                <a:cs typeface="Verdana"/>
              </a:rPr>
              <a:t>X </a:t>
            </a:r>
            <a:r>
              <a:rPr sz="2000" dirty="0">
                <a:latin typeface="Verdana"/>
                <a:cs typeface="Verdana"/>
              </a:rPr>
              <a:t>of successes </a:t>
            </a:r>
            <a:r>
              <a:rPr sz="2000" spc="-10" dirty="0">
                <a:latin typeface="Verdana"/>
                <a:cs typeface="Verdana"/>
              </a:rPr>
              <a:t>in </a:t>
            </a:r>
            <a:r>
              <a:rPr sz="2000" i="1" dirty="0">
                <a:latin typeface="Verdana"/>
                <a:cs typeface="Verdana"/>
              </a:rPr>
              <a:t>n </a:t>
            </a:r>
            <a:r>
              <a:rPr sz="2000" spc="-5" dirty="0">
                <a:latin typeface="Verdana"/>
                <a:cs typeface="Verdana"/>
              </a:rPr>
              <a:t>Bernoulli trials is called</a:t>
            </a:r>
            <a:r>
              <a:rPr sz="2000" spc="-8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</a:t>
            </a:r>
            <a:endParaRPr sz="2000">
              <a:latin typeface="Verdana"/>
              <a:cs typeface="Verdana"/>
            </a:endParaRPr>
          </a:p>
          <a:p>
            <a:pPr marL="278130">
              <a:lnSpc>
                <a:spcPts val="2160"/>
              </a:lnSpc>
            </a:pPr>
            <a:r>
              <a:rPr sz="2000" b="1" spc="-5" dirty="0">
                <a:latin typeface="Verdana"/>
                <a:cs typeface="Verdana"/>
              </a:rPr>
              <a:t>binomial </a:t>
            </a:r>
            <a:r>
              <a:rPr sz="2000" b="1" dirty="0">
                <a:latin typeface="Verdana"/>
                <a:cs typeface="Verdana"/>
              </a:rPr>
              <a:t>random</a:t>
            </a:r>
            <a:r>
              <a:rPr sz="2000" b="1" spc="-40" dirty="0">
                <a:latin typeface="Verdana"/>
                <a:cs typeface="Verdana"/>
              </a:rPr>
              <a:t> </a:t>
            </a:r>
            <a:r>
              <a:rPr sz="2000" b="1" dirty="0">
                <a:latin typeface="Verdana"/>
                <a:cs typeface="Verdana"/>
              </a:rPr>
              <a:t>variable</a:t>
            </a:r>
            <a:r>
              <a:rPr sz="2000" dirty="0">
                <a:latin typeface="Verdana"/>
                <a:cs typeface="Verdana"/>
              </a:rPr>
              <a:t>.</a:t>
            </a:r>
            <a:endParaRPr sz="2000">
              <a:latin typeface="Verdana"/>
              <a:cs typeface="Verdana"/>
            </a:endParaRPr>
          </a:p>
          <a:p>
            <a:pPr marL="278130" marR="5080" indent="-266065">
              <a:lnSpc>
                <a:spcPct val="80000"/>
              </a:lnSpc>
              <a:spcBef>
                <a:spcPts val="720"/>
              </a:spcBef>
              <a:buClr>
                <a:srgbClr val="FF2D61"/>
              </a:buClr>
              <a:buFont typeface="Wingdings"/>
              <a:buChar char=""/>
              <a:tabLst>
                <a:tab pos="278765" algn="l"/>
              </a:tabLst>
            </a:pPr>
            <a:r>
              <a:rPr sz="2000" spc="-5" dirty="0">
                <a:latin typeface="Verdana"/>
                <a:cs typeface="Verdana"/>
              </a:rPr>
              <a:t>The </a:t>
            </a:r>
            <a:r>
              <a:rPr sz="2000" spc="-10" dirty="0">
                <a:latin typeface="Verdana"/>
                <a:cs typeface="Verdana"/>
              </a:rPr>
              <a:t>probability </a:t>
            </a:r>
            <a:r>
              <a:rPr sz="2000" spc="-5" dirty="0">
                <a:latin typeface="Verdana"/>
                <a:cs typeface="Verdana"/>
              </a:rPr>
              <a:t>distribution of this discrete random </a:t>
            </a:r>
            <a:r>
              <a:rPr sz="2000" spc="-10" dirty="0">
                <a:latin typeface="Verdana"/>
                <a:cs typeface="Verdana"/>
              </a:rPr>
              <a:t>variable </a:t>
            </a:r>
            <a:r>
              <a:rPr sz="2000" spc="-5" dirty="0">
                <a:latin typeface="Verdana"/>
                <a:cs typeface="Verdana"/>
              </a:rPr>
              <a:t>is  called</a:t>
            </a:r>
            <a:r>
              <a:rPr sz="2000" spc="1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the</a:t>
            </a:r>
            <a:r>
              <a:rPr sz="2000" spc="-20" dirty="0">
                <a:latin typeface="Verdana"/>
                <a:cs typeface="Verdana"/>
              </a:rPr>
              <a:t> </a:t>
            </a:r>
            <a:r>
              <a:rPr sz="2000" b="1" spc="-5" dirty="0">
                <a:latin typeface="Verdana"/>
                <a:cs typeface="Verdana"/>
              </a:rPr>
              <a:t>binomial</a:t>
            </a:r>
            <a:r>
              <a:rPr sz="2000" b="1" spc="-20" dirty="0">
                <a:latin typeface="Verdana"/>
                <a:cs typeface="Verdana"/>
              </a:rPr>
              <a:t> </a:t>
            </a:r>
            <a:r>
              <a:rPr sz="2000" b="1" spc="-5" dirty="0">
                <a:latin typeface="Verdana"/>
                <a:cs typeface="Verdana"/>
              </a:rPr>
              <a:t>distribution</a:t>
            </a:r>
            <a:r>
              <a:rPr sz="2000" spc="-5" dirty="0">
                <a:latin typeface="Verdana"/>
                <a:cs typeface="Verdana"/>
              </a:rPr>
              <a:t>,</a:t>
            </a:r>
            <a:r>
              <a:rPr sz="2000" dirty="0">
                <a:latin typeface="Verdana"/>
                <a:cs typeface="Verdana"/>
              </a:rPr>
              <a:t> and</a:t>
            </a:r>
            <a:r>
              <a:rPr sz="2000" spc="-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denoted</a:t>
            </a:r>
            <a:r>
              <a:rPr sz="2000" spc="-2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by</a:t>
            </a:r>
            <a:r>
              <a:rPr sz="2000" spc="-10" dirty="0">
                <a:latin typeface="Verdana"/>
                <a:cs typeface="Verdana"/>
              </a:rPr>
              <a:t> </a:t>
            </a:r>
            <a:r>
              <a:rPr sz="2000" i="1" dirty="0">
                <a:latin typeface="Verdana"/>
                <a:cs typeface="Verdana"/>
              </a:rPr>
              <a:t>b</a:t>
            </a:r>
            <a:r>
              <a:rPr sz="2000" dirty="0">
                <a:latin typeface="Verdana"/>
                <a:cs typeface="Verdana"/>
              </a:rPr>
              <a:t>(</a:t>
            </a:r>
            <a:r>
              <a:rPr sz="2000" i="1" dirty="0">
                <a:latin typeface="Verdana"/>
                <a:cs typeface="Verdana"/>
              </a:rPr>
              <a:t>x</a:t>
            </a:r>
            <a:r>
              <a:rPr sz="2000" dirty="0">
                <a:latin typeface="Verdana"/>
                <a:cs typeface="Verdana"/>
              </a:rPr>
              <a:t>;</a:t>
            </a:r>
            <a:r>
              <a:rPr sz="2000" spc="-409" dirty="0">
                <a:latin typeface="Verdana"/>
                <a:cs typeface="Verdana"/>
              </a:rPr>
              <a:t> </a:t>
            </a:r>
            <a:r>
              <a:rPr sz="2000" i="1" dirty="0">
                <a:latin typeface="Verdana"/>
                <a:cs typeface="Verdana"/>
              </a:rPr>
              <a:t>n</a:t>
            </a:r>
            <a:r>
              <a:rPr sz="2000" dirty="0">
                <a:latin typeface="Verdana"/>
                <a:cs typeface="Verdana"/>
              </a:rPr>
              <a:t>,</a:t>
            </a:r>
            <a:r>
              <a:rPr sz="2000" spc="-425" dirty="0">
                <a:latin typeface="Verdana"/>
                <a:cs typeface="Verdana"/>
              </a:rPr>
              <a:t> </a:t>
            </a:r>
            <a:r>
              <a:rPr sz="2000" i="1" dirty="0">
                <a:latin typeface="Verdana"/>
                <a:cs typeface="Verdana"/>
              </a:rPr>
              <a:t>p</a:t>
            </a:r>
            <a:r>
              <a:rPr sz="2000" dirty="0">
                <a:latin typeface="Verdana"/>
                <a:cs typeface="Verdana"/>
              </a:rPr>
              <a:t>).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4098435" y="4771830"/>
            <a:ext cx="297815" cy="0"/>
          </a:xfrm>
          <a:custGeom>
            <a:avLst/>
            <a:gdLst/>
            <a:ahLst/>
            <a:cxnLst/>
            <a:rect l="l" t="t" r="r" b="b"/>
            <a:pathLst>
              <a:path w="297814">
                <a:moveTo>
                  <a:pt x="0" y="0"/>
                </a:moveTo>
                <a:lnTo>
                  <a:pt x="297567" y="0"/>
                </a:lnTo>
              </a:path>
            </a:pathLst>
          </a:custGeom>
          <a:ln w="11308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3605662" y="4773459"/>
            <a:ext cx="93980" cy="1854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50" spc="10" dirty="0">
                <a:latin typeface="Times New Roman"/>
                <a:cs typeface="Times New Roman"/>
              </a:rPr>
              <a:t>4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27861" y="4599215"/>
            <a:ext cx="3317875" cy="2990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  <a:tabLst>
                <a:tab pos="607060" algn="l"/>
                <a:tab pos="1376045" algn="l"/>
              </a:tabLst>
            </a:pPr>
            <a:r>
              <a:rPr sz="1800" i="1" spc="20" dirty="0">
                <a:latin typeface="Times New Roman"/>
                <a:cs typeface="Times New Roman"/>
              </a:rPr>
              <a:t>P</a:t>
            </a:r>
            <a:r>
              <a:rPr sz="1800" i="1" spc="-19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(</a:t>
            </a:r>
            <a:r>
              <a:rPr sz="1800" spc="-125" dirty="0">
                <a:latin typeface="Times New Roman"/>
                <a:cs typeface="Times New Roman"/>
              </a:rPr>
              <a:t> </a:t>
            </a:r>
            <a:r>
              <a:rPr sz="1800" i="1" spc="20" dirty="0">
                <a:latin typeface="Times New Roman"/>
                <a:cs typeface="Times New Roman"/>
              </a:rPr>
              <a:t>X	</a:t>
            </a:r>
            <a:r>
              <a:rPr sz="1800" spc="20" dirty="0">
                <a:latin typeface="Symbol"/>
                <a:cs typeface="Symbol"/>
              </a:rPr>
              <a:t></a:t>
            </a:r>
            <a:r>
              <a:rPr sz="1800" spc="225" dirty="0">
                <a:latin typeface="Times New Roman"/>
                <a:cs typeface="Times New Roman"/>
              </a:rPr>
              <a:t> </a:t>
            </a:r>
            <a:r>
              <a:rPr sz="1800" spc="90" dirty="0">
                <a:latin typeface="Times New Roman"/>
                <a:cs typeface="Times New Roman"/>
              </a:rPr>
              <a:t>2)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20" dirty="0">
                <a:latin typeface="Symbol"/>
                <a:cs typeface="Symbol"/>
              </a:rPr>
              <a:t></a:t>
            </a:r>
            <a:r>
              <a:rPr sz="1800" spc="20" dirty="0">
                <a:latin typeface="Times New Roman"/>
                <a:cs typeface="Times New Roman"/>
              </a:rPr>
              <a:t>	</a:t>
            </a:r>
            <a:r>
              <a:rPr sz="1800" i="1" spc="10" dirty="0">
                <a:latin typeface="Times New Roman"/>
                <a:cs typeface="Times New Roman"/>
              </a:rPr>
              <a:t>f</a:t>
            </a:r>
            <a:r>
              <a:rPr sz="1800" i="1" spc="14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(</a:t>
            </a:r>
            <a:r>
              <a:rPr sz="1800" spc="-295" dirty="0">
                <a:latin typeface="Times New Roman"/>
                <a:cs typeface="Times New Roman"/>
              </a:rPr>
              <a:t> </a:t>
            </a:r>
            <a:r>
              <a:rPr sz="1800" spc="90" dirty="0">
                <a:latin typeface="Times New Roman"/>
                <a:cs typeface="Times New Roman"/>
              </a:rPr>
              <a:t>2)</a:t>
            </a:r>
            <a:r>
              <a:rPr sz="1800" spc="150" dirty="0">
                <a:latin typeface="Times New Roman"/>
                <a:cs typeface="Times New Roman"/>
              </a:rPr>
              <a:t> </a:t>
            </a:r>
            <a:r>
              <a:rPr sz="1800" spc="20" dirty="0">
                <a:latin typeface="Symbol"/>
                <a:cs typeface="Symbol"/>
              </a:rPr>
              <a:t>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i="1" spc="15" dirty="0">
                <a:latin typeface="Times New Roman"/>
                <a:cs typeface="Times New Roman"/>
              </a:rPr>
              <a:t>b</a:t>
            </a:r>
            <a:r>
              <a:rPr sz="1800" i="1" spc="-27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(</a:t>
            </a:r>
            <a:r>
              <a:rPr sz="1800" spc="-290" dirty="0">
                <a:latin typeface="Times New Roman"/>
                <a:cs typeface="Times New Roman"/>
              </a:rPr>
              <a:t> </a:t>
            </a:r>
            <a:r>
              <a:rPr sz="1800" spc="15" dirty="0">
                <a:latin typeface="Times New Roman"/>
                <a:cs typeface="Times New Roman"/>
              </a:rPr>
              <a:t>2</a:t>
            </a:r>
            <a:r>
              <a:rPr sz="1800" spc="5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:</a:t>
            </a:r>
            <a:r>
              <a:rPr sz="1800" spc="-95" dirty="0">
                <a:latin typeface="Times New Roman"/>
                <a:cs typeface="Times New Roman"/>
              </a:rPr>
              <a:t> </a:t>
            </a:r>
            <a:r>
              <a:rPr sz="1800" spc="40" dirty="0">
                <a:latin typeface="Times New Roman"/>
                <a:cs typeface="Times New Roman"/>
              </a:rPr>
              <a:t>3,</a:t>
            </a:r>
            <a:r>
              <a:rPr sz="2700" u="sng" spc="112" baseline="23148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1575" u="sng" spc="15" baseline="39682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1</a:t>
            </a:r>
            <a:r>
              <a:rPr sz="1575" spc="60" baseline="39682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)</a:t>
            </a:r>
            <a:r>
              <a:rPr sz="1800" spc="160" dirty="0">
                <a:latin typeface="Times New Roman"/>
                <a:cs typeface="Times New Roman"/>
              </a:rPr>
              <a:t> </a:t>
            </a:r>
            <a:r>
              <a:rPr sz="1800" spc="20" dirty="0">
                <a:latin typeface="Symbol"/>
                <a:cs typeface="Symbol"/>
              </a:rPr>
              <a:t></a:t>
            </a:r>
            <a:endParaRPr sz="1800" dirty="0">
              <a:latin typeface="Symbol"/>
              <a:cs typeface="Symbol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66392" y="4427342"/>
            <a:ext cx="142240" cy="2990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spc="15" dirty="0">
                <a:latin typeface="Times New Roman"/>
                <a:cs typeface="Times New Roman"/>
              </a:rPr>
              <a:t>9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099633" y="4813101"/>
            <a:ext cx="299720" cy="2990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spc="170" dirty="0">
                <a:latin typeface="Times New Roman"/>
                <a:cs typeface="Times New Roman"/>
              </a:rPr>
              <a:t>64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/>
          <p:nvPr/>
        </p:nvSpPr>
        <p:spPr>
          <a:xfrm>
            <a:off x="0" y="850391"/>
            <a:ext cx="266700" cy="108585"/>
          </a:xfrm>
          <a:custGeom>
            <a:avLst/>
            <a:gdLst/>
            <a:ahLst/>
            <a:cxnLst/>
            <a:rect l="l" t="t" r="r" b="b"/>
            <a:pathLst>
              <a:path w="266700" h="108584">
                <a:moveTo>
                  <a:pt x="266700" y="0"/>
                </a:moveTo>
                <a:lnTo>
                  <a:pt x="0" y="0"/>
                </a:lnTo>
                <a:lnTo>
                  <a:pt x="0" y="108203"/>
                </a:lnTo>
                <a:lnTo>
                  <a:pt x="266700" y="108203"/>
                </a:lnTo>
                <a:lnTo>
                  <a:pt x="266700" y="0"/>
                </a:lnTo>
                <a:close/>
              </a:path>
            </a:pathLst>
          </a:custGeom>
          <a:solidFill>
            <a:srgbClr val="FF93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 txBox="1"/>
          <p:nvPr/>
        </p:nvSpPr>
        <p:spPr>
          <a:xfrm>
            <a:off x="150063" y="938911"/>
            <a:ext cx="7808595" cy="574675"/>
          </a:xfrm>
          <a:prstGeom prst="rect">
            <a:avLst/>
          </a:prstGeom>
        </p:spPr>
        <p:txBody>
          <a:bodyPr vert="horz" wrap="square" lIns="0" tIns="71755" rIns="0" bIns="0" rtlCol="0">
            <a:spAutoFit/>
          </a:bodyPr>
          <a:lstStyle/>
          <a:p>
            <a:pPr marL="12700" marR="5080">
              <a:lnSpc>
                <a:spcPts val="1920"/>
              </a:lnSpc>
              <a:spcBef>
                <a:spcPts val="565"/>
              </a:spcBef>
            </a:pPr>
            <a:r>
              <a:rPr sz="2000" dirty="0">
                <a:latin typeface="Verdana"/>
                <a:cs typeface="Verdana"/>
              </a:rPr>
              <a:t>The </a:t>
            </a:r>
            <a:r>
              <a:rPr sz="2000" spc="-5" dirty="0">
                <a:latin typeface="Verdana"/>
                <a:cs typeface="Verdana"/>
              </a:rPr>
              <a:t>probabilities </a:t>
            </a:r>
            <a:r>
              <a:rPr sz="2000" dirty="0">
                <a:latin typeface="Verdana"/>
                <a:cs typeface="Verdana"/>
              </a:rPr>
              <a:t>for the other </a:t>
            </a:r>
            <a:r>
              <a:rPr sz="2000" spc="-5" dirty="0">
                <a:latin typeface="Verdana"/>
                <a:cs typeface="Verdana"/>
              </a:rPr>
              <a:t>possible </a:t>
            </a:r>
            <a:r>
              <a:rPr sz="2000" dirty="0">
                <a:latin typeface="Verdana"/>
                <a:cs typeface="Verdana"/>
              </a:rPr>
              <a:t>outcomes can </a:t>
            </a:r>
            <a:r>
              <a:rPr sz="2000" spc="-5" dirty="0">
                <a:latin typeface="Verdana"/>
                <a:cs typeface="Verdana"/>
              </a:rPr>
              <a:t>also be  </a:t>
            </a:r>
            <a:r>
              <a:rPr sz="2000" dirty="0">
                <a:latin typeface="Verdana"/>
                <a:cs typeface="Verdana"/>
              </a:rPr>
              <a:t>calculated </a:t>
            </a:r>
            <a:r>
              <a:rPr sz="2000" spc="-5" dirty="0">
                <a:latin typeface="Verdana"/>
                <a:cs typeface="Verdana"/>
              </a:rPr>
              <a:t>to result </a:t>
            </a:r>
            <a:r>
              <a:rPr sz="2000" dirty="0">
                <a:latin typeface="Verdana"/>
                <a:cs typeface="Verdana"/>
              </a:rPr>
              <a:t>the </a:t>
            </a:r>
            <a:r>
              <a:rPr sz="2000" spc="-10" dirty="0">
                <a:latin typeface="Verdana"/>
                <a:cs typeface="Verdana"/>
              </a:rPr>
              <a:t>probability </a:t>
            </a:r>
            <a:r>
              <a:rPr sz="2000" spc="-5" dirty="0">
                <a:latin typeface="Verdana"/>
                <a:cs typeface="Verdana"/>
              </a:rPr>
              <a:t>distribution of</a:t>
            </a:r>
            <a:r>
              <a:rPr sz="2000" spc="-55" dirty="0">
                <a:latin typeface="Verdana"/>
                <a:cs typeface="Verdana"/>
              </a:rPr>
              <a:t> </a:t>
            </a:r>
            <a:r>
              <a:rPr sz="2000" i="1" dirty="0">
                <a:latin typeface="Verdana"/>
                <a:cs typeface="Verdana"/>
              </a:rPr>
              <a:t>X</a:t>
            </a:r>
            <a:endParaRPr sz="200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8081753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832097" y="5741670"/>
            <a:ext cx="533400" cy="710565"/>
            <a:chOff x="3832097" y="5741670"/>
            <a:chExt cx="533400" cy="710565"/>
          </a:xfrm>
        </p:grpSpPr>
        <p:sp>
          <p:nvSpPr>
            <p:cNvPr id="3" name="object 3"/>
            <p:cNvSpPr/>
            <p:nvPr/>
          </p:nvSpPr>
          <p:spPr>
            <a:xfrm>
              <a:off x="3832097" y="5741670"/>
              <a:ext cx="533400" cy="710565"/>
            </a:xfrm>
            <a:custGeom>
              <a:avLst/>
              <a:gdLst/>
              <a:ahLst/>
              <a:cxnLst/>
              <a:rect l="l" t="t" r="r" b="b"/>
              <a:pathLst>
                <a:path w="533400" h="710564">
                  <a:moveTo>
                    <a:pt x="533400" y="0"/>
                  </a:moveTo>
                  <a:lnTo>
                    <a:pt x="0" y="0"/>
                  </a:lnTo>
                  <a:lnTo>
                    <a:pt x="0" y="710183"/>
                  </a:lnTo>
                  <a:lnTo>
                    <a:pt x="533400" y="710183"/>
                  </a:lnTo>
                  <a:lnTo>
                    <a:pt x="533400" y="0"/>
                  </a:lnTo>
                  <a:close/>
                </a:path>
              </a:pathLst>
            </a:custGeom>
            <a:solidFill>
              <a:srgbClr val="FF2D61">
                <a:alpha val="3019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3908770" y="6096505"/>
              <a:ext cx="391795" cy="0"/>
            </a:xfrm>
            <a:custGeom>
              <a:avLst/>
              <a:gdLst/>
              <a:ahLst/>
              <a:cxnLst/>
              <a:rect l="l" t="t" r="r" b="b"/>
              <a:pathLst>
                <a:path w="391795">
                  <a:moveTo>
                    <a:pt x="0" y="0"/>
                  </a:moveTo>
                  <a:lnTo>
                    <a:pt x="391310" y="0"/>
                  </a:lnTo>
                </a:path>
              </a:pathLst>
            </a:custGeom>
            <a:ln w="1013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rgbClr val="FF93AE"/>
          </a:solidFill>
        </p:spPr>
        <p:txBody>
          <a:bodyPr vert="horz" wrap="square" lIns="0" tIns="24130" rIns="0" bIns="0" rtlCol="0">
            <a:spAutoFit/>
          </a:bodyPr>
          <a:lstStyle/>
          <a:p>
            <a:pPr marL="4756785">
              <a:lnSpc>
                <a:spcPct val="100000"/>
              </a:lnSpc>
              <a:spcBef>
                <a:spcPts val="190"/>
              </a:spcBef>
            </a:pPr>
            <a:r>
              <a:rPr dirty="0"/>
              <a:t>Binomial</a:t>
            </a:r>
            <a:r>
              <a:rPr spc="-60" dirty="0"/>
              <a:t> </a:t>
            </a:r>
            <a:r>
              <a:rPr dirty="0"/>
              <a:t>Distribution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150063" y="832865"/>
            <a:ext cx="8774430" cy="1062990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278130" marR="5080" indent="-266065">
              <a:lnSpc>
                <a:spcPct val="80000"/>
              </a:lnSpc>
              <a:spcBef>
                <a:spcPts val="585"/>
              </a:spcBef>
              <a:buClr>
                <a:srgbClr val="FF2D61"/>
              </a:buClr>
              <a:buFont typeface="Wingdings"/>
              <a:buChar char=""/>
              <a:tabLst>
                <a:tab pos="278765" algn="l"/>
              </a:tabLst>
            </a:pPr>
            <a:r>
              <a:rPr sz="2000" b="1" dirty="0">
                <a:solidFill>
                  <a:srgbClr val="7E7E7E"/>
                </a:solidFill>
                <a:latin typeface="Verdana"/>
                <a:cs typeface="Verdana"/>
              </a:rPr>
              <a:t>|</a:t>
            </a:r>
            <a:r>
              <a:rPr sz="2000" b="1" dirty="0">
                <a:latin typeface="Verdana"/>
                <a:cs typeface="Verdana"/>
              </a:rPr>
              <a:t>Binomial </a:t>
            </a:r>
            <a:r>
              <a:rPr sz="2000" b="1" spc="-5" dirty="0">
                <a:latin typeface="Verdana"/>
                <a:cs typeface="Verdana"/>
              </a:rPr>
              <a:t>Distribution</a:t>
            </a:r>
            <a:r>
              <a:rPr sz="2000" b="1" spc="-5" dirty="0">
                <a:solidFill>
                  <a:srgbClr val="7E7E7E"/>
                </a:solidFill>
                <a:latin typeface="Verdana"/>
                <a:cs typeface="Verdana"/>
              </a:rPr>
              <a:t>|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Bernoulli trial </a:t>
            </a:r>
            <a:r>
              <a:rPr sz="2000" dirty="0">
                <a:latin typeface="Verdana"/>
                <a:cs typeface="Verdana"/>
              </a:rPr>
              <a:t>can result </a:t>
            </a:r>
            <a:r>
              <a:rPr sz="2000" spc="-10" dirty="0">
                <a:latin typeface="Verdana"/>
                <a:cs typeface="Verdana"/>
              </a:rPr>
              <a:t>in </a:t>
            </a:r>
            <a:r>
              <a:rPr sz="2000" dirty="0">
                <a:latin typeface="Verdana"/>
                <a:cs typeface="Verdana"/>
              </a:rPr>
              <a:t>a success  </a:t>
            </a:r>
            <a:r>
              <a:rPr sz="2000" spc="-5" dirty="0">
                <a:latin typeface="Verdana"/>
                <a:cs typeface="Verdana"/>
              </a:rPr>
              <a:t>with</a:t>
            </a:r>
            <a:r>
              <a:rPr sz="2000" spc="-1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probability</a:t>
            </a:r>
            <a:r>
              <a:rPr sz="2000" spc="35" dirty="0">
                <a:latin typeface="Verdana"/>
                <a:cs typeface="Verdana"/>
              </a:rPr>
              <a:t> </a:t>
            </a:r>
            <a:r>
              <a:rPr sz="2000" i="1" dirty="0">
                <a:latin typeface="Verdana"/>
                <a:cs typeface="Verdana"/>
              </a:rPr>
              <a:t>p</a:t>
            </a:r>
            <a:r>
              <a:rPr sz="2000" i="1" spc="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and</a:t>
            </a:r>
            <a:r>
              <a:rPr sz="2000" spc="-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</a:t>
            </a:r>
            <a:r>
              <a:rPr sz="2000" spc="-5" dirty="0">
                <a:latin typeface="Verdana"/>
                <a:cs typeface="Verdana"/>
              </a:rPr>
              <a:t> failure</a:t>
            </a:r>
            <a:r>
              <a:rPr sz="2000" spc="-1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with</a:t>
            </a:r>
            <a:r>
              <a:rPr sz="2000" spc="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probability</a:t>
            </a:r>
            <a:r>
              <a:rPr sz="2000" spc="30" dirty="0">
                <a:latin typeface="Verdana"/>
                <a:cs typeface="Verdana"/>
              </a:rPr>
              <a:t> </a:t>
            </a:r>
            <a:r>
              <a:rPr sz="2000" i="1" dirty="0">
                <a:latin typeface="Verdana"/>
                <a:cs typeface="Verdana"/>
              </a:rPr>
              <a:t>q </a:t>
            </a:r>
            <a:r>
              <a:rPr sz="2000" spc="5" dirty="0">
                <a:latin typeface="Verdana"/>
                <a:cs typeface="Verdana"/>
              </a:rPr>
              <a:t>=</a:t>
            </a:r>
            <a:r>
              <a:rPr sz="2000" dirty="0">
                <a:latin typeface="Verdana"/>
                <a:cs typeface="Verdana"/>
              </a:rPr>
              <a:t> 1</a:t>
            </a:r>
            <a:r>
              <a:rPr sz="2000" spc="-42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–</a:t>
            </a:r>
            <a:r>
              <a:rPr sz="2000" spc="-415" dirty="0">
                <a:latin typeface="Verdana"/>
                <a:cs typeface="Verdana"/>
              </a:rPr>
              <a:t> </a:t>
            </a:r>
            <a:r>
              <a:rPr sz="2000" i="1" dirty="0">
                <a:latin typeface="Verdana"/>
                <a:cs typeface="Verdana"/>
              </a:rPr>
              <a:t>p</a:t>
            </a:r>
            <a:r>
              <a:rPr sz="2000" dirty="0">
                <a:latin typeface="Verdana"/>
                <a:cs typeface="Verdana"/>
              </a:rPr>
              <a:t>.</a:t>
            </a:r>
            <a:r>
              <a:rPr sz="2000" spc="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Then</a:t>
            </a:r>
            <a:r>
              <a:rPr sz="2000" spc="-1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the  </a:t>
            </a:r>
            <a:r>
              <a:rPr sz="2000" b="1" spc="-5" dirty="0">
                <a:latin typeface="Verdana"/>
                <a:cs typeface="Verdana"/>
              </a:rPr>
              <a:t>probability distribution </a:t>
            </a:r>
            <a:r>
              <a:rPr sz="2000" b="1" dirty="0">
                <a:latin typeface="Verdana"/>
                <a:cs typeface="Verdana"/>
              </a:rPr>
              <a:t>of the </a:t>
            </a:r>
            <a:r>
              <a:rPr sz="2000" b="1" spc="-5" dirty="0">
                <a:latin typeface="Verdana"/>
                <a:cs typeface="Verdana"/>
              </a:rPr>
              <a:t>binomial </a:t>
            </a:r>
            <a:r>
              <a:rPr sz="2000" b="1" dirty="0">
                <a:latin typeface="Verdana"/>
                <a:cs typeface="Verdana"/>
              </a:rPr>
              <a:t>random variable </a:t>
            </a:r>
            <a:r>
              <a:rPr sz="2000" i="1" spc="-5" dirty="0">
                <a:latin typeface="Verdana"/>
                <a:cs typeface="Verdana"/>
              </a:rPr>
              <a:t>X</a:t>
            </a:r>
            <a:r>
              <a:rPr sz="2000" spc="-5" dirty="0">
                <a:latin typeface="Verdana"/>
                <a:cs typeface="Verdana"/>
              </a:rPr>
              <a:t>,  the number </a:t>
            </a:r>
            <a:r>
              <a:rPr sz="2000" dirty="0">
                <a:latin typeface="Verdana"/>
                <a:cs typeface="Verdana"/>
              </a:rPr>
              <a:t>of </a:t>
            </a:r>
            <a:r>
              <a:rPr sz="2000" spc="-5" dirty="0">
                <a:latin typeface="Verdana"/>
                <a:cs typeface="Verdana"/>
              </a:rPr>
              <a:t>successes </a:t>
            </a:r>
            <a:r>
              <a:rPr sz="2000" spc="-10" dirty="0">
                <a:latin typeface="Verdana"/>
                <a:cs typeface="Verdana"/>
              </a:rPr>
              <a:t>in </a:t>
            </a:r>
            <a:r>
              <a:rPr sz="2000" i="1" dirty="0">
                <a:latin typeface="Verdana"/>
                <a:cs typeface="Verdana"/>
              </a:rPr>
              <a:t>n </a:t>
            </a:r>
            <a:r>
              <a:rPr sz="2000" dirty="0">
                <a:latin typeface="Verdana"/>
                <a:cs typeface="Verdana"/>
              </a:rPr>
              <a:t>independent </a:t>
            </a:r>
            <a:r>
              <a:rPr sz="2000" spc="-5" dirty="0">
                <a:latin typeface="Verdana"/>
                <a:cs typeface="Verdana"/>
              </a:rPr>
              <a:t>trials,</a:t>
            </a:r>
            <a:r>
              <a:rPr sz="2000" spc="-9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is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09821" y="1972483"/>
            <a:ext cx="1267460" cy="29908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00" i="1" spc="20" dirty="0">
                <a:latin typeface="Times New Roman"/>
                <a:cs typeface="Times New Roman"/>
              </a:rPr>
              <a:t>b</a:t>
            </a:r>
            <a:r>
              <a:rPr sz="1800" i="1" spc="-275" dirty="0">
                <a:latin typeface="Times New Roman"/>
                <a:cs typeface="Times New Roman"/>
              </a:rPr>
              <a:t> </a:t>
            </a:r>
            <a:r>
              <a:rPr sz="1800" spc="15" dirty="0">
                <a:latin typeface="Times New Roman"/>
                <a:cs typeface="Times New Roman"/>
              </a:rPr>
              <a:t>(</a:t>
            </a:r>
            <a:r>
              <a:rPr sz="1800" spc="-195" dirty="0">
                <a:latin typeface="Times New Roman"/>
                <a:cs typeface="Times New Roman"/>
              </a:rPr>
              <a:t> </a:t>
            </a:r>
            <a:r>
              <a:rPr sz="1800" i="1" spc="20" dirty="0">
                <a:latin typeface="Times New Roman"/>
                <a:cs typeface="Times New Roman"/>
              </a:rPr>
              <a:t>x</a:t>
            </a:r>
            <a:r>
              <a:rPr sz="1800" i="1" spc="30" dirty="0">
                <a:latin typeface="Times New Roman"/>
                <a:cs typeface="Times New Roman"/>
              </a:rPr>
              <a:t> </a:t>
            </a:r>
            <a:r>
              <a:rPr sz="1800" spc="10" dirty="0">
                <a:latin typeface="Times New Roman"/>
                <a:cs typeface="Times New Roman"/>
              </a:rPr>
              <a:t>:</a:t>
            </a:r>
            <a:r>
              <a:rPr sz="1800" spc="-35" dirty="0">
                <a:latin typeface="Times New Roman"/>
                <a:cs typeface="Times New Roman"/>
              </a:rPr>
              <a:t> </a:t>
            </a:r>
            <a:r>
              <a:rPr sz="1800" i="1" spc="90" dirty="0">
                <a:latin typeface="Times New Roman"/>
                <a:cs typeface="Times New Roman"/>
              </a:rPr>
              <a:t>n</a:t>
            </a:r>
            <a:r>
              <a:rPr sz="1800" spc="90" dirty="0">
                <a:latin typeface="Times New Roman"/>
                <a:cs typeface="Times New Roman"/>
              </a:rPr>
              <a:t>,</a:t>
            </a:r>
            <a:r>
              <a:rPr sz="1800" spc="145" dirty="0">
                <a:latin typeface="Times New Roman"/>
                <a:cs typeface="Times New Roman"/>
              </a:rPr>
              <a:t> </a:t>
            </a:r>
            <a:r>
              <a:rPr sz="1800" i="1" spc="20" dirty="0">
                <a:latin typeface="Times New Roman"/>
                <a:cs typeface="Times New Roman"/>
              </a:rPr>
              <a:t>p</a:t>
            </a:r>
            <a:r>
              <a:rPr sz="1800" i="1" spc="-235" dirty="0">
                <a:latin typeface="Times New Roman"/>
                <a:cs typeface="Times New Roman"/>
              </a:rPr>
              <a:t> </a:t>
            </a:r>
            <a:r>
              <a:rPr sz="1800" spc="15" dirty="0">
                <a:latin typeface="Times New Roman"/>
                <a:cs typeface="Times New Roman"/>
              </a:rPr>
              <a:t>)</a:t>
            </a:r>
            <a:r>
              <a:rPr sz="1800" spc="135" dirty="0">
                <a:latin typeface="Times New Roman"/>
                <a:cs typeface="Times New Roman"/>
              </a:rPr>
              <a:t> </a:t>
            </a:r>
            <a:r>
              <a:rPr sz="1800" spc="25" dirty="0">
                <a:latin typeface="Symbol"/>
                <a:cs typeface="Symbol"/>
              </a:rPr>
              <a:t></a:t>
            </a:r>
            <a:endParaRPr sz="1800">
              <a:latin typeface="Symbol"/>
              <a:cs typeface="Symbol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126714" y="1945174"/>
            <a:ext cx="2957830" cy="32639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628650">
              <a:lnSpc>
                <a:spcPts val="735"/>
              </a:lnSpc>
              <a:spcBef>
                <a:spcPts val="95"/>
              </a:spcBef>
              <a:tabLst>
                <a:tab pos="868680" algn="l"/>
              </a:tabLst>
            </a:pPr>
            <a:r>
              <a:rPr sz="1050" i="1" spc="10" dirty="0">
                <a:latin typeface="Times New Roman"/>
                <a:cs typeface="Times New Roman"/>
              </a:rPr>
              <a:t>x	n </a:t>
            </a:r>
            <a:r>
              <a:rPr sz="1050" spc="10" dirty="0">
                <a:latin typeface="Symbol"/>
                <a:cs typeface="Symbol"/>
              </a:rPr>
              <a:t></a:t>
            </a:r>
            <a:r>
              <a:rPr sz="1050" spc="-145" dirty="0">
                <a:latin typeface="Times New Roman"/>
                <a:cs typeface="Times New Roman"/>
              </a:rPr>
              <a:t> </a:t>
            </a:r>
            <a:r>
              <a:rPr sz="1050" i="1" spc="10" dirty="0">
                <a:latin typeface="Times New Roman"/>
                <a:cs typeface="Times New Roman"/>
              </a:rPr>
              <a:t>x</a:t>
            </a:r>
            <a:endParaRPr sz="1050">
              <a:latin typeface="Times New Roman"/>
              <a:cs typeface="Times New Roman"/>
            </a:endParaRPr>
          </a:p>
          <a:p>
            <a:pPr marL="50800">
              <a:lnSpc>
                <a:spcPts val="1635"/>
              </a:lnSpc>
              <a:tabLst>
                <a:tab pos="715645" algn="l"/>
                <a:tab pos="1163320" algn="l"/>
                <a:tab pos="1457960" algn="l"/>
              </a:tabLst>
            </a:pPr>
            <a:r>
              <a:rPr sz="1575" i="1" spc="15" baseline="-29100" dirty="0">
                <a:latin typeface="Times New Roman"/>
                <a:cs typeface="Times New Roman"/>
              </a:rPr>
              <a:t>n </a:t>
            </a:r>
            <a:r>
              <a:rPr sz="1800" i="1" spc="30" dirty="0">
                <a:latin typeface="Times New Roman"/>
                <a:cs typeface="Times New Roman"/>
              </a:rPr>
              <a:t>C</a:t>
            </a:r>
            <a:r>
              <a:rPr sz="1800" i="1" spc="-165" dirty="0">
                <a:latin typeface="Times New Roman"/>
                <a:cs typeface="Times New Roman"/>
              </a:rPr>
              <a:t> </a:t>
            </a:r>
            <a:r>
              <a:rPr sz="1575" i="1" spc="15" baseline="-29100" dirty="0">
                <a:latin typeface="Times New Roman"/>
                <a:cs typeface="Times New Roman"/>
              </a:rPr>
              <a:t>x</a:t>
            </a:r>
            <a:r>
              <a:rPr sz="1575" i="1" spc="322" baseline="-29100" dirty="0">
                <a:latin typeface="Times New Roman"/>
                <a:cs typeface="Times New Roman"/>
              </a:rPr>
              <a:t> </a:t>
            </a:r>
            <a:r>
              <a:rPr sz="1800" i="1" spc="20" dirty="0">
                <a:latin typeface="Times New Roman"/>
                <a:cs typeface="Times New Roman"/>
              </a:rPr>
              <a:t>p	q	</a:t>
            </a:r>
            <a:r>
              <a:rPr sz="1800" spc="10" dirty="0">
                <a:latin typeface="Times New Roman"/>
                <a:cs typeface="Times New Roman"/>
              </a:rPr>
              <a:t>,	</a:t>
            </a:r>
            <a:r>
              <a:rPr sz="1800" i="1" spc="20" dirty="0">
                <a:latin typeface="Times New Roman"/>
                <a:cs typeface="Times New Roman"/>
              </a:rPr>
              <a:t>x </a:t>
            </a:r>
            <a:r>
              <a:rPr sz="1800" spc="25" dirty="0">
                <a:latin typeface="Symbol"/>
                <a:cs typeface="Symbol"/>
              </a:rPr>
              <a:t></a:t>
            </a:r>
            <a:r>
              <a:rPr sz="1800" spc="25" dirty="0">
                <a:latin typeface="Times New Roman"/>
                <a:cs typeface="Times New Roman"/>
              </a:rPr>
              <a:t> </a:t>
            </a:r>
            <a:r>
              <a:rPr sz="1800" spc="60" dirty="0">
                <a:latin typeface="Times New Roman"/>
                <a:cs typeface="Times New Roman"/>
              </a:rPr>
              <a:t>0,1, </a:t>
            </a:r>
            <a:r>
              <a:rPr sz="1800" spc="75" dirty="0">
                <a:latin typeface="Times New Roman"/>
                <a:cs typeface="Times New Roman"/>
              </a:rPr>
              <a:t>2, </a:t>
            </a:r>
            <a:r>
              <a:rPr sz="1800" spc="65" dirty="0">
                <a:latin typeface="Times New Roman"/>
                <a:cs typeface="Times New Roman"/>
              </a:rPr>
              <a:t>...,</a:t>
            </a:r>
            <a:r>
              <a:rPr sz="1800" spc="-285" dirty="0">
                <a:latin typeface="Times New Roman"/>
                <a:cs typeface="Times New Roman"/>
              </a:rPr>
              <a:t> </a:t>
            </a:r>
            <a:r>
              <a:rPr sz="1800" i="1" spc="20" dirty="0">
                <a:latin typeface="Times New Roman"/>
                <a:cs typeface="Times New Roman"/>
              </a:rPr>
              <a:t>n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965705" y="0"/>
            <a:ext cx="71786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59840" algn="l"/>
              </a:tabLst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Chapter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5.3	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Binomial and Multinomial</a:t>
            </a:r>
            <a:r>
              <a:rPr sz="14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Distributions</a:t>
            </a:r>
            <a:endParaRPr sz="14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50063" y="3859784"/>
            <a:ext cx="8748395" cy="818515"/>
          </a:xfrm>
          <a:prstGeom prst="rect">
            <a:avLst/>
          </a:prstGeom>
        </p:spPr>
        <p:txBody>
          <a:bodyPr vert="horz" wrap="square" lIns="0" tIns="74295" rIns="0" bIns="0" rtlCol="0">
            <a:spAutoFit/>
          </a:bodyPr>
          <a:lstStyle/>
          <a:p>
            <a:pPr marL="12700" marR="5080">
              <a:lnSpc>
                <a:spcPct val="80000"/>
              </a:lnSpc>
              <a:spcBef>
                <a:spcPts val="585"/>
              </a:spcBef>
            </a:pPr>
            <a:r>
              <a:rPr sz="2000" dirty="0">
                <a:latin typeface="Verdana"/>
                <a:cs typeface="Verdana"/>
              </a:rPr>
              <a:t>The </a:t>
            </a:r>
            <a:r>
              <a:rPr sz="2000" spc="-10" dirty="0">
                <a:latin typeface="Verdana"/>
                <a:cs typeface="Verdana"/>
              </a:rPr>
              <a:t>probability </a:t>
            </a:r>
            <a:r>
              <a:rPr sz="2000" dirty="0">
                <a:latin typeface="Verdana"/>
                <a:cs typeface="Verdana"/>
              </a:rPr>
              <a:t>that a </a:t>
            </a:r>
            <a:r>
              <a:rPr sz="2000" spc="-5" dirty="0">
                <a:latin typeface="Verdana"/>
                <a:cs typeface="Verdana"/>
              </a:rPr>
              <a:t>certain </a:t>
            </a:r>
            <a:r>
              <a:rPr sz="2000" dirty="0">
                <a:latin typeface="Verdana"/>
                <a:cs typeface="Verdana"/>
              </a:rPr>
              <a:t>kind of component </a:t>
            </a:r>
            <a:r>
              <a:rPr sz="2000" spc="-5" dirty="0">
                <a:latin typeface="Verdana"/>
                <a:cs typeface="Verdana"/>
              </a:rPr>
              <a:t>will survive </a:t>
            </a:r>
            <a:r>
              <a:rPr sz="2000" dirty="0">
                <a:latin typeface="Verdana"/>
                <a:cs typeface="Verdana"/>
              </a:rPr>
              <a:t>a </a:t>
            </a:r>
            <a:r>
              <a:rPr sz="2000" spc="-5" dirty="0">
                <a:latin typeface="Verdana"/>
                <a:cs typeface="Verdana"/>
              </a:rPr>
              <a:t>given  </a:t>
            </a:r>
            <a:r>
              <a:rPr sz="2000" dirty="0">
                <a:latin typeface="Verdana"/>
                <a:cs typeface="Verdana"/>
              </a:rPr>
              <a:t>shock </a:t>
            </a:r>
            <a:r>
              <a:rPr sz="2000" spc="-5" dirty="0">
                <a:latin typeface="Verdana"/>
                <a:cs typeface="Verdana"/>
              </a:rPr>
              <a:t>test </a:t>
            </a:r>
            <a:r>
              <a:rPr sz="2000" spc="-10" dirty="0">
                <a:latin typeface="Verdana"/>
                <a:cs typeface="Verdana"/>
              </a:rPr>
              <a:t>is </a:t>
            </a:r>
            <a:r>
              <a:rPr sz="2000" dirty="0">
                <a:latin typeface="Verdana"/>
                <a:cs typeface="Verdana"/>
              </a:rPr>
              <a:t>3/4. </a:t>
            </a:r>
            <a:r>
              <a:rPr sz="2000" spc="-5" dirty="0">
                <a:latin typeface="Verdana"/>
                <a:cs typeface="Verdana"/>
              </a:rPr>
              <a:t>Find </a:t>
            </a:r>
            <a:r>
              <a:rPr sz="2000" dirty="0">
                <a:latin typeface="Verdana"/>
                <a:cs typeface="Verdana"/>
              </a:rPr>
              <a:t>the </a:t>
            </a:r>
            <a:r>
              <a:rPr sz="2000" spc="-10" dirty="0">
                <a:latin typeface="Verdana"/>
                <a:cs typeface="Verdana"/>
              </a:rPr>
              <a:t>probability </a:t>
            </a:r>
            <a:r>
              <a:rPr sz="2000" dirty="0">
                <a:latin typeface="Verdana"/>
                <a:cs typeface="Verdana"/>
              </a:rPr>
              <a:t>that exactly 2 of the next 4  components </a:t>
            </a:r>
            <a:r>
              <a:rPr sz="2000" spc="-5" dirty="0">
                <a:latin typeface="Verdana"/>
                <a:cs typeface="Verdana"/>
              </a:rPr>
              <a:t>tested will</a:t>
            </a:r>
            <a:r>
              <a:rPr sz="2000" spc="-50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survive.</a:t>
            </a:r>
            <a:endParaRPr sz="2000">
              <a:latin typeface="Verdana"/>
              <a:cs typeface="Verdana"/>
            </a:endParaRPr>
          </a:p>
        </p:txBody>
      </p:sp>
      <p:grpSp>
        <p:nvGrpSpPr>
          <p:cNvPr id="11" name="object 11"/>
          <p:cNvGrpSpPr/>
          <p:nvPr/>
        </p:nvGrpSpPr>
        <p:grpSpPr>
          <a:xfrm>
            <a:off x="0" y="3651503"/>
            <a:ext cx="727075" cy="1080135"/>
            <a:chOff x="0" y="3651503"/>
            <a:chExt cx="727075" cy="1080135"/>
          </a:xfrm>
        </p:grpSpPr>
        <p:sp>
          <p:nvSpPr>
            <p:cNvPr id="12" name="object 12"/>
            <p:cNvSpPr/>
            <p:nvPr/>
          </p:nvSpPr>
          <p:spPr>
            <a:xfrm>
              <a:off x="0" y="3784091"/>
              <a:ext cx="727075" cy="90170"/>
            </a:xfrm>
            <a:custGeom>
              <a:avLst/>
              <a:gdLst/>
              <a:ahLst/>
              <a:cxnLst/>
              <a:rect l="l" t="t" r="r" b="b"/>
              <a:pathLst>
                <a:path w="727075" h="90170">
                  <a:moveTo>
                    <a:pt x="726948" y="0"/>
                  </a:moveTo>
                  <a:lnTo>
                    <a:pt x="0" y="0"/>
                  </a:lnTo>
                  <a:lnTo>
                    <a:pt x="0" y="89916"/>
                  </a:lnTo>
                  <a:lnTo>
                    <a:pt x="726948" y="89916"/>
                  </a:lnTo>
                  <a:lnTo>
                    <a:pt x="726948" y="0"/>
                  </a:lnTo>
                  <a:close/>
                </a:path>
              </a:pathLst>
            </a:custGeom>
            <a:solidFill>
              <a:srgbClr val="FF56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26492" y="3651503"/>
              <a:ext cx="0" cy="1080135"/>
            </a:xfrm>
            <a:custGeom>
              <a:avLst/>
              <a:gdLst/>
              <a:ahLst/>
              <a:cxnLst/>
              <a:rect l="l" t="t" r="r" b="b"/>
              <a:pathLst>
                <a:path h="1080135">
                  <a:moveTo>
                    <a:pt x="0" y="0"/>
                  </a:moveTo>
                  <a:lnTo>
                    <a:pt x="1" y="1080008"/>
                  </a:lnTo>
                </a:path>
              </a:pathLst>
            </a:custGeom>
            <a:ln w="12192">
              <a:solidFill>
                <a:srgbClr val="FF56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0" y="5073396"/>
            <a:ext cx="266700" cy="108585"/>
          </a:xfrm>
          <a:custGeom>
            <a:avLst/>
            <a:gdLst/>
            <a:ahLst/>
            <a:cxnLst/>
            <a:rect l="l" t="t" r="r" b="b"/>
            <a:pathLst>
              <a:path w="266700" h="108585">
                <a:moveTo>
                  <a:pt x="266700" y="0"/>
                </a:moveTo>
                <a:lnTo>
                  <a:pt x="0" y="0"/>
                </a:lnTo>
                <a:lnTo>
                  <a:pt x="0" y="108203"/>
                </a:lnTo>
                <a:lnTo>
                  <a:pt x="266700" y="108203"/>
                </a:lnTo>
                <a:lnTo>
                  <a:pt x="266700" y="0"/>
                </a:lnTo>
                <a:close/>
              </a:path>
            </a:pathLst>
          </a:custGeom>
          <a:solidFill>
            <a:srgbClr val="FF93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183255" y="5435828"/>
            <a:ext cx="148590" cy="0"/>
          </a:xfrm>
          <a:custGeom>
            <a:avLst/>
            <a:gdLst/>
            <a:ahLst/>
            <a:cxnLst/>
            <a:rect l="l" t="t" r="r" b="b"/>
            <a:pathLst>
              <a:path w="148590">
                <a:moveTo>
                  <a:pt x="0" y="0"/>
                </a:moveTo>
                <a:lnTo>
                  <a:pt x="148246" y="0"/>
                </a:lnTo>
              </a:path>
            </a:pathLst>
          </a:custGeom>
          <a:ln w="10111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1187403" y="5025344"/>
            <a:ext cx="127635" cy="716915"/>
          </a:xfrm>
          <a:prstGeom prst="rect">
            <a:avLst/>
          </a:prstGeom>
        </p:spPr>
        <p:txBody>
          <a:bodyPr vert="horz" wrap="square" lIns="0" tIns="1143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0"/>
              </a:spcBef>
            </a:pPr>
            <a:r>
              <a:rPr sz="1600" dirty="0">
                <a:latin typeface="Times New Roman"/>
                <a:cs typeface="Times New Roman"/>
              </a:rPr>
              <a:t>3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1600" dirty="0">
                <a:latin typeface="Times New Roman"/>
                <a:cs typeface="Times New Roman"/>
              </a:rPr>
              <a:t>4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91259" y="5280714"/>
            <a:ext cx="32131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i="1" dirty="0">
                <a:latin typeface="Times New Roman"/>
                <a:cs typeface="Times New Roman"/>
              </a:rPr>
              <a:t>p</a:t>
            </a:r>
            <a:r>
              <a:rPr sz="1600" i="1" spc="160" dirty="0">
                <a:latin typeface="Times New Roman"/>
                <a:cs typeface="Times New Roman"/>
              </a:rPr>
              <a:t> </a:t>
            </a:r>
            <a:r>
              <a:rPr sz="160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1576455" y="6092215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5">
                <a:moveTo>
                  <a:pt x="0" y="0"/>
                </a:moveTo>
                <a:lnTo>
                  <a:pt x="147578" y="0"/>
                </a:lnTo>
              </a:path>
            </a:pathLst>
          </a:custGeom>
          <a:ln w="101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object 19"/>
          <p:cNvSpPr/>
          <p:nvPr/>
        </p:nvSpPr>
        <p:spPr>
          <a:xfrm>
            <a:off x="2631522" y="6092215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5">
                <a:moveTo>
                  <a:pt x="0" y="0"/>
                </a:moveTo>
                <a:lnTo>
                  <a:pt x="147558" y="0"/>
                </a:lnTo>
              </a:path>
            </a:pathLst>
          </a:custGeom>
          <a:ln w="101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object 20"/>
          <p:cNvSpPr/>
          <p:nvPr/>
        </p:nvSpPr>
        <p:spPr>
          <a:xfrm>
            <a:off x="3168252" y="6092215"/>
            <a:ext cx="147955" cy="0"/>
          </a:xfrm>
          <a:custGeom>
            <a:avLst/>
            <a:gdLst/>
            <a:ahLst/>
            <a:cxnLst/>
            <a:rect l="l" t="t" r="r" b="b"/>
            <a:pathLst>
              <a:path w="147954">
                <a:moveTo>
                  <a:pt x="0" y="0"/>
                </a:moveTo>
                <a:lnTo>
                  <a:pt x="147720" y="0"/>
                </a:lnTo>
              </a:path>
            </a:pathLst>
          </a:custGeom>
          <a:ln w="10134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object 21"/>
          <p:cNvSpPr txBox="1"/>
          <p:nvPr/>
        </p:nvSpPr>
        <p:spPr>
          <a:xfrm>
            <a:off x="2903214" y="5719893"/>
            <a:ext cx="8572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2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440065" y="5719893"/>
            <a:ext cx="85725" cy="1682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900" spc="20" dirty="0">
                <a:latin typeface="Times New Roman"/>
                <a:cs typeface="Times New Roman"/>
              </a:rPr>
              <a:t>2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2487147" y="5800586"/>
            <a:ext cx="95567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48640" algn="l"/>
              </a:tabLst>
            </a:pPr>
            <a:r>
              <a:rPr sz="1600" spc="10" dirty="0">
                <a:latin typeface="Symbol"/>
                <a:cs typeface="Symbol"/>
              </a:rPr>
              <a:t>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2400" spc="15" baseline="5208" dirty="0">
                <a:latin typeface="Times New Roman"/>
                <a:cs typeface="Times New Roman"/>
              </a:rPr>
              <a:t>3</a:t>
            </a:r>
            <a:r>
              <a:rPr sz="2400" spc="142" baseline="5208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Symbol"/>
                <a:cs typeface="Symbol"/>
              </a:rPr>
              <a:t></a:t>
            </a:r>
            <a:r>
              <a:rPr sz="1600" spc="10" dirty="0">
                <a:latin typeface="Times New Roman"/>
                <a:cs typeface="Times New Roman"/>
              </a:rPr>
              <a:t>	</a:t>
            </a:r>
            <a:r>
              <a:rPr sz="1600" spc="10" dirty="0">
                <a:latin typeface="Symbol"/>
                <a:cs typeface="Symbol"/>
              </a:rPr>
              <a:t>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2400" spc="15" baseline="5208" dirty="0">
                <a:latin typeface="Times New Roman"/>
                <a:cs typeface="Times New Roman"/>
              </a:rPr>
              <a:t>1</a:t>
            </a:r>
            <a:r>
              <a:rPr sz="2400" spc="195" baseline="5208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Symbol"/>
                <a:cs typeface="Symbol"/>
              </a:rPr>
              <a:t>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085993" y="6003862"/>
            <a:ext cx="138239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727710" algn="l"/>
                <a:tab pos="949960" algn="l"/>
                <a:tab pos="1264285" algn="l"/>
              </a:tabLst>
            </a:pPr>
            <a:r>
              <a:rPr sz="1350" spc="30" baseline="3086" dirty="0">
                <a:latin typeface="Times New Roman"/>
                <a:cs typeface="Times New Roman"/>
              </a:rPr>
              <a:t>4 </a:t>
            </a:r>
            <a:r>
              <a:rPr sz="2400" i="1" spc="22" baseline="19097" dirty="0">
                <a:latin typeface="Times New Roman"/>
                <a:cs typeface="Times New Roman"/>
              </a:rPr>
              <a:t>C</a:t>
            </a:r>
            <a:r>
              <a:rPr sz="2400" i="1" spc="-307" baseline="19097" dirty="0">
                <a:latin typeface="Times New Roman"/>
                <a:cs typeface="Times New Roman"/>
              </a:rPr>
              <a:t> </a:t>
            </a:r>
            <a:r>
              <a:rPr sz="1350" spc="30" baseline="3086" dirty="0">
                <a:latin typeface="Times New Roman"/>
                <a:cs typeface="Times New Roman"/>
              </a:rPr>
              <a:t>2</a:t>
            </a:r>
            <a:r>
              <a:rPr sz="1350" spc="382" baseline="3086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Symbol"/>
                <a:cs typeface="Symbol"/>
              </a:rPr>
              <a:t></a:t>
            </a:r>
            <a:r>
              <a:rPr sz="1600" spc="10" dirty="0">
                <a:latin typeface="Times New Roman"/>
                <a:cs typeface="Times New Roman"/>
              </a:rPr>
              <a:t>	</a:t>
            </a:r>
            <a:r>
              <a:rPr sz="1600" spc="10" dirty="0">
                <a:latin typeface="Symbol"/>
                <a:cs typeface="Symbol"/>
              </a:rPr>
              <a:t></a:t>
            </a:r>
            <a:r>
              <a:rPr sz="1600" spc="10" dirty="0">
                <a:latin typeface="Times New Roman"/>
                <a:cs typeface="Times New Roman"/>
              </a:rPr>
              <a:t>	</a:t>
            </a:r>
            <a:r>
              <a:rPr sz="1600" spc="10" dirty="0">
                <a:latin typeface="Symbol"/>
                <a:cs typeface="Symbol"/>
              </a:rPr>
              <a:t></a:t>
            </a:r>
            <a:r>
              <a:rPr sz="1600" spc="10" dirty="0">
                <a:latin typeface="Times New Roman"/>
                <a:cs typeface="Times New Roman"/>
              </a:rPr>
              <a:t>	</a:t>
            </a:r>
            <a:r>
              <a:rPr sz="1600" spc="10" dirty="0">
                <a:latin typeface="Symbol"/>
                <a:cs typeface="Symbol"/>
              </a:rPr>
              <a:t>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2461747" y="6157317"/>
            <a:ext cx="1006475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574040" algn="l"/>
              </a:tabLst>
            </a:pPr>
            <a:r>
              <a:rPr sz="1600" spc="10" dirty="0">
                <a:latin typeface="Symbol"/>
                <a:cs typeface="Symbol"/>
              </a:rPr>
              <a:t></a:t>
            </a:r>
            <a:r>
              <a:rPr sz="1600" spc="135" dirty="0">
                <a:latin typeface="Times New Roman"/>
                <a:cs typeface="Times New Roman"/>
              </a:rPr>
              <a:t> </a:t>
            </a:r>
            <a:r>
              <a:rPr sz="2400" spc="15" baseline="8680" dirty="0">
                <a:latin typeface="Times New Roman"/>
                <a:cs typeface="Times New Roman"/>
              </a:rPr>
              <a:t>4</a:t>
            </a:r>
            <a:r>
              <a:rPr sz="2400" spc="142" baseline="868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Symbol"/>
                <a:cs typeface="Symbol"/>
              </a:rPr>
              <a:t></a:t>
            </a:r>
            <a:r>
              <a:rPr sz="1600" spc="10" dirty="0">
                <a:latin typeface="Times New Roman"/>
                <a:cs typeface="Times New Roman"/>
              </a:rPr>
              <a:t>	</a:t>
            </a:r>
            <a:r>
              <a:rPr sz="1600" spc="10" dirty="0">
                <a:latin typeface="Symbol"/>
                <a:cs typeface="Symbol"/>
              </a:rPr>
              <a:t></a:t>
            </a:r>
            <a:r>
              <a:rPr sz="1600" spc="10" dirty="0">
                <a:latin typeface="Times New Roman"/>
                <a:cs typeface="Times New Roman"/>
              </a:rPr>
              <a:t> </a:t>
            </a:r>
            <a:r>
              <a:rPr sz="2400" spc="15" baseline="8680" dirty="0">
                <a:latin typeface="Times New Roman"/>
                <a:cs typeface="Times New Roman"/>
              </a:rPr>
              <a:t>4</a:t>
            </a:r>
            <a:r>
              <a:rPr sz="2400" spc="217" baseline="868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Symbol"/>
                <a:cs typeface="Symbol"/>
              </a:rPr>
              <a:t>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959270" y="5800586"/>
            <a:ext cx="10541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0" dirty="0">
                <a:latin typeface="Symbol"/>
                <a:cs typeface="Symbol"/>
              </a:rPr>
              <a:t>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1579944" y="5782639"/>
            <a:ext cx="27178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0" dirty="0">
                <a:latin typeface="Times New Roman"/>
                <a:cs typeface="Times New Roman"/>
              </a:rPr>
              <a:t>3</a:t>
            </a:r>
            <a:r>
              <a:rPr sz="1600" spc="15" dirty="0">
                <a:latin typeface="Times New Roman"/>
                <a:cs typeface="Times New Roman"/>
              </a:rPr>
              <a:t> </a:t>
            </a:r>
            <a:r>
              <a:rPr sz="2400" spc="15" baseline="-5208" dirty="0">
                <a:latin typeface="Symbol"/>
                <a:cs typeface="Symbol"/>
              </a:rPr>
              <a:t></a:t>
            </a:r>
            <a:endParaRPr sz="2400" baseline="-5208">
              <a:latin typeface="Symbol"/>
              <a:cs typeface="Symbol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785320" y="5936674"/>
            <a:ext cx="127508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  <a:tabLst>
                <a:tab pos="973455" algn="l"/>
              </a:tabLst>
            </a:pPr>
            <a:r>
              <a:rPr sz="1600" i="1" spc="10" dirty="0">
                <a:latin typeface="Times New Roman"/>
                <a:cs typeface="Times New Roman"/>
              </a:rPr>
              <a:t>b </a:t>
            </a:r>
            <a:r>
              <a:rPr sz="2400" spc="15" baseline="-19097" dirty="0">
                <a:latin typeface="Symbol"/>
                <a:cs typeface="Symbol"/>
              </a:rPr>
              <a:t></a:t>
            </a:r>
            <a:r>
              <a:rPr sz="2400" spc="15" baseline="-19097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2</a:t>
            </a:r>
            <a:r>
              <a:rPr sz="1600" spc="-7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:</a:t>
            </a:r>
            <a:r>
              <a:rPr sz="1600" spc="-15" dirty="0">
                <a:latin typeface="Times New Roman"/>
                <a:cs typeface="Times New Roman"/>
              </a:rPr>
              <a:t> </a:t>
            </a:r>
            <a:r>
              <a:rPr sz="1600" spc="65" dirty="0">
                <a:latin typeface="Times New Roman"/>
                <a:cs typeface="Times New Roman"/>
              </a:rPr>
              <a:t>4,	</a:t>
            </a:r>
            <a:r>
              <a:rPr sz="2400" spc="15" baseline="-19097" dirty="0">
                <a:latin typeface="Symbol"/>
                <a:cs typeface="Symbol"/>
              </a:rPr>
              <a:t></a:t>
            </a:r>
            <a:r>
              <a:rPr sz="2400" spc="127" baseline="-19097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59270" y="6157317"/>
            <a:ext cx="10541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600" spc="10" dirty="0">
                <a:latin typeface="Symbol"/>
                <a:cs typeface="Symbol"/>
              </a:rPr>
              <a:t>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1554544" y="6127783"/>
            <a:ext cx="322580" cy="2698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00"/>
              </a:spcBef>
            </a:pPr>
            <a:r>
              <a:rPr sz="1600" spc="10" dirty="0">
                <a:latin typeface="Times New Roman"/>
                <a:cs typeface="Times New Roman"/>
              </a:rPr>
              <a:t>4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2400" spc="15" baseline="-8680" dirty="0">
                <a:latin typeface="Symbol"/>
                <a:cs typeface="Symbol"/>
              </a:rPr>
              <a:t></a:t>
            </a:r>
            <a:endParaRPr sz="2400" baseline="-8680">
              <a:latin typeface="Symbol"/>
              <a:cs typeface="Symbol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150063" y="2553970"/>
            <a:ext cx="854773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78130" indent="-266065">
              <a:lnSpc>
                <a:spcPct val="100000"/>
              </a:lnSpc>
              <a:spcBef>
                <a:spcPts val="105"/>
              </a:spcBef>
              <a:buClr>
                <a:srgbClr val="FF2D61"/>
              </a:buClr>
              <a:buFont typeface="Wingdings"/>
              <a:buChar char=""/>
              <a:tabLst>
                <a:tab pos="278765" algn="l"/>
              </a:tabLst>
            </a:pPr>
            <a:r>
              <a:rPr sz="2000" spc="-5" dirty="0">
                <a:latin typeface="Verdana"/>
                <a:cs typeface="Verdana"/>
              </a:rPr>
              <a:t>The mean </a:t>
            </a:r>
            <a:r>
              <a:rPr sz="2000" dirty="0">
                <a:latin typeface="Verdana"/>
                <a:cs typeface="Verdana"/>
              </a:rPr>
              <a:t>and</a:t>
            </a:r>
            <a:r>
              <a:rPr sz="2000" spc="-15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variance </a:t>
            </a:r>
            <a:r>
              <a:rPr sz="2000" dirty="0">
                <a:latin typeface="Verdana"/>
                <a:cs typeface="Verdana"/>
              </a:rPr>
              <a:t>of</a:t>
            </a:r>
            <a:r>
              <a:rPr sz="2000" spc="-2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the binomial</a:t>
            </a:r>
            <a:r>
              <a:rPr sz="2000" spc="5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distribution</a:t>
            </a:r>
            <a:r>
              <a:rPr sz="2000" spc="5" dirty="0">
                <a:latin typeface="Verdana"/>
                <a:cs typeface="Verdana"/>
              </a:rPr>
              <a:t> </a:t>
            </a:r>
            <a:r>
              <a:rPr sz="2000" i="1" dirty="0">
                <a:latin typeface="Verdana"/>
                <a:cs typeface="Verdana"/>
              </a:rPr>
              <a:t>b</a:t>
            </a:r>
            <a:r>
              <a:rPr sz="2000" dirty="0">
                <a:latin typeface="Verdana"/>
                <a:cs typeface="Verdana"/>
              </a:rPr>
              <a:t>(</a:t>
            </a:r>
            <a:r>
              <a:rPr sz="2000" i="1" dirty="0">
                <a:latin typeface="Verdana"/>
                <a:cs typeface="Verdana"/>
              </a:rPr>
              <a:t>x</a:t>
            </a:r>
            <a:r>
              <a:rPr sz="2000" dirty="0">
                <a:latin typeface="Verdana"/>
                <a:cs typeface="Verdana"/>
              </a:rPr>
              <a:t>;</a:t>
            </a:r>
            <a:r>
              <a:rPr sz="2000" spc="-405" dirty="0">
                <a:latin typeface="Verdana"/>
                <a:cs typeface="Verdana"/>
              </a:rPr>
              <a:t> </a:t>
            </a:r>
            <a:r>
              <a:rPr sz="2000" i="1" dirty="0">
                <a:latin typeface="Verdana"/>
                <a:cs typeface="Verdana"/>
              </a:rPr>
              <a:t>n</a:t>
            </a:r>
            <a:r>
              <a:rPr sz="2000" dirty="0">
                <a:latin typeface="Verdana"/>
                <a:cs typeface="Verdana"/>
              </a:rPr>
              <a:t>,</a:t>
            </a:r>
            <a:r>
              <a:rPr sz="2000" spc="-440" dirty="0">
                <a:latin typeface="Verdana"/>
                <a:cs typeface="Verdana"/>
              </a:rPr>
              <a:t> </a:t>
            </a:r>
            <a:r>
              <a:rPr sz="2000" i="1" spc="-5" dirty="0">
                <a:latin typeface="Verdana"/>
                <a:cs typeface="Verdana"/>
              </a:rPr>
              <a:t>p</a:t>
            </a:r>
            <a:r>
              <a:rPr sz="2000" spc="-5" dirty="0">
                <a:latin typeface="Verdana"/>
                <a:cs typeface="Verdana"/>
              </a:rPr>
              <a:t>)</a:t>
            </a:r>
            <a:r>
              <a:rPr sz="2000" spc="5" dirty="0">
                <a:latin typeface="Verdana"/>
                <a:cs typeface="Verdana"/>
              </a:rPr>
              <a:t> </a:t>
            </a:r>
            <a:r>
              <a:rPr sz="2000" dirty="0">
                <a:latin typeface="Verdana"/>
                <a:cs typeface="Verdana"/>
              </a:rPr>
              <a:t>are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773515" y="2770690"/>
            <a:ext cx="361950" cy="3175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114"/>
              </a:spcBef>
            </a:pPr>
            <a:r>
              <a:rPr sz="2850" i="1" spc="150" baseline="-27777" dirty="0">
                <a:latin typeface="Symbol"/>
                <a:cs typeface="Symbol"/>
              </a:rPr>
              <a:t></a:t>
            </a:r>
            <a:r>
              <a:rPr sz="2850" i="1" spc="15" baseline="-27777" dirty="0">
                <a:latin typeface="Times New Roman"/>
                <a:cs typeface="Times New Roman"/>
              </a:rPr>
              <a:t> </a:t>
            </a:r>
            <a:r>
              <a:rPr sz="1050" spc="25" dirty="0">
                <a:latin typeface="Times New Roman"/>
                <a:cs typeface="Times New Roman"/>
              </a:rPr>
              <a:t>2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95116" y="2893670"/>
            <a:ext cx="735965" cy="317500"/>
          </a:xfrm>
          <a:prstGeom prst="rect">
            <a:avLst/>
          </a:prstGeom>
        </p:spPr>
        <p:txBody>
          <a:bodyPr vert="horz" wrap="square" lIns="0" tIns="14604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14"/>
              </a:spcBef>
            </a:pPr>
            <a:r>
              <a:rPr sz="1900" i="1" spc="-5" dirty="0">
                <a:latin typeface="Symbol"/>
                <a:cs typeface="Symbol"/>
              </a:rPr>
              <a:t></a:t>
            </a:r>
            <a:r>
              <a:rPr sz="1900" i="1" spc="-5" dirty="0">
                <a:latin typeface="Times New Roman"/>
                <a:cs typeface="Times New Roman"/>
              </a:rPr>
              <a:t> </a:t>
            </a:r>
            <a:r>
              <a:rPr sz="1800" spc="50" dirty="0">
                <a:latin typeface="Symbol"/>
                <a:cs typeface="Symbol"/>
              </a:rPr>
              <a:t></a:t>
            </a:r>
            <a:r>
              <a:rPr sz="1800" spc="-50" dirty="0">
                <a:latin typeface="Times New Roman"/>
                <a:cs typeface="Times New Roman"/>
              </a:rPr>
              <a:t> </a:t>
            </a:r>
            <a:r>
              <a:rPr sz="1800" i="1" spc="110" dirty="0">
                <a:latin typeface="Times New Roman"/>
                <a:cs typeface="Times New Roman"/>
              </a:rPr>
              <a:t>np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3184854" y="2907336"/>
            <a:ext cx="633095" cy="30162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800" spc="50" dirty="0">
                <a:latin typeface="Symbol"/>
                <a:cs typeface="Symbol"/>
              </a:rPr>
              <a:t></a:t>
            </a:r>
            <a:r>
              <a:rPr sz="1800" spc="110" dirty="0">
                <a:latin typeface="Times New Roman"/>
                <a:cs typeface="Times New Roman"/>
              </a:rPr>
              <a:t> </a:t>
            </a:r>
            <a:r>
              <a:rPr sz="1800" i="1" spc="130" dirty="0">
                <a:latin typeface="Times New Roman"/>
                <a:cs typeface="Times New Roman"/>
              </a:rPr>
              <a:t>npq</a:t>
            </a:r>
            <a:endParaRPr sz="180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/>
          <p:nvPr/>
        </p:nvSpPr>
        <p:spPr>
          <a:xfrm>
            <a:off x="83057" y="851153"/>
            <a:ext cx="8964295" cy="2490470"/>
          </a:xfrm>
          <a:custGeom>
            <a:avLst/>
            <a:gdLst/>
            <a:ahLst/>
            <a:cxnLst/>
            <a:rect l="l" t="t" r="r" b="b"/>
            <a:pathLst>
              <a:path w="8964295" h="2490470">
                <a:moveTo>
                  <a:pt x="0" y="2490216"/>
                </a:moveTo>
                <a:lnTo>
                  <a:pt x="8964168" y="2490216"/>
                </a:lnTo>
                <a:lnTo>
                  <a:pt x="8964168" y="0"/>
                </a:lnTo>
                <a:lnTo>
                  <a:pt x="0" y="0"/>
                </a:lnTo>
                <a:lnTo>
                  <a:pt x="0" y="2490216"/>
                </a:lnTo>
                <a:close/>
              </a:path>
            </a:pathLst>
          </a:custGeom>
          <a:ln w="19812">
            <a:solidFill>
              <a:srgbClr val="FF2D6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6" name="object 36"/>
          <p:cNvSpPr txBox="1"/>
          <p:nvPr/>
        </p:nvSpPr>
        <p:spPr>
          <a:xfrm>
            <a:off x="3832097" y="5741670"/>
            <a:ext cx="533400" cy="710565"/>
          </a:xfrm>
          <a:prstGeom prst="rect">
            <a:avLst/>
          </a:prstGeom>
          <a:ln w="19811">
            <a:solidFill>
              <a:srgbClr val="FF93AE"/>
            </a:solidFill>
          </a:ln>
        </p:spPr>
        <p:txBody>
          <a:bodyPr vert="horz" wrap="square" lIns="0" tIns="58419" rIns="0" bIns="0" rtlCol="0">
            <a:spAutoFit/>
          </a:bodyPr>
          <a:lstStyle/>
          <a:p>
            <a:pPr marL="149860">
              <a:lnSpc>
                <a:spcPct val="100000"/>
              </a:lnSpc>
              <a:spcBef>
                <a:spcPts val="459"/>
              </a:spcBef>
            </a:pPr>
            <a:r>
              <a:rPr sz="1600" spc="80" dirty="0">
                <a:latin typeface="Times New Roman"/>
                <a:cs typeface="Times New Roman"/>
              </a:rPr>
              <a:t>54</a:t>
            </a:r>
            <a:r>
              <a:rPr sz="1600" spc="-250" dirty="0">
                <a:latin typeface="Times New Roman"/>
                <a:cs typeface="Times New Roman"/>
              </a:rPr>
              <a:t> </a:t>
            </a:r>
            <a:endParaRPr sz="1600">
              <a:latin typeface="Times New Roman"/>
              <a:cs typeface="Times New Roman"/>
            </a:endParaRPr>
          </a:p>
          <a:p>
            <a:pPr marL="92710">
              <a:lnSpc>
                <a:spcPct val="100000"/>
              </a:lnSpc>
              <a:spcBef>
                <a:spcPts val="800"/>
              </a:spcBef>
            </a:pPr>
            <a:r>
              <a:rPr sz="1600" spc="105" dirty="0">
                <a:latin typeface="Times New Roman"/>
                <a:cs typeface="Times New Roman"/>
              </a:rPr>
              <a:t>256</a:t>
            </a:r>
            <a:r>
              <a:rPr sz="1600" spc="-250" dirty="0">
                <a:latin typeface="Times New Roman"/>
                <a:cs typeface="Times New Roman"/>
              </a:rPr>
              <a:t> 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633075" y="5940469"/>
            <a:ext cx="138430" cy="2705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1600" spc="10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686968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0" y="233172"/>
            <a:ext cx="9144000" cy="516808"/>
          </a:xfrm>
          <a:prstGeom prst="rect">
            <a:avLst/>
          </a:prstGeom>
          <a:solidFill>
            <a:srgbClr val="FF93AE"/>
          </a:solidFill>
        </p:spPr>
        <p:txBody>
          <a:bodyPr vert="horz" wrap="square" lIns="0" tIns="24130" rIns="0" bIns="0" rtlCol="0">
            <a:spAutoFit/>
          </a:bodyPr>
          <a:lstStyle/>
          <a:p>
            <a:pPr marL="1155065">
              <a:lnSpc>
                <a:spcPct val="100000"/>
              </a:lnSpc>
              <a:spcBef>
                <a:spcPts val="190"/>
              </a:spcBef>
            </a:pPr>
            <a:r>
              <a:rPr dirty="0"/>
              <a:t>Binomial Distributions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965705" y="0"/>
            <a:ext cx="7178675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259840" algn="l"/>
              </a:tabLst>
            </a:pP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Chapter</a:t>
            </a:r>
            <a:r>
              <a:rPr sz="1400" spc="-1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spc="-5" dirty="0">
                <a:solidFill>
                  <a:srgbClr val="FFFFFF"/>
                </a:solidFill>
                <a:latin typeface="Verdana"/>
                <a:cs typeface="Verdana"/>
              </a:rPr>
              <a:t>5.3	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Binomial and Multinomial</a:t>
            </a:r>
            <a:r>
              <a:rPr sz="1400" spc="-9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400" dirty="0">
                <a:solidFill>
                  <a:srgbClr val="FFFFFF"/>
                </a:solidFill>
                <a:latin typeface="Verdana"/>
                <a:cs typeface="Verdana"/>
              </a:rPr>
              <a:t>Distributions</a:t>
            </a:r>
            <a:endParaRPr sz="1400">
              <a:latin typeface="Verdana"/>
              <a:cs typeface="Verdan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0" y="778763"/>
            <a:ext cx="727075" cy="1080135"/>
            <a:chOff x="0" y="778763"/>
            <a:chExt cx="727075" cy="1080135"/>
          </a:xfrm>
        </p:grpSpPr>
        <p:sp>
          <p:nvSpPr>
            <p:cNvPr id="5" name="object 5"/>
            <p:cNvSpPr/>
            <p:nvPr/>
          </p:nvSpPr>
          <p:spPr>
            <a:xfrm>
              <a:off x="0" y="911351"/>
              <a:ext cx="727075" cy="90170"/>
            </a:xfrm>
            <a:custGeom>
              <a:avLst/>
              <a:gdLst/>
              <a:ahLst/>
              <a:cxnLst/>
              <a:rect l="l" t="t" r="r" b="b"/>
              <a:pathLst>
                <a:path w="727075" h="90169">
                  <a:moveTo>
                    <a:pt x="726948" y="0"/>
                  </a:moveTo>
                  <a:lnTo>
                    <a:pt x="0" y="0"/>
                  </a:lnTo>
                  <a:lnTo>
                    <a:pt x="0" y="89915"/>
                  </a:lnTo>
                  <a:lnTo>
                    <a:pt x="726948" y="89915"/>
                  </a:lnTo>
                  <a:lnTo>
                    <a:pt x="726948" y="0"/>
                  </a:lnTo>
                  <a:close/>
                </a:path>
              </a:pathLst>
            </a:custGeom>
            <a:solidFill>
              <a:srgbClr val="FF568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26492" y="778763"/>
              <a:ext cx="0" cy="1080135"/>
            </a:xfrm>
            <a:custGeom>
              <a:avLst/>
              <a:gdLst/>
              <a:ahLst/>
              <a:cxnLst/>
              <a:rect l="l" t="t" r="r" b="b"/>
              <a:pathLst>
                <a:path h="1080135">
                  <a:moveTo>
                    <a:pt x="0" y="0"/>
                  </a:moveTo>
                  <a:lnTo>
                    <a:pt x="1" y="1080008"/>
                  </a:lnTo>
                </a:path>
              </a:pathLst>
            </a:custGeom>
            <a:ln w="12192">
              <a:solidFill>
                <a:srgbClr val="FF568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" name="object 7"/>
          <p:cNvSpPr/>
          <p:nvPr/>
        </p:nvSpPr>
        <p:spPr>
          <a:xfrm>
            <a:off x="0" y="2273807"/>
            <a:ext cx="266700" cy="108585"/>
          </a:xfrm>
          <a:custGeom>
            <a:avLst/>
            <a:gdLst/>
            <a:ahLst/>
            <a:cxnLst/>
            <a:rect l="l" t="t" r="r" b="b"/>
            <a:pathLst>
              <a:path w="266700" h="108585">
                <a:moveTo>
                  <a:pt x="266700" y="0"/>
                </a:moveTo>
                <a:lnTo>
                  <a:pt x="0" y="0"/>
                </a:lnTo>
                <a:lnTo>
                  <a:pt x="0" y="108203"/>
                </a:lnTo>
                <a:lnTo>
                  <a:pt x="266700" y="108203"/>
                </a:lnTo>
                <a:lnTo>
                  <a:pt x="266700" y="0"/>
                </a:lnTo>
                <a:close/>
              </a:path>
            </a:pathLst>
          </a:custGeom>
          <a:solidFill>
            <a:srgbClr val="FF93A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50063" y="986155"/>
            <a:ext cx="8748395" cy="17214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ts val="2160"/>
              </a:lnSpc>
              <a:spcBef>
                <a:spcPts val="105"/>
              </a:spcBef>
            </a:pPr>
            <a:r>
              <a:rPr sz="2000" dirty="0">
                <a:latin typeface="Verdana"/>
                <a:cs typeface="Verdana"/>
              </a:rPr>
              <a:t>The </a:t>
            </a:r>
            <a:r>
              <a:rPr sz="2000" spc="-10" dirty="0">
                <a:latin typeface="Verdana"/>
                <a:cs typeface="Verdana"/>
              </a:rPr>
              <a:t>probability </a:t>
            </a:r>
            <a:r>
              <a:rPr sz="2000" dirty="0">
                <a:latin typeface="Verdana"/>
                <a:cs typeface="Verdana"/>
              </a:rPr>
              <a:t>that a </a:t>
            </a:r>
            <a:r>
              <a:rPr sz="2000" spc="-5" dirty="0">
                <a:latin typeface="Verdana"/>
                <a:cs typeface="Verdana"/>
              </a:rPr>
              <a:t>patient recovers </a:t>
            </a:r>
            <a:r>
              <a:rPr sz="2000" dirty="0">
                <a:latin typeface="Verdana"/>
                <a:cs typeface="Verdana"/>
              </a:rPr>
              <a:t>from a </a:t>
            </a:r>
            <a:r>
              <a:rPr sz="2000" spc="-10" dirty="0">
                <a:latin typeface="Verdana"/>
                <a:cs typeface="Verdana"/>
              </a:rPr>
              <a:t>rare </a:t>
            </a:r>
            <a:r>
              <a:rPr sz="2000" spc="-5" dirty="0">
                <a:latin typeface="Verdana"/>
                <a:cs typeface="Verdana"/>
              </a:rPr>
              <a:t>blood </a:t>
            </a:r>
            <a:r>
              <a:rPr sz="2000" dirty="0">
                <a:latin typeface="Verdana"/>
                <a:cs typeface="Verdana"/>
              </a:rPr>
              <a:t>disease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is</a:t>
            </a:r>
            <a:endParaRPr sz="2000">
              <a:latin typeface="Verdana"/>
              <a:cs typeface="Verdana"/>
            </a:endParaRPr>
          </a:p>
          <a:p>
            <a:pPr marL="12700" marR="5080">
              <a:lnSpc>
                <a:spcPts val="1920"/>
              </a:lnSpc>
              <a:spcBef>
                <a:spcPts val="220"/>
              </a:spcBef>
            </a:pPr>
            <a:r>
              <a:rPr sz="2000" dirty="0">
                <a:latin typeface="Verdana"/>
                <a:cs typeface="Verdana"/>
              </a:rPr>
              <a:t>0.4. If 15 </a:t>
            </a:r>
            <a:r>
              <a:rPr sz="2000" spc="-5" dirty="0">
                <a:latin typeface="Verdana"/>
                <a:cs typeface="Verdana"/>
              </a:rPr>
              <a:t>people </a:t>
            </a:r>
            <a:r>
              <a:rPr sz="2000" dirty="0">
                <a:latin typeface="Verdana"/>
                <a:cs typeface="Verdana"/>
              </a:rPr>
              <a:t>are </a:t>
            </a:r>
            <a:r>
              <a:rPr sz="2000" spc="5" dirty="0">
                <a:latin typeface="Verdana"/>
                <a:cs typeface="Verdana"/>
              </a:rPr>
              <a:t>known </a:t>
            </a:r>
            <a:r>
              <a:rPr sz="2000" dirty="0">
                <a:latin typeface="Verdana"/>
                <a:cs typeface="Verdana"/>
              </a:rPr>
              <a:t>to </a:t>
            </a:r>
            <a:r>
              <a:rPr sz="2000" spc="-5" dirty="0">
                <a:latin typeface="Verdana"/>
                <a:cs typeface="Verdana"/>
              </a:rPr>
              <a:t>have contracted this disease, </a:t>
            </a:r>
            <a:r>
              <a:rPr sz="2000" dirty="0">
                <a:latin typeface="Verdana"/>
                <a:cs typeface="Verdana"/>
              </a:rPr>
              <a:t>what</a:t>
            </a:r>
            <a:r>
              <a:rPr sz="2000" spc="-140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is  </a:t>
            </a:r>
            <a:r>
              <a:rPr sz="2000" dirty="0">
                <a:latin typeface="Verdana"/>
                <a:cs typeface="Verdana"/>
              </a:rPr>
              <a:t>the </a:t>
            </a:r>
            <a:r>
              <a:rPr sz="2000" spc="-10" dirty="0">
                <a:latin typeface="Verdana"/>
                <a:cs typeface="Verdana"/>
              </a:rPr>
              <a:t>probability </a:t>
            </a:r>
            <a:r>
              <a:rPr sz="2000" dirty="0">
                <a:latin typeface="Verdana"/>
                <a:cs typeface="Verdana"/>
              </a:rPr>
              <a:t>that </a:t>
            </a:r>
            <a:r>
              <a:rPr sz="2000" spc="-5" dirty="0">
                <a:solidFill>
                  <a:srgbClr val="FF2D61"/>
                </a:solidFill>
                <a:latin typeface="Verdana"/>
                <a:cs typeface="Verdana"/>
              </a:rPr>
              <a:t>(a) </a:t>
            </a:r>
            <a:r>
              <a:rPr sz="2000" dirty="0">
                <a:latin typeface="Verdana"/>
                <a:cs typeface="Verdana"/>
              </a:rPr>
              <a:t>at </a:t>
            </a:r>
            <a:r>
              <a:rPr sz="2000" spc="-5" dirty="0">
                <a:latin typeface="Verdana"/>
                <a:cs typeface="Verdana"/>
              </a:rPr>
              <a:t>least </a:t>
            </a:r>
            <a:r>
              <a:rPr sz="2000" dirty="0">
                <a:latin typeface="Verdana"/>
                <a:cs typeface="Verdana"/>
              </a:rPr>
              <a:t>10 </a:t>
            </a:r>
            <a:r>
              <a:rPr sz="2000" spc="-5" dirty="0">
                <a:latin typeface="Verdana"/>
                <a:cs typeface="Verdana"/>
              </a:rPr>
              <a:t>survive, </a:t>
            </a:r>
            <a:r>
              <a:rPr sz="2000" spc="-5" dirty="0">
                <a:solidFill>
                  <a:srgbClr val="FF2D61"/>
                </a:solidFill>
                <a:latin typeface="Verdana"/>
                <a:cs typeface="Verdana"/>
              </a:rPr>
              <a:t>(b) </a:t>
            </a:r>
            <a:r>
              <a:rPr sz="2000" dirty="0">
                <a:latin typeface="Verdana"/>
                <a:cs typeface="Verdana"/>
              </a:rPr>
              <a:t>from 3 </a:t>
            </a:r>
            <a:r>
              <a:rPr sz="2000" spc="-5" dirty="0">
                <a:latin typeface="Verdana"/>
                <a:cs typeface="Verdana"/>
              </a:rPr>
              <a:t>to </a:t>
            </a:r>
            <a:r>
              <a:rPr sz="2000" dirty="0">
                <a:latin typeface="Verdana"/>
                <a:cs typeface="Verdana"/>
              </a:rPr>
              <a:t>8 </a:t>
            </a:r>
            <a:r>
              <a:rPr sz="2000" spc="-5" dirty="0">
                <a:latin typeface="Verdana"/>
                <a:cs typeface="Verdana"/>
              </a:rPr>
              <a:t>survive,  </a:t>
            </a:r>
            <a:r>
              <a:rPr sz="2000" dirty="0">
                <a:latin typeface="Verdana"/>
                <a:cs typeface="Verdana"/>
              </a:rPr>
              <a:t>and </a:t>
            </a:r>
            <a:r>
              <a:rPr sz="2000" spc="-5" dirty="0">
                <a:solidFill>
                  <a:srgbClr val="FF2D61"/>
                </a:solidFill>
                <a:latin typeface="Verdana"/>
                <a:cs typeface="Verdana"/>
              </a:rPr>
              <a:t>(c) </a:t>
            </a:r>
            <a:r>
              <a:rPr sz="2000" spc="-5" dirty="0">
                <a:latin typeface="Verdana"/>
                <a:cs typeface="Verdana"/>
              </a:rPr>
              <a:t>exactly </a:t>
            </a:r>
            <a:r>
              <a:rPr sz="2000" dirty="0">
                <a:latin typeface="Verdana"/>
                <a:cs typeface="Verdana"/>
              </a:rPr>
              <a:t>5</a:t>
            </a:r>
            <a:r>
              <a:rPr sz="2000" spc="-434" dirty="0">
                <a:latin typeface="Verdana"/>
                <a:cs typeface="Verdana"/>
              </a:rPr>
              <a:t> </a:t>
            </a:r>
            <a:r>
              <a:rPr sz="2000" spc="-5" dirty="0">
                <a:latin typeface="Verdana"/>
                <a:cs typeface="Verdana"/>
              </a:rPr>
              <a:t>survive?</a:t>
            </a:r>
            <a:endParaRPr sz="2000">
              <a:latin typeface="Verdana"/>
              <a:cs typeface="Verdana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2300">
              <a:latin typeface="Verdana"/>
              <a:cs typeface="Verdana"/>
            </a:endParaRPr>
          </a:p>
          <a:p>
            <a:pPr marL="12700">
              <a:lnSpc>
                <a:spcPct val="100000"/>
              </a:lnSpc>
            </a:pPr>
            <a:r>
              <a:rPr sz="2000" dirty="0">
                <a:latin typeface="Verdana"/>
                <a:cs typeface="Verdana"/>
              </a:rPr>
              <a:t>Let </a:t>
            </a:r>
            <a:r>
              <a:rPr sz="2000" i="1" dirty="0">
                <a:latin typeface="Verdana"/>
                <a:cs typeface="Verdana"/>
              </a:rPr>
              <a:t>X </a:t>
            </a:r>
            <a:r>
              <a:rPr sz="2000" spc="-5" dirty="0">
                <a:latin typeface="Verdana"/>
                <a:cs typeface="Verdana"/>
              </a:rPr>
              <a:t>be the number </a:t>
            </a:r>
            <a:r>
              <a:rPr sz="2000" dirty="0">
                <a:latin typeface="Verdana"/>
                <a:cs typeface="Verdana"/>
              </a:rPr>
              <a:t>of </a:t>
            </a:r>
            <a:r>
              <a:rPr sz="2000" spc="-5" dirty="0">
                <a:latin typeface="Verdana"/>
                <a:cs typeface="Verdana"/>
              </a:rPr>
              <a:t>people that survive. </a:t>
            </a:r>
            <a:r>
              <a:rPr sz="2000" spc="-50" dirty="0">
                <a:latin typeface="Verdana"/>
                <a:cs typeface="Verdana"/>
              </a:rPr>
              <a:t>Table </a:t>
            </a:r>
            <a:r>
              <a:rPr sz="2000" dirty="0">
                <a:latin typeface="Verdana"/>
                <a:cs typeface="Verdana"/>
              </a:rPr>
              <a:t>A.1 </a:t>
            </a:r>
            <a:r>
              <a:rPr sz="2000" spc="-10" dirty="0">
                <a:latin typeface="Verdana"/>
                <a:cs typeface="Verdana"/>
              </a:rPr>
              <a:t>gives</a:t>
            </a:r>
            <a:r>
              <a:rPr sz="2000" spc="-30" dirty="0">
                <a:latin typeface="Verdana"/>
                <a:cs typeface="Verdana"/>
              </a:rPr>
              <a:t> </a:t>
            </a:r>
            <a:r>
              <a:rPr sz="2000" spc="-10" dirty="0">
                <a:latin typeface="Verdana"/>
                <a:cs typeface="Verdana"/>
              </a:rPr>
              <a:t>help.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150063" y="2932302"/>
            <a:ext cx="409575" cy="3308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spc="-5" dirty="0">
                <a:solidFill>
                  <a:srgbClr val="FF2D61"/>
                </a:solidFill>
                <a:latin typeface="Verdana"/>
                <a:cs typeface="Verdana"/>
              </a:rPr>
              <a:t>(a)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11963" y="4254503"/>
            <a:ext cx="6859270" cy="102933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955040" algn="ctr">
              <a:lnSpc>
                <a:spcPts val="775"/>
              </a:lnSpc>
              <a:spcBef>
                <a:spcPts val="125"/>
              </a:spcBef>
              <a:tabLst>
                <a:tab pos="2562225" algn="l"/>
                <a:tab pos="4175125" algn="l"/>
              </a:tabLst>
            </a:pPr>
            <a:r>
              <a:rPr sz="900" spc="20" dirty="0">
                <a:latin typeface="Times New Roman"/>
                <a:cs typeface="Times New Roman"/>
              </a:rPr>
              <a:t>8	8	2</a:t>
            </a:r>
            <a:endParaRPr sz="900">
              <a:latin typeface="Times New Roman"/>
              <a:cs typeface="Times New Roman"/>
            </a:endParaRPr>
          </a:p>
          <a:p>
            <a:pPr marL="50800">
              <a:lnSpc>
                <a:spcPts val="2575"/>
              </a:lnSpc>
              <a:tabLst>
                <a:tab pos="706120" algn="l"/>
              </a:tabLst>
            </a:pPr>
            <a:r>
              <a:rPr sz="2000" dirty="0">
                <a:solidFill>
                  <a:srgbClr val="FF2D61"/>
                </a:solidFill>
                <a:latin typeface="Verdana"/>
                <a:cs typeface="Verdana"/>
              </a:rPr>
              <a:t>(b)	</a:t>
            </a:r>
            <a:r>
              <a:rPr sz="1600" i="1" spc="15" dirty="0">
                <a:latin typeface="Times New Roman"/>
                <a:cs typeface="Times New Roman"/>
              </a:rPr>
              <a:t>P</a:t>
            </a:r>
            <a:r>
              <a:rPr sz="1600" i="1" spc="-170" dirty="0">
                <a:latin typeface="Times New Roman"/>
                <a:cs typeface="Times New Roman"/>
              </a:rPr>
              <a:t> </a:t>
            </a:r>
            <a:r>
              <a:rPr sz="1600" spc="50" dirty="0">
                <a:latin typeface="Times New Roman"/>
                <a:cs typeface="Times New Roman"/>
              </a:rPr>
              <a:t>(3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Symbol"/>
                <a:cs typeface="Symbol"/>
              </a:rPr>
              <a:t></a:t>
            </a:r>
            <a:r>
              <a:rPr sz="1600" spc="350" dirty="0">
                <a:latin typeface="Times New Roman"/>
                <a:cs typeface="Times New Roman"/>
              </a:rPr>
              <a:t> </a:t>
            </a:r>
            <a:r>
              <a:rPr sz="1600" i="1" spc="15" dirty="0">
                <a:latin typeface="Times New Roman"/>
                <a:cs typeface="Times New Roman"/>
              </a:rPr>
              <a:t>X</a:t>
            </a:r>
            <a:r>
              <a:rPr sz="1600" i="1" spc="7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Symbol"/>
                <a:cs typeface="Symbol"/>
              </a:rPr>
              <a:t>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spc="65" dirty="0">
                <a:latin typeface="Times New Roman"/>
                <a:cs typeface="Times New Roman"/>
              </a:rPr>
              <a:t>8)</a:t>
            </a:r>
            <a:r>
              <a:rPr sz="1600" spc="14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Symbol"/>
                <a:cs typeface="Symbol"/>
              </a:rPr>
              <a:t>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3600" spc="44" baseline="-9259" dirty="0">
                <a:latin typeface="Symbol"/>
                <a:cs typeface="Symbol"/>
              </a:rPr>
              <a:t></a:t>
            </a:r>
            <a:r>
              <a:rPr sz="3600" spc="-150" baseline="-9259" dirty="0">
                <a:latin typeface="Times New Roman"/>
                <a:cs typeface="Times New Roman"/>
              </a:rPr>
              <a:t> </a:t>
            </a:r>
            <a:r>
              <a:rPr sz="1600" i="1" spc="10" dirty="0">
                <a:latin typeface="Times New Roman"/>
                <a:cs typeface="Times New Roman"/>
              </a:rPr>
              <a:t>b</a:t>
            </a:r>
            <a:r>
              <a:rPr sz="1600" i="1" spc="-229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(</a:t>
            </a:r>
            <a:r>
              <a:rPr sz="1600" spc="-165" dirty="0">
                <a:latin typeface="Times New Roman"/>
                <a:cs typeface="Times New Roman"/>
              </a:rPr>
              <a:t> </a:t>
            </a:r>
            <a:r>
              <a:rPr sz="1600" i="1" spc="90" dirty="0">
                <a:latin typeface="Times New Roman"/>
                <a:cs typeface="Times New Roman"/>
              </a:rPr>
              <a:t>x</a:t>
            </a:r>
            <a:r>
              <a:rPr sz="1600" spc="90" dirty="0">
                <a:latin typeface="Times New Roman"/>
                <a:cs typeface="Times New Roman"/>
              </a:rPr>
              <a:t>;15,</a:t>
            </a:r>
            <a:r>
              <a:rPr sz="1600" spc="-120" dirty="0">
                <a:latin typeface="Times New Roman"/>
                <a:cs typeface="Times New Roman"/>
              </a:rPr>
              <a:t> </a:t>
            </a:r>
            <a:r>
              <a:rPr sz="1600" spc="95" dirty="0">
                <a:latin typeface="Times New Roman"/>
                <a:cs typeface="Times New Roman"/>
              </a:rPr>
              <a:t>0.4)</a:t>
            </a:r>
            <a:r>
              <a:rPr sz="1600" spc="-7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Symbol"/>
                <a:cs typeface="Symbol"/>
              </a:rPr>
              <a:t></a:t>
            </a:r>
            <a:r>
              <a:rPr sz="1600" spc="190" dirty="0">
                <a:latin typeface="Times New Roman"/>
                <a:cs typeface="Times New Roman"/>
              </a:rPr>
              <a:t> </a:t>
            </a:r>
            <a:r>
              <a:rPr sz="3600" spc="37" baseline="-9259" dirty="0">
                <a:latin typeface="Symbol"/>
                <a:cs typeface="Symbol"/>
              </a:rPr>
              <a:t></a:t>
            </a:r>
            <a:r>
              <a:rPr sz="3600" spc="-135" baseline="-9259" dirty="0">
                <a:latin typeface="Times New Roman"/>
                <a:cs typeface="Times New Roman"/>
              </a:rPr>
              <a:t> </a:t>
            </a:r>
            <a:r>
              <a:rPr sz="1600" i="1" spc="10" dirty="0">
                <a:latin typeface="Times New Roman"/>
                <a:cs typeface="Times New Roman"/>
              </a:rPr>
              <a:t>b</a:t>
            </a:r>
            <a:r>
              <a:rPr sz="1600" i="1" spc="-22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(</a:t>
            </a:r>
            <a:r>
              <a:rPr sz="1600" spc="-160" dirty="0">
                <a:latin typeface="Times New Roman"/>
                <a:cs typeface="Times New Roman"/>
              </a:rPr>
              <a:t> </a:t>
            </a:r>
            <a:r>
              <a:rPr sz="1600" i="1" spc="90" dirty="0">
                <a:latin typeface="Times New Roman"/>
                <a:cs typeface="Times New Roman"/>
              </a:rPr>
              <a:t>x</a:t>
            </a:r>
            <a:r>
              <a:rPr sz="1600" spc="90" dirty="0">
                <a:latin typeface="Times New Roman"/>
                <a:cs typeface="Times New Roman"/>
              </a:rPr>
              <a:t>;15,</a:t>
            </a:r>
            <a:r>
              <a:rPr sz="1600" spc="-12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0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40" dirty="0">
                <a:latin typeface="Times New Roman"/>
                <a:cs typeface="Times New Roman"/>
              </a:rPr>
              <a:t>.4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)</a:t>
            </a:r>
            <a:r>
              <a:rPr sz="1600" spc="35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Symbol"/>
                <a:cs typeface="Symbol"/>
              </a:rPr>
              <a:t></a:t>
            </a:r>
            <a:r>
              <a:rPr sz="1600" spc="70" dirty="0">
                <a:latin typeface="Times New Roman"/>
                <a:cs typeface="Times New Roman"/>
              </a:rPr>
              <a:t> </a:t>
            </a:r>
            <a:r>
              <a:rPr sz="3600" spc="37" baseline="-9259" dirty="0">
                <a:latin typeface="Symbol"/>
                <a:cs typeface="Symbol"/>
              </a:rPr>
              <a:t></a:t>
            </a:r>
            <a:r>
              <a:rPr sz="3600" spc="-135" baseline="-9259" dirty="0">
                <a:latin typeface="Times New Roman"/>
                <a:cs typeface="Times New Roman"/>
              </a:rPr>
              <a:t> </a:t>
            </a:r>
            <a:r>
              <a:rPr sz="1600" i="1" spc="10" dirty="0">
                <a:latin typeface="Times New Roman"/>
                <a:cs typeface="Times New Roman"/>
              </a:rPr>
              <a:t>b</a:t>
            </a:r>
            <a:r>
              <a:rPr sz="1600" i="1" spc="-245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(</a:t>
            </a:r>
            <a:r>
              <a:rPr sz="1600" spc="-145" dirty="0">
                <a:latin typeface="Times New Roman"/>
                <a:cs typeface="Times New Roman"/>
              </a:rPr>
              <a:t> </a:t>
            </a:r>
            <a:r>
              <a:rPr sz="1600" i="1" spc="90" dirty="0">
                <a:latin typeface="Times New Roman"/>
                <a:cs typeface="Times New Roman"/>
              </a:rPr>
              <a:t>x</a:t>
            </a:r>
            <a:r>
              <a:rPr sz="1600" spc="90" dirty="0">
                <a:latin typeface="Times New Roman"/>
                <a:cs typeface="Times New Roman"/>
              </a:rPr>
              <a:t>;15,</a:t>
            </a:r>
            <a:r>
              <a:rPr sz="1600" spc="-12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0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40" dirty="0">
                <a:latin typeface="Times New Roman"/>
                <a:cs typeface="Times New Roman"/>
              </a:rPr>
              <a:t>.4</a:t>
            </a:r>
            <a:r>
              <a:rPr sz="1600" spc="-260" dirty="0">
                <a:latin typeface="Times New Roman"/>
                <a:cs typeface="Times New Roman"/>
              </a:rPr>
              <a:t> </a:t>
            </a:r>
            <a:r>
              <a:rPr sz="1600" spc="5" dirty="0">
                <a:latin typeface="Times New Roman"/>
                <a:cs typeface="Times New Roman"/>
              </a:rPr>
              <a:t>)</a:t>
            </a:r>
            <a:endParaRPr sz="1600">
              <a:latin typeface="Times New Roman"/>
              <a:cs typeface="Times New Roman"/>
            </a:endParaRPr>
          </a:p>
          <a:p>
            <a:pPr marL="968375" algn="ctr">
              <a:lnSpc>
                <a:spcPct val="100000"/>
              </a:lnSpc>
              <a:spcBef>
                <a:spcPts val="420"/>
              </a:spcBef>
              <a:tabLst>
                <a:tab pos="2572385" algn="l"/>
                <a:tab pos="4182110" algn="l"/>
              </a:tabLst>
            </a:pPr>
            <a:r>
              <a:rPr sz="900" i="1" spc="20" dirty="0">
                <a:latin typeface="Times New Roman"/>
                <a:cs typeface="Times New Roman"/>
              </a:rPr>
              <a:t>x</a:t>
            </a:r>
            <a:r>
              <a:rPr sz="900" i="1" spc="-75" dirty="0">
                <a:latin typeface="Times New Roman"/>
                <a:cs typeface="Times New Roman"/>
              </a:rPr>
              <a:t> </a:t>
            </a:r>
            <a:r>
              <a:rPr sz="900" spc="25" dirty="0">
                <a:latin typeface="Symbol"/>
                <a:cs typeface="Symbol"/>
              </a:rPr>
              <a:t></a:t>
            </a:r>
            <a:r>
              <a:rPr sz="900" spc="-110" dirty="0">
                <a:latin typeface="Times New Roman"/>
                <a:cs typeface="Times New Roman"/>
              </a:rPr>
              <a:t> </a:t>
            </a:r>
            <a:r>
              <a:rPr sz="900" spc="20" dirty="0">
                <a:latin typeface="Times New Roman"/>
                <a:cs typeface="Times New Roman"/>
              </a:rPr>
              <a:t>3	</a:t>
            </a:r>
            <a:r>
              <a:rPr sz="900" i="1" spc="20" dirty="0">
                <a:latin typeface="Times New Roman"/>
                <a:cs typeface="Times New Roman"/>
              </a:rPr>
              <a:t>x</a:t>
            </a:r>
            <a:r>
              <a:rPr sz="900" i="1" spc="-75" dirty="0">
                <a:latin typeface="Times New Roman"/>
                <a:cs typeface="Times New Roman"/>
              </a:rPr>
              <a:t> </a:t>
            </a:r>
            <a:r>
              <a:rPr sz="900" spc="25" dirty="0">
                <a:latin typeface="Symbol"/>
                <a:cs typeface="Symbol"/>
              </a:rPr>
              <a:t></a:t>
            </a:r>
            <a:r>
              <a:rPr sz="900" spc="-85" dirty="0">
                <a:latin typeface="Times New Roman"/>
                <a:cs typeface="Times New Roman"/>
              </a:rPr>
              <a:t> </a:t>
            </a:r>
            <a:r>
              <a:rPr sz="900" spc="20" dirty="0">
                <a:latin typeface="Times New Roman"/>
                <a:cs typeface="Times New Roman"/>
              </a:rPr>
              <a:t>0	</a:t>
            </a:r>
            <a:r>
              <a:rPr sz="900" i="1" spc="20" dirty="0">
                <a:latin typeface="Times New Roman"/>
                <a:cs typeface="Times New Roman"/>
              </a:rPr>
              <a:t>x </a:t>
            </a:r>
            <a:r>
              <a:rPr sz="900" spc="25" dirty="0">
                <a:latin typeface="Symbol"/>
                <a:cs typeface="Symbol"/>
              </a:rPr>
              <a:t></a:t>
            </a:r>
            <a:r>
              <a:rPr sz="900" spc="-180" dirty="0">
                <a:latin typeface="Times New Roman"/>
                <a:cs typeface="Times New Roman"/>
              </a:rPr>
              <a:t> </a:t>
            </a:r>
            <a:r>
              <a:rPr sz="900" spc="20" dirty="0"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950">
              <a:latin typeface="Times New Roman"/>
              <a:cs typeface="Times New Roman"/>
            </a:endParaRPr>
          </a:p>
          <a:p>
            <a:pPr marL="3592829">
              <a:lnSpc>
                <a:spcPct val="100000"/>
              </a:lnSpc>
              <a:tabLst>
                <a:tab pos="5696585" algn="l"/>
              </a:tabLst>
            </a:pPr>
            <a:r>
              <a:rPr sz="1550" spc="15" dirty="0">
                <a:latin typeface="Symbol"/>
                <a:cs typeface="Symbol"/>
              </a:rPr>
              <a:t></a:t>
            </a:r>
            <a:r>
              <a:rPr sz="1550" spc="15" dirty="0">
                <a:latin typeface="Times New Roman"/>
                <a:cs typeface="Times New Roman"/>
              </a:rPr>
              <a:t> 0 </a:t>
            </a:r>
            <a:r>
              <a:rPr sz="1550" spc="130" dirty="0">
                <a:latin typeface="Times New Roman"/>
                <a:cs typeface="Times New Roman"/>
              </a:rPr>
              <a:t>.9050 </a:t>
            </a:r>
            <a:r>
              <a:rPr sz="1550" spc="15" dirty="0">
                <a:latin typeface="Symbol"/>
                <a:cs typeface="Symbol"/>
              </a:rPr>
              <a:t></a:t>
            </a:r>
            <a:r>
              <a:rPr sz="1550" spc="15" dirty="0">
                <a:latin typeface="Times New Roman"/>
                <a:cs typeface="Times New Roman"/>
              </a:rPr>
              <a:t> 0</a:t>
            </a:r>
            <a:r>
              <a:rPr sz="1550" spc="-200" dirty="0">
                <a:latin typeface="Times New Roman"/>
                <a:cs typeface="Times New Roman"/>
              </a:rPr>
              <a:t> </a:t>
            </a:r>
            <a:r>
              <a:rPr sz="1550" spc="130" dirty="0">
                <a:latin typeface="Times New Roman"/>
                <a:cs typeface="Times New Roman"/>
              </a:rPr>
              <a:t>.0271</a:t>
            </a:r>
            <a:r>
              <a:rPr sz="1550" spc="600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Symbol"/>
                <a:cs typeface="Symbol"/>
              </a:rPr>
              <a:t></a:t>
            </a:r>
            <a:r>
              <a:rPr sz="1600" spc="15" dirty="0">
                <a:latin typeface="Times New Roman"/>
                <a:cs typeface="Times New Roman"/>
              </a:rPr>
              <a:t>	</a:t>
            </a:r>
            <a:r>
              <a:rPr sz="1600" spc="10" dirty="0">
                <a:latin typeface="Times New Roman"/>
                <a:cs typeface="Times New Roman"/>
              </a:rPr>
              <a:t>0</a:t>
            </a:r>
            <a:r>
              <a:rPr sz="1600" spc="-254" dirty="0">
                <a:latin typeface="Times New Roman"/>
                <a:cs typeface="Times New Roman"/>
              </a:rPr>
              <a:t> </a:t>
            </a:r>
            <a:r>
              <a:rPr sz="1600" spc="110" dirty="0">
                <a:latin typeface="Times New Roman"/>
                <a:cs typeface="Times New Roman"/>
              </a:rPr>
              <a:t>.8779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69829" y="2789458"/>
            <a:ext cx="5932170" cy="46037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563245" algn="ctr">
              <a:lnSpc>
                <a:spcPts val="800"/>
              </a:lnSpc>
              <a:spcBef>
                <a:spcPts val="130"/>
              </a:spcBef>
            </a:pPr>
            <a:r>
              <a:rPr sz="900" spc="25" dirty="0">
                <a:latin typeface="Times New Roman"/>
                <a:cs typeface="Times New Roman"/>
              </a:rPr>
              <a:t>9</a:t>
            </a:r>
            <a:endParaRPr sz="900">
              <a:latin typeface="Times New Roman"/>
              <a:cs typeface="Times New Roman"/>
            </a:endParaRPr>
          </a:p>
          <a:p>
            <a:pPr marL="38100">
              <a:lnSpc>
                <a:spcPts val="2600"/>
              </a:lnSpc>
            </a:pPr>
            <a:r>
              <a:rPr sz="1550" i="1" spc="50" dirty="0">
                <a:latin typeface="Times New Roman"/>
                <a:cs typeface="Times New Roman"/>
              </a:rPr>
              <a:t>P</a:t>
            </a:r>
            <a:r>
              <a:rPr sz="1550" i="1" spc="-165" dirty="0">
                <a:latin typeface="Times New Roman"/>
                <a:cs typeface="Times New Roman"/>
              </a:rPr>
              <a:t> </a:t>
            </a:r>
            <a:r>
              <a:rPr sz="1550" spc="25" dirty="0">
                <a:latin typeface="Times New Roman"/>
                <a:cs typeface="Times New Roman"/>
              </a:rPr>
              <a:t>(</a:t>
            </a:r>
            <a:r>
              <a:rPr sz="1550" spc="-100" dirty="0">
                <a:latin typeface="Times New Roman"/>
                <a:cs typeface="Times New Roman"/>
              </a:rPr>
              <a:t> </a:t>
            </a:r>
            <a:r>
              <a:rPr sz="1550" i="1" spc="50" dirty="0">
                <a:latin typeface="Times New Roman"/>
                <a:cs typeface="Times New Roman"/>
              </a:rPr>
              <a:t>X</a:t>
            </a:r>
            <a:r>
              <a:rPr sz="1550" i="1" spc="60" dirty="0">
                <a:latin typeface="Times New Roman"/>
                <a:cs typeface="Times New Roman"/>
              </a:rPr>
              <a:t> </a:t>
            </a:r>
            <a:r>
              <a:rPr sz="1550" spc="45" dirty="0">
                <a:latin typeface="Symbol"/>
                <a:cs typeface="Symbol"/>
              </a:rPr>
              <a:t></a:t>
            </a:r>
            <a:r>
              <a:rPr sz="1550" dirty="0">
                <a:latin typeface="Times New Roman"/>
                <a:cs typeface="Times New Roman"/>
              </a:rPr>
              <a:t> </a:t>
            </a:r>
            <a:r>
              <a:rPr sz="1550" spc="130" dirty="0">
                <a:latin typeface="Times New Roman"/>
                <a:cs typeface="Times New Roman"/>
              </a:rPr>
              <a:t>10)</a:t>
            </a:r>
            <a:r>
              <a:rPr sz="1550" spc="140" dirty="0">
                <a:latin typeface="Times New Roman"/>
                <a:cs typeface="Times New Roman"/>
              </a:rPr>
              <a:t> </a:t>
            </a:r>
            <a:r>
              <a:rPr sz="1550" spc="45" dirty="0">
                <a:latin typeface="Symbol"/>
                <a:cs typeface="Symbol"/>
              </a:rPr>
              <a:t>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spc="40" dirty="0">
                <a:latin typeface="Times New Roman"/>
                <a:cs typeface="Times New Roman"/>
              </a:rPr>
              <a:t>1</a:t>
            </a:r>
            <a:r>
              <a:rPr sz="1550" spc="-105" dirty="0">
                <a:latin typeface="Times New Roman"/>
                <a:cs typeface="Times New Roman"/>
              </a:rPr>
              <a:t> </a:t>
            </a:r>
            <a:r>
              <a:rPr sz="1550" spc="45" dirty="0">
                <a:latin typeface="Symbol"/>
                <a:cs typeface="Symbol"/>
              </a:rPr>
              <a:t></a:t>
            </a:r>
            <a:r>
              <a:rPr sz="1550" spc="150" dirty="0">
                <a:latin typeface="Times New Roman"/>
                <a:cs typeface="Times New Roman"/>
              </a:rPr>
              <a:t> </a:t>
            </a:r>
            <a:r>
              <a:rPr sz="1550" i="1" spc="50" dirty="0">
                <a:latin typeface="Times New Roman"/>
                <a:cs typeface="Times New Roman"/>
              </a:rPr>
              <a:t>P</a:t>
            </a:r>
            <a:r>
              <a:rPr sz="1550" i="1" spc="-155" dirty="0">
                <a:latin typeface="Times New Roman"/>
                <a:cs typeface="Times New Roman"/>
              </a:rPr>
              <a:t> </a:t>
            </a:r>
            <a:r>
              <a:rPr sz="1550" spc="25" dirty="0">
                <a:latin typeface="Times New Roman"/>
                <a:cs typeface="Times New Roman"/>
              </a:rPr>
              <a:t>(</a:t>
            </a:r>
            <a:r>
              <a:rPr sz="1550" spc="-110" dirty="0">
                <a:latin typeface="Times New Roman"/>
                <a:cs typeface="Times New Roman"/>
              </a:rPr>
              <a:t> </a:t>
            </a:r>
            <a:r>
              <a:rPr sz="1550" i="1" spc="50" dirty="0">
                <a:latin typeface="Times New Roman"/>
                <a:cs typeface="Times New Roman"/>
              </a:rPr>
              <a:t>X</a:t>
            </a:r>
            <a:r>
              <a:rPr sz="1550" i="1" spc="65" dirty="0">
                <a:latin typeface="Times New Roman"/>
                <a:cs typeface="Times New Roman"/>
              </a:rPr>
              <a:t> </a:t>
            </a:r>
            <a:r>
              <a:rPr sz="1550" spc="45" dirty="0">
                <a:latin typeface="Symbol"/>
                <a:cs typeface="Symbol"/>
              </a:rPr>
              <a:t></a:t>
            </a:r>
            <a:r>
              <a:rPr sz="1550" spc="5" dirty="0">
                <a:latin typeface="Times New Roman"/>
                <a:cs typeface="Times New Roman"/>
              </a:rPr>
              <a:t> </a:t>
            </a:r>
            <a:r>
              <a:rPr sz="1550" spc="130" dirty="0">
                <a:latin typeface="Times New Roman"/>
                <a:cs typeface="Times New Roman"/>
              </a:rPr>
              <a:t>10)</a:t>
            </a:r>
            <a:r>
              <a:rPr sz="1550" spc="385" dirty="0">
                <a:latin typeface="Times New Roman"/>
                <a:cs typeface="Times New Roman"/>
              </a:rPr>
              <a:t> </a:t>
            </a:r>
            <a:r>
              <a:rPr sz="2400" spc="22" baseline="1736" dirty="0">
                <a:latin typeface="Symbol"/>
                <a:cs typeface="Symbol"/>
              </a:rPr>
              <a:t></a:t>
            </a:r>
            <a:r>
              <a:rPr sz="2400" spc="-22" baseline="1736" dirty="0">
                <a:latin typeface="Times New Roman"/>
                <a:cs typeface="Times New Roman"/>
              </a:rPr>
              <a:t> </a:t>
            </a:r>
            <a:r>
              <a:rPr sz="2400" spc="15" baseline="1736" dirty="0">
                <a:latin typeface="Times New Roman"/>
                <a:cs typeface="Times New Roman"/>
              </a:rPr>
              <a:t>1</a:t>
            </a:r>
            <a:r>
              <a:rPr sz="2400" spc="-165" baseline="1736" dirty="0">
                <a:latin typeface="Times New Roman"/>
                <a:cs typeface="Times New Roman"/>
              </a:rPr>
              <a:t> </a:t>
            </a:r>
            <a:r>
              <a:rPr sz="2400" spc="22" baseline="1736" dirty="0">
                <a:latin typeface="Symbol"/>
                <a:cs typeface="Symbol"/>
              </a:rPr>
              <a:t></a:t>
            </a:r>
            <a:r>
              <a:rPr sz="2400" spc="97" baseline="1736" dirty="0">
                <a:latin typeface="Times New Roman"/>
                <a:cs typeface="Times New Roman"/>
              </a:rPr>
              <a:t> </a:t>
            </a:r>
            <a:r>
              <a:rPr sz="3600" spc="44" baseline="-8101" dirty="0">
                <a:latin typeface="Symbol"/>
                <a:cs typeface="Symbol"/>
              </a:rPr>
              <a:t></a:t>
            </a:r>
            <a:r>
              <a:rPr sz="3600" spc="-157" baseline="-8101" dirty="0">
                <a:latin typeface="Times New Roman"/>
                <a:cs typeface="Times New Roman"/>
              </a:rPr>
              <a:t> </a:t>
            </a:r>
            <a:r>
              <a:rPr sz="2400" i="1" spc="15" baseline="1736" dirty="0">
                <a:latin typeface="Times New Roman"/>
                <a:cs typeface="Times New Roman"/>
              </a:rPr>
              <a:t>b</a:t>
            </a:r>
            <a:r>
              <a:rPr sz="2400" i="1" spc="-345" baseline="1736" dirty="0">
                <a:latin typeface="Times New Roman"/>
                <a:cs typeface="Times New Roman"/>
              </a:rPr>
              <a:t> </a:t>
            </a:r>
            <a:r>
              <a:rPr sz="2400" spc="7" baseline="1736" dirty="0">
                <a:latin typeface="Times New Roman"/>
                <a:cs typeface="Times New Roman"/>
              </a:rPr>
              <a:t>(</a:t>
            </a:r>
            <a:r>
              <a:rPr sz="2400" spc="-254" baseline="1736" dirty="0">
                <a:latin typeface="Times New Roman"/>
                <a:cs typeface="Times New Roman"/>
              </a:rPr>
              <a:t> </a:t>
            </a:r>
            <a:r>
              <a:rPr sz="2400" i="1" spc="135" baseline="1736" dirty="0">
                <a:latin typeface="Times New Roman"/>
                <a:cs typeface="Times New Roman"/>
              </a:rPr>
              <a:t>x</a:t>
            </a:r>
            <a:r>
              <a:rPr sz="2400" spc="135" baseline="1736" dirty="0">
                <a:latin typeface="Times New Roman"/>
                <a:cs typeface="Times New Roman"/>
              </a:rPr>
              <a:t>;15,</a:t>
            </a:r>
            <a:r>
              <a:rPr sz="2400" spc="-187" baseline="1736" dirty="0">
                <a:latin typeface="Times New Roman"/>
                <a:cs typeface="Times New Roman"/>
              </a:rPr>
              <a:t> </a:t>
            </a:r>
            <a:r>
              <a:rPr sz="2400" spc="142" baseline="1736" dirty="0">
                <a:latin typeface="Times New Roman"/>
                <a:cs typeface="Times New Roman"/>
              </a:rPr>
              <a:t>0.4)</a:t>
            </a:r>
            <a:r>
              <a:rPr sz="2400" spc="225" baseline="1736" dirty="0">
                <a:latin typeface="Times New Roman"/>
                <a:cs typeface="Times New Roman"/>
              </a:rPr>
              <a:t> </a:t>
            </a:r>
            <a:r>
              <a:rPr sz="2325" spc="30" baseline="5376" dirty="0">
                <a:latin typeface="Symbol"/>
                <a:cs typeface="Symbol"/>
              </a:rPr>
              <a:t></a:t>
            </a:r>
            <a:r>
              <a:rPr sz="2325" spc="44" baseline="5376" dirty="0">
                <a:latin typeface="Times New Roman"/>
                <a:cs typeface="Times New Roman"/>
              </a:rPr>
              <a:t> </a:t>
            </a:r>
            <a:r>
              <a:rPr sz="2325" spc="30" baseline="5376" dirty="0">
                <a:latin typeface="Times New Roman"/>
                <a:cs typeface="Times New Roman"/>
              </a:rPr>
              <a:t>1</a:t>
            </a:r>
            <a:r>
              <a:rPr sz="2325" spc="-120" baseline="5376" dirty="0">
                <a:latin typeface="Times New Roman"/>
                <a:cs typeface="Times New Roman"/>
              </a:rPr>
              <a:t> </a:t>
            </a:r>
            <a:r>
              <a:rPr sz="2325" spc="30" baseline="5376" dirty="0">
                <a:latin typeface="Symbol"/>
                <a:cs typeface="Symbol"/>
              </a:rPr>
              <a:t></a:t>
            </a:r>
            <a:r>
              <a:rPr sz="2325" spc="135" baseline="5376" dirty="0">
                <a:latin typeface="Times New Roman"/>
                <a:cs typeface="Times New Roman"/>
              </a:rPr>
              <a:t> </a:t>
            </a:r>
            <a:r>
              <a:rPr sz="2325" spc="30" baseline="5376" dirty="0">
                <a:latin typeface="Times New Roman"/>
                <a:cs typeface="Times New Roman"/>
              </a:rPr>
              <a:t>0</a:t>
            </a:r>
            <a:r>
              <a:rPr sz="2325" spc="-337" baseline="5376" dirty="0">
                <a:latin typeface="Times New Roman"/>
                <a:cs typeface="Times New Roman"/>
              </a:rPr>
              <a:t> </a:t>
            </a:r>
            <a:r>
              <a:rPr sz="2325" spc="195" baseline="5376" dirty="0">
                <a:latin typeface="Times New Roman"/>
                <a:cs typeface="Times New Roman"/>
              </a:rPr>
              <a:t>.9662</a:t>
            </a:r>
            <a:r>
              <a:rPr sz="2325" spc="412" baseline="5376" dirty="0">
                <a:latin typeface="Times New Roman"/>
                <a:cs typeface="Times New Roman"/>
              </a:rPr>
              <a:t> </a:t>
            </a:r>
            <a:r>
              <a:rPr sz="2325" spc="60" baseline="1792" dirty="0">
                <a:latin typeface="Symbol"/>
                <a:cs typeface="Symbol"/>
              </a:rPr>
              <a:t></a:t>
            </a:r>
            <a:endParaRPr sz="2325" baseline="1792">
              <a:latin typeface="Symbol"/>
              <a:cs typeface="Symbol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01817" y="3268769"/>
            <a:ext cx="241935" cy="167640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z="900" i="1" spc="20" dirty="0">
                <a:latin typeface="Times New Roman"/>
                <a:cs typeface="Times New Roman"/>
              </a:rPr>
              <a:t>x</a:t>
            </a:r>
            <a:r>
              <a:rPr sz="900" i="1" spc="-114" dirty="0">
                <a:latin typeface="Times New Roman"/>
                <a:cs typeface="Times New Roman"/>
              </a:rPr>
              <a:t> </a:t>
            </a:r>
            <a:r>
              <a:rPr sz="900" spc="25" dirty="0">
                <a:latin typeface="Symbol"/>
                <a:cs typeface="Symbol"/>
              </a:rPr>
              <a:t></a:t>
            </a:r>
            <a:r>
              <a:rPr sz="900" spc="-125" dirty="0">
                <a:latin typeface="Times New Roman"/>
                <a:cs typeface="Times New Roman"/>
              </a:rPr>
              <a:t> </a:t>
            </a:r>
            <a:r>
              <a:rPr sz="900" spc="25" dirty="0">
                <a:latin typeface="Times New Roman"/>
                <a:cs typeface="Times New Roman"/>
              </a:rPr>
              <a:t>0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6752081" y="2911601"/>
            <a:ext cx="798830" cy="356870"/>
          </a:xfrm>
          <a:prstGeom prst="rect">
            <a:avLst/>
          </a:prstGeom>
          <a:solidFill>
            <a:srgbClr val="FF2D61">
              <a:alpha val="30195"/>
            </a:srgbClr>
          </a:solidFill>
          <a:ln w="19811">
            <a:solidFill>
              <a:srgbClr val="FF93AE"/>
            </a:solidFill>
          </a:ln>
        </p:spPr>
        <p:txBody>
          <a:bodyPr vert="horz" wrap="square" lIns="0" tIns="62865" rIns="0" bIns="0" rtlCol="0">
            <a:spAutoFit/>
          </a:bodyPr>
          <a:lstStyle/>
          <a:p>
            <a:pPr marL="54610">
              <a:lnSpc>
                <a:spcPct val="100000"/>
              </a:lnSpc>
              <a:spcBef>
                <a:spcPts val="495"/>
              </a:spcBef>
            </a:pPr>
            <a:r>
              <a:rPr sz="1550" spc="35" dirty="0">
                <a:latin typeface="Times New Roman"/>
                <a:cs typeface="Times New Roman"/>
              </a:rPr>
              <a:t>0</a:t>
            </a:r>
            <a:r>
              <a:rPr sz="1550" spc="-260" dirty="0">
                <a:latin typeface="Times New Roman"/>
                <a:cs typeface="Times New Roman"/>
              </a:rPr>
              <a:t> </a:t>
            </a:r>
            <a:r>
              <a:rPr sz="1550" spc="135" dirty="0">
                <a:latin typeface="Times New Roman"/>
                <a:cs typeface="Times New Roman"/>
              </a:rPr>
              <a:t>.0338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7035234" y="3418006"/>
            <a:ext cx="311150" cy="648335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73660">
              <a:lnSpc>
                <a:spcPts val="990"/>
              </a:lnSpc>
              <a:spcBef>
                <a:spcPts val="130"/>
              </a:spcBef>
            </a:pPr>
            <a:r>
              <a:rPr sz="900" spc="65" dirty="0">
                <a:latin typeface="Times New Roman"/>
                <a:cs typeface="Times New Roman"/>
              </a:rPr>
              <a:t>15</a:t>
            </a:r>
            <a:r>
              <a:rPr sz="900" spc="-140" dirty="0">
                <a:latin typeface="Times New Roman"/>
                <a:cs typeface="Times New Roman"/>
              </a:rPr>
              <a:t> </a:t>
            </a:r>
            <a:endParaRPr sz="900">
              <a:latin typeface="Times New Roman"/>
              <a:cs typeface="Times New Roman"/>
            </a:endParaRPr>
          </a:p>
          <a:p>
            <a:pPr marL="20955">
              <a:lnSpc>
                <a:spcPts val="2790"/>
              </a:lnSpc>
            </a:pPr>
            <a:r>
              <a:rPr sz="2400" spc="35" dirty="0">
                <a:latin typeface="Symbol"/>
                <a:cs typeface="Symbol"/>
              </a:rPr>
              <a:t></a:t>
            </a:r>
            <a:endParaRPr sz="2400">
              <a:latin typeface="Symbol"/>
              <a:cs typeface="Symbol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900" i="1" spc="20" dirty="0">
                <a:latin typeface="Times New Roman"/>
                <a:cs typeface="Times New Roman"/>
              </a:rPr>
              <a:t>x</a:t>
            </a:r>
            <a:r>
              <a:rPr sz="900" i="1" spc="-114" dirty="0">
                <a:latin typeface="Times New Roman"/>
                <a:cs typeface="Times New Roman"/>
              </a:rPr>
              <a:t> </a:t>
            </a:r>
            <a:r>
              <a:rPr sz="900" spc="60" dirty="0">
                <a:latin typeface="Symbol"/>
                <a:cs typeface="Symbol"/>
              </a:rPr>
              <a:t></a:t>
            </a:r>
            <a:r>
              <a:rPr sz="900" spc="60" dirty="0">
                <a:latin typeface="Times New Roman"/>
                <a:cs typeface="Times New Roman"/>
              </a:rPr>
              <a:t>10</a:t>
            </a:r>
            <a:r>
              <a:rPr sz="900" spc="-140" dirty="0">
                <a:latin typeface="Times New Roman"/>
                <a:cs typeface="Times New Roman"/>
              </a:rPr>
              <a:t> 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7347870" y="3581570"/>
            <a:ext cx="13042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i="1" spc="15" dirty="0">
                <a:latin typeface="Times New Roman"/>
                <a:cs typeface="Times New Roman"/>
              </a:rPr>
              <a:t>b</a:t>
            </a:r>
            <a:r>
              <a:rPr sz="1600" i="1" spc="-240" dirty="0">
                <a:latin typeface="Times New Roman"/>
                <a:cs typeface="Times New Roman"/>
              </a:rPr>
              <a:t> </a:t>
            </a:r>
            <a:r>
              <a:rPr sz="1600" spc="10" dirty="0">
                <a:latin typeface="Times New Roman"/>
                <a:cs typeface="Times New Roman"/>
              </a:rPr>
              <a:t>(</a:t>
            </a:r>
            <a:r>
              <a:rPr sz="1600" spc="-180" dirty="0">
                <a:latin typeface="Times New Roman"/>
                <a:cs typeface="Times New Roman"/>
              </a:rPr>
              <a:t> </a:t>
            </a:r>
            <a:r>
              <a:rPr sz="1600" i="1" spc="95" dirty="0">
                <a:latin typeface="Times New Roman"/>
                <a:cs typeface="Times New Roman"/>
              </a:rPr>
              <a:t>x</a:t>
            </a:r>
            <a:r>
              <a:rPr sz="1600" spc="95" dirty="0">
                <a:latin typeface="Times New Roman"/>
                <a:cs typeface="Times New Roman"/>
              </a:rPr>
              <a:t>;15,</a:t>
            </a:r>
            <a:r>
              <a:rPr sz="1600" spc="-140" dirty="0">
                <a:latin typeface="Times New Roman"/>
                <a:cs typeface="Times New Roman"/>
              </a:rPr>
              <a:t> </a:t>
            </a:r>
            <a:r>
              <a:rPr sz="1600" spc="95" dirty="0">
                <a:latin typeface="Times New Roman"/>
                <a:cs typeface="Times New Roman"/>
              </a:rPr>
              <a:t>0.4)</a:t>
            </a:r>
            <a:r>
              <a:rPr sz="1600" spc="110" dirty="0">
                <a:latin typeface="Times New Roman"/>
                <a:cs typeface="Times New Roman"/>
              </a:rPr>
              <a:t> </a:t>
            </a:r>
            <a:r>
              <a:rPr sz="1600" spc="15" dirty="0">
                <a:latin typeface="Symbol"/>
                <a:cs typeface="Symbol"/>
              </a:rPr>
              <a:t></a:t>
            </a:r>
            <a:endParaRPr sz="1600">
              <a:latin typeface="Symbol"/>
              <a:cs typeface="Symbol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150063" y="5688279"/>
            <a:ext cx="389890" cy="330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000" dirty="0">
                <a:solidFill>
                  <a:srgbClr val="FF2D61"/>
                </a:solidFill>
                <a:latin typeface="Verdana"/>
                <a:cs typeface="Verdana"/>
              </a:rPr>
              <a:t>(c)</a:t>
            </a:r>
            <a:endParaRPr sz="2000">
              <a:latin typeface="Verdana"/>
              <a:cs typeface="Verdana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781508" y="5778464"/>
            <a:ext cx="2227580" cy="26606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1550" i="1" spc="50" dirty="0">
                <a:latin typeface="Times New Roman"/>
                <a:cs typeface="Times New Roman"/>
              </a:rPr>
              <a:t>P </a:t>
            </a:r>
            <a:r>
              <a:rPr sz="1550" spc="25" dirty="0">
                <a:latin typeface="Times New Roman"/>
                <a:cs typeface="Times New Roman"/>
              </a:rPr>
              <a:t>( </a:t>
            </a:r>
            <a:r>
              <a:rPr sz="1550" i="1" spc="50" dirty="0">
                <a:latin typeface="Times New Roman"/>
                <a:cs typeface="Times New Roman"/>
              </a:rPr>
              <a:t>X</a:t>
            </a:r>
            <a:r>
              <a:rPr sz="1550" i="1" spc="-75" dirty="0">
                <a:latin typeface="Times New Roman"/>
                <a:cs typeface="Times New Roman"/>
              </a:rPr>
              <a:t> </a:t>
            </a:r>
            <a:r>
              <a:rPr sz="1550" spc="45" dirty="0">
                <a:latin typeface="Symbol"/>
                <a:cs typeface="Symbol"/>
              </a:rPr>
              <a:t></a:t>
            </a:r>
            <a:r>
              <a:rPr sz="1550" spc="45" dirty="0">
                <a:latin typeface="Times New Roman"/>
                <a:cs typeface="Times New Roman"/>
              </a:rPr>
              <a:t> </a:t>
            </a:r>
            <a:r>
              <a:rPr sz="1550" spc="85" dirty="0">
                <a:latin typeface="Times New Roman"/>
                <a:cs typeface="Times New Roman"/>
              </a:rPr>
              <a:t>5) </a:t>
            </a:r>
            <a:r>
              <a:rPr sz="1550" spc="45" dirty="0">
                <a:latin typeface="Symbol"/>
                <a:cs typeface="Symbol"/>
              </a:rPr>
              <a:t></a:t>
            </a:r>
            <a:r>
              <a:rPr sz="1550" spc="45" dirty="0">
                <a:latin typeface="Times New Roman"/>
                <a:cs typeface="Times New Roman"/>
              </a:rPr>
              <a:t> </a:t>
            </a:r>
            <a:r>
              <a:rPr sz="1550" i="1" spc="40" dirty="0">
                <a:latin typeface="Times New Roman"/>
                <a:cs typeface="Times New Roman"/>
              </a:rPr>
              <a:t>b </a:t>
            </a:r>
            <a:r>
              <a:rPr sz="1550" spc="100" dirty="0">
                <a:latin typeface="Times New Roman"/>
                <a:cs typeface="Times New Roman"/>
              </a:rPr>
              <a:t>(5;15, </a:t>
            </a:r>
            <a:r>
              <a:rPr sz="1550" spc="114" dirty="0">
                <a:latin typeface="Times New Roman"/>
                <a:cs typeface="Times New Roman"/>
              </a:rPr>
              <a:t>0.4)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3088758" y="5747556"/>
            <a:ext cx="2931795" cy="292100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38100" algn="ctr">
              <a:lnSpc>
                <a:spcPts val="615"/>
              </a:lnSpc>
              <a:spcBef>
                <a:spcPts val="125"/>
              </a:spcBef>
              <a:tabLst>
                <a:tab pos="596900" algn="l"/>
              </a:tabLst>
            </a:pPr>
            <a:r>
              <a:rPr sz="900" spc="25" dirty="0">
                <a:latin typeface="Times New Roman"/>
                <a:cs typeface="Times New Roman"/>
              </a:rPr>
              <a:t>5	</a:t>
            </a:r>
            <a:r>
              <a:rPr sz="900" spc="65" dirty="0">
                <a:latin typeface="Times New Roman"/>
                <a:cs typeface="Times New Roman"/>
              </a:rPr>
              <a:t>10</a:t>
            </a:r>
            <a:endParaRPr sz="900">
              <a:latin typeface="Times New Roman"/>
              <a:cs typeface="Times New Roman"/>
            </a:endParaRPr>
          </a:p>
          <a:p>
            <a:pPr marL="50800">
              <a:lnSpc>
                <a:spcPts val="1455"/>
              </a:lnSpc>
              <a:tabLst>
                <a:tab pos="1920239" algn="l"/>
                <a:tab pos="2176780" algn="l"/>
              </a:tabLst>
            </a:pPr>
            <a:r>
              <a:rPr sz="1600" spc="20" dirty="0">
                <a:latin typeface="Symbol"/>
                <a:cs typeface="Symbol"/>
              </a:rPr>
              <a:t></a:t>
            </a:r>
            <a:r>
              <a:rPr sz="1600" spc="20" dirty="0">
                <a:latin typeface="Times New Roman"/>
                <a:cs typeface="Times New Roman"/>
              </a:rPr>
              <a:t> </a:t>
            </a:r>
            <a:r>
              <a:rPr sz="1350" spc="97" baseline="-30864" dirty="0">
                <a:latin typeface="Times New Roman"/>
                <a:cs typeface="Times New Roman"/>
              </a:rPr>
              <a:t>15 </a:t>
            </a:r>
            <a:r>
              <a:rPr sz="1600" i="1" spc="20" dirty="0">
                <a:latin typeface="Times New Roman"/>
                <a:cs typeface="Times New Roman"/>
              </a:rPr>
              <a:t>C </a:t>
            </a:r>
            <a:r>
              <a:rPr sz="1350" spc="37" baseline="-30864" dirty="0">
                <a:latin typeface="Times New Roman"/>
                <a:cs typeface="Times New Roman"/>
              </a:rPr>
              <a:t>5</a:t>
            </a:r>
            <a:r>
              <a:rPr sz="1350" spc="-7" baseline="-30864" dirty="0">
                <a:latin typeface="Times New Roman"/>
                <a:cs typeface="Times New Roman"/>
              </a:rPr>
              <a:t> </a:t>
            </a:r>
            <a:r>
              <a:rPr sz="1600" spc="100" dirty="0">
                <a:latin typeface="Times New Roman"/>
                <a:cs typeface="Times New Roman"/>
              </a:rPr>
              <a:t>(0.4)</a:t>
            </a:r>
            <a:r>
              <a:rPr sz="1600" spc="495" dirty="0">
                <a:latin typeface="Times New Roman"/>
                <a:cs typeface="Times New Roman"/>
              </a:rPr>
              <a:t> </a:t>
            </a:r>
            <a:r>
              <a:rPr sz="1600" spc="100" dirty="0">
                <a:latin typeface="Times New Roman"/>
                <a:cs typeface="Times New Roman"/>
              </a:rPr>
              <a:t>(0.6)	</a:t>
            </a:r>
            <a:r>
              <a:rPr sz="1550" spc="40" dirty="0">
                <a:latin typeface="Symbol"/>
                <a:cs typeface="Symbol"/>
              </a:rPr>
              <a:t></a:t>
            </a:r>
            <a:r>
              <a:rPr sz="1550" spc="40" dirty="0">
                <a:latin typeface="Times New Roman"/>
                <a:cs typeface="Times New Roman"/>
              </a:rPr>
              <a:t>	</a:t>
            </a:r>
            <a:r>
              <a:rPr sz="1550" spc="35" dirty="0">
                <a:latin typeface="Times New Roman"/>
                <a:cs typeface="Times New Roman"/>
              </a:rPr>
              <a:t>0</a:t>
            </a:r>
            <a:r>
              <a:rPr sz="1550" spc="-250" dirty="0">
                <a:latin typeface="Times New Roman"/>
                <a:cs typeface="Times New Roman"/>
              </a:rPr>
              <a:t> </a:t>
            </a:r>
            <a:r>
              <a:rPr sz="1550" spc="130" dirty="0">
                <a:latin typeface="Times New Roman"/>
                <a:cs typeface="Times New Roman"/>
              </a:rPr>
              <a:t>.1859</a:t>
            </a:r>
            <a:endParaRPr sz="155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5021326" y="3507994"/>
            <a:ext cx="202755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Verdana"/>
                <a:cs typeface="Verdana"/>
              </a:rPr>
              <a:t>Can you</a:t>
            </a:r>
            <a:r>
              <a:rPr sz="1600" b="1" spc="-40" dirty="0">
                <a:latin typeface="Verdana"/>
                <a:cs typeface="Verdana"/>
              </a:rPr>
              <a:t> </a:t>
            </a:r>
            <a:r>
              <a:rPr sz="1600" b="1" spc="-10" dirty="0">
                <a:latin typeface="Verdana"/>
                <a:cs typeface="Verdana"/>
              </a:rPr>
              <a:t>calculate</a:t>
            </a:r>
            <a:endParaRPr sz="1600">
              <a:latin typeface="Verdana"/>
              <a:cs typeface="Verdana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744973" y="3448253"/>
            <a:ext cx="1471930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3600" b="1" spc="-50" dirty="0">
                <a:solidFill>
                  <a:srgbClr val="FF2D61"/>
                </a:solidFill>
                <a:latin typeface="Verdana"/>
                <a:cs typeface="Verdana"/>
              </a:rPr>
              <a:t>?</a:t>
            </a:r>
            <a:r>
              <a:rPr sz="1600" b="1" spc="-10" dirty="0">
                <a:latin typeface="Verdana"/>
                <a:cs typeface="Verdana"/>
              </a:rPr>
              <a:t>m</a:t>
            </a:r>
            <a:r>
              <a:rPr sz="1600" b="1" spc="-5" dirty="0">
                <a:latin typeface="Verdana"/>
                <a:cs typeface="Verdana"/>
              </a:rPr>
              <a:t>a</a:t>
            </a:r>
            <a:r>
              <a:rPr sz="1600" b="1" spc="-10" dirty="0">
                <a:latin typeface="Verdana"/>
                <a:cs typeface="Verdana"/>
              </a:rPr>
              <a:t>n</a:t>
            </a:r>
            <a:r>
              <a:rPr sz="1600" b="1" dirty="0">
                <a:latin typeface="Verdana"/>
                <a:cs typeface="Verdana"/>
              </a:rPr>
              <a:t>u</a:t>
            </a:r>
            <a:r>
              <a:rPr sz="1600" b="1" spc="-5" dirty="0">
                <a:latin typeface="Verdana"/>
                <a:cs typeface="Verdana"/>
              </a:rPr>
              <a:t>al</a:t>
            </a:r>
            <a:r>
              <a:rPr sz="1600" b="1" spc="-15" dirty="0">
                <a:latin typeface="Verdana"/>
                <a:cs typeface="Verdana"/>
              </a:rPr>
              <a:t>l</a:t>
            </a:r>
            <a:r>
              <a:rPr sz="1600" b="1" spc="-5" dirty="0">
                <a:latin typeface="Verdana"/>
                <a:cs typeface="Verdana"/>
              </a:rPr>
              <a:t>y?</a:t>
            </a:r>
            <a:endParaRPr sz="1600">
              <a:latin typeface="Verdana"/>
              <a:cs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30482414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2D6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</TotalTime>
  <Words>1536</Words>
  <Application>Microsoft Office PowerPoint</Application>
  <PresentationFormat>On-screen Show (4:3)</PresentationFormat>
  <Paragraphs>158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Calibri</vt:lpstr>
      <vt:lpstr>Symbol</vt:lpstr>
      <vt:lpstr>Times New Roman</vt:lpstr>
      <vt:lpstr>Verdana</vt:lpstr>
      <vt:lpstr>Wingdings</vt:lpstr>
      <vt:lpstr>Office Theme</vt:lpstr>
      <vt:lpstr>PowerPoint Presentation</vt:lpstr>
      <vt:lpstr>Introduction</vt:lpstr>
      <vt:lpstr>Discrete Uniform Distribution</vt:lpstr>
      <vt:lpstr>Discrete Uniform Distribution</vt:lpstr>
      <vt:lpstr>Bernoulli Process</vt:lpstr>
      <vt:lpstr>Bernoulli Process</vt:lpstr>
      <vt:lpstr>Bernoulli Process</vt:lpstr>
      <vt:lpstr>Binomial Distribution</vt:lpstr>
      <vt:lpstr>Binomial Distributions</vt:lpstr>
      <vt:lpstr>Table A.1 Binomial Probability Sums</vt:lpstr>
      <vt:lpstr>Binomial Distributions</vt:lpstr>
      <vt:lpstr>Binomial Distributions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Probability and Statistics</dc:title>
  <dc:creator>lenovo</dc:creator>
  <cp:lastModifiedBy>hina shakir BUKC</cp:lastModifiedBy>
  <cp:revision>10</cp:revision>
  <dcterms:created xsi:type="dcterms:W3CDTF">2020-04-17T09:57:36Z</dcterms:created>
  <dcterms:modified xsi:type="dcterms:W3CDTF">2022-12-15T09:56:35Z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2015-03-25T00:00:00Z</vt:filetime>
  </property>
  <property fmtid="{D5CDD505-2E9C-101B-9397-08002B2CF9AE}" pid="3" name="LastSaved">
    <vt:filetime>2020-04-17T00:00:00Z</vt:filetime>
  </property>
</Properties>
</file>