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6" r:id="rId9"/>
    <p:sldId id="323" r:id="rId10"/>
    <p:sldId id="324" r:id="rId11"/>
    <p:sldId id="326" r:id="rId12"/>
    <p:sldId id="327" r:id="rId13"/>
    <p:sldId id="328" r:id="rId14"/>
    <p:sldId id="329" r:id="rId15"/>
    <p:sldId id="330" r:id="rId16"/>
    <p:sldId id="331" r:id="rId17"/>
    <p:sldId id="33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04096"/>
    <a:srgbClr val="FACD2A"/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3" autoAdjust="0"/>
    <p:restoredTop sz="95126" autoAdjust="0"/>
  </p:normalViewPr>
  <p:slideViewPr>
    <p:cSldViewPr>
      <p:cViewPr varScale="1">
        <p:scale>
          <a:sx n="66" d="100"/>
          <a:sy n="66" d="100"/>
        </p:scale>
        <p:origin x="154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547E3-0987-4B8D-A7FC-D8C672617938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6EE40-B923-4712-B166-4C222910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443D1-4BDD-40F8-939F-0FF065D02F6D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61D5D-0720-435C-937E-287D6ABE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https://www.khanacademy.org/math/statistics-probability/summarizing-quantitative-data/box-whisker-plots/a/box-plot-review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61D5D-0720-435C-937E-287D6ABED5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4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https://www.khanacademy.org/math/statistics-probability/summarizing-quantitative-data/box-whisker-plots/a/box-plot-review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61D5D-0720-435C-937E-287D6ABED5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3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6675"/>
            <a:ext cx="9144000" cy="0"/>
            <a:chOff x="0" y="6800850"/>
            <a:chExt cx="9144000" cy="0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13" y="156226"/>
            <a:ext cx="2512887" cy="6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291"/>
            <a:ext cx="9144000" cy="106257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4572" y="52387"/>
            <a:ext cx="3049524" cy="0"/>
          </a:xfrm>
          <a:prstGeom prst="line">
            <a:avLst/>
          </a:prstGeom>
          <a:ln w="127000">
            <a:solidFill>
              <a:srgbClr val="404096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4952" y="52387"/>
            <a:ext cx="3044952" cy="0"/>
          </a:xfrm>
          <a:prstGeom prst="line">
            <a:avLst/>
          </a:prstGeom>
          <a:ln w="127000">
            <a:solidFill>
              <a:srgbClr val="F5863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089904" y="52387"/>
            <a:ext cx="3054096" cy="0"/>
          </a:xfrm>
          <a:prstGeom prst="line">
            <a:avLst/>
          </a:prstGeom>
          <a:ln w="127000">
            <a:solidFill>
              <a:srgbClr val="FACD2A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-4572" y="1219200"/>
            <a:ext cx="9144000" cy="0"/>
            <a:chOff x="0" y="6800850"/>
            <a:chExt cx="9144000" cy="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381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381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381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800850"/>
            <a:ext cx="9144000" cy="0"/>
            <a:chOff x="0" y="680085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Statistics</a:t>
            </a:r>
            <a:br>
              <a:rPr lang="en-US" dirty="0"/>
            </a:br>
            <a:r>
              <a:rPr lang="en-US" dirty="0"/>
              <a:t>and Data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4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53A3B3-D593-4B61-B410-A5DA5DF5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ADA510-5FB9-420F-8A38-99B42337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table shows the grades and their frequencies obtained by the students. Obtain the mean of grade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7ECFFDD2-201C-4E3D-88AC-6BDA3B9FD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48058"/>
              </p:ext>
            </p:extLst>
          </p:nvPr>
        </p:nvGraphicFramePr>
        <p:xfrm>
          <a:off x="457200" y="2895600"/>
          <a:ext cx="2070100" cy="233362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3287527920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xmlns="" val="455689974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71067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031362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593968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391251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779388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80-89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392577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90-100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97708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FFAAB6DE-32AA-47CB-92E3-26C9F10EA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976166"/>
              </p:ext>
            </p:extLst>
          </p:nvPr>
        </p:nvGraphicFramePr>
        <p:xfrm>
          <a:off x="2527300" y="2895600"/>
          <a:ext cx="1282700" cy="2333625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xmlns="" val="3585818375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Mid-points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935612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44249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826438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20698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603849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329566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53683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85344DDA-95C2-4C45-9184-83A7E1E08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880828"/>
              </p:ext>
            </p:extLst>
          </p:nvPr>
        </p:nvGraphicFramePr>
        <p:xfrm>
          <a:off x="3810000" y="2895600"/>
          <a:ext cx="977900" cy="2333625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xmlns="" val="1282937673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825845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065623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34597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464043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075344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060058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7390659"/>
                  </a:ext>
                </a:extLst>
              </a:tr>
            </a:tbl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xmlns="" id="{FF213B0A-8BDA-4461-8AE3-87ADE77AF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397968"/>
              </p:ext>
            </p:extLst>
          </p:nvPr>
        </p:nvGraphicFramePr>
        <p:xfrm>
          <a:off x="473075" y="5295899"/>
          <a:ext cx="4314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Worksheet" r:id="rId3" imgW="4314860" imgH="342759" progId="Excel.Sheet.12">
                  <p:embed/>
                </p:oleObj>
              </mc:Choice>
              <mc:Fallback>
                <p:oleObj name="Worksheet" r:id="rId3" imgW="4314860" imgH="3427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075" y="5295899"/>
                        <a:ext cx="4314825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882E2D40-C028-4DEE-9204-061CFE6753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445175"/>
              </p:ext>
            </p:extLst>
          </p:nvPr>
        </p:nvGraphicFramePr>
        <p:xfrm>
          <a:off x="473075" y="5705473"/>
          <a:ext cx="33432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Worksheet" r:id="rId5" imgW="3343185" imgH="342759" progId="Excel.Sheet.12">
                  <p:embed/>
                </p:oleObj>
              </mc:Choice>
              <mc:Fallback>
                <p:oleObj name="Worksheet" r:id="rId5" imgW="3343185" imgH="3427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075" y="5705473"/>
                        <a:ext cx="3343275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19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53A3B3-D593-4B61-B410-A5DA5DF5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ADA510-5FB9-420F-8A38-99B42337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(to do):</a:t>
            </a:r>
            <a:r>
              <a:rPr lang="en-US" dirty="0"/>
              <a:t> We asked a group of people about how many hours per week they exercise, the results were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will be the average hours per week a person exercise?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8A37BE8-4E14-433F-9562-AE3209DBB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505271"/>
              </p:ext>
            </p:extLst>
          </p:nvPr>
        </p:nvGraphicFramePr>
        <p:xfrm>
          <a:off x="3200400" y="2819400"/>
          <a:ext cx="2743200" cy="1666875"/>
        </p:xfrm>
        <a:graphic>
          <a:graphicData uri="http://schemas.openxmlformats.org/drawingml/2006/table">
            <a:tbl>
              <a:tblPr/>
              <a:tblGrid>
                <a:gridCol w="1511300">
                  <a:extLst>
                    <a:ext uri="{9D8B030D-6E8A-4147-A177-3AD203B41FA5}">
                      <a16:colId xmlns:a16="http://schemas.microsoft.com/office/drawing/2014/main" xmlns="" val="3329794177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xmlns="" val="2974554240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Hours/Week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794461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582929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472984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983578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261983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C8BA4136-67C0-4BE5-8487-3C8B746BFC32}"/>
                  </a:ext>
                </a:extLst>
              </p:cNvPr>
              <p:cNvSpPr/>
              <p:nvPr/>
            </p:nvSpPr>
            <p:spPr>
              <a:xfrm>
                <a:off x="3917782" y="5596231"/>
                <a:ext cx="1308435" cy="6674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nary>
                            <m:naryPr>
                              <m:chr m:val="∑"/>
                              <m:grow m:val="on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8BA4136-67C0-4BE5-8487-3C8B746BFC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782" y="5596231"/>
                <a:ext cx="1308435" cy="6674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02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53A3B3-D593-4B61-B410-A5DA5DF5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of grouped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5ADA510-5FB9-420F-8A38-99B4233740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Find half of total frequency </a:t>
                </a:r>
                <a:r>
                  <a:rPr lang="en-US" u="sng" dirty="0"/>
                  <a:t>n/2</a:t>
                </a:r>
              </a:p>
              <a:p>
                <a:r>
                  <a:rPr lang="en-US" dirty="0"/>
                  <a:t>Obtain cumulative frequencies of classes</a:t>
                </a:r>
              </a:p>
              <a:p>
                <a:r>
                  <a:rPr lang="en-US" dirty="0"/>
                  <a:t>Find out class where median lies. CF of median class will be just bigger than </a:t>
                </a:r>
                <a:r>
                  <a:rPr lang="en-US" u="sng" dirty="0"/>
                  <a:t>n/2</a:t>
                </a:r>
              </a:p>
              <a:p>
                <a:r>
                  <a:rPr lang="en-US" dirty="0"/>
                  <a:t>Use formula: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20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i="0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i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0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𝑐𝑓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2000" i="0" dirty="0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/>
              </a:p>
              <a:p>
                <a:r>
                  <a:rPr lang="en-US" dirty="0"/>
                  <a:t>Where,</a:t>
                </a:r>
              </a:p>
              <a:p>
                <a:pPr marL="400050" lvl="1" indent="0">
                  <a:buNone/>
                </a:pPr>
                <a:r>
                  <a:rPr lang="en-US" b="1" dirty="0"/>
                  <a:t>L </a:t>
                </a:r>
                <a:r>
                  <a:rPr lang="en-US" dirty="0"/>
                  <a:t>= lower limit of the median class</a:t>
                </a:r>
              </a:p>
              <a:p>
                <a:pPr marL="400050" lvl="1" indent="0">
                  <a:buNone/>
                </a:pPr>
                <a:r>
                  <a:rPr lang="en-US" b="1" dirty="0"/>
                  <a:t>n</a:t>
                </a:r>
                <a:r>
                  <a:rPr lang="en-US" dirty="0"/>
                  <a:t> = total number of observations</a:t>
                </a:r>
              </a:p>
              <a:p>
                <a:pPr marL="400050" lvl="1" indent="0">
                  <a:buNone/>
                </a:pPr>
                <a:r>
                  <a:rPr lang="en-US" b="1" dirty="0" err="1"/>
                  <a:t>cf</a:t>
                </a:r>
                <a:r>
                  <a:rPr lang="en-US" dirty="0"/>
                  <a:t> = cumulative frequency of the class prior to median class</a:t>
                </a:r>
              </a:p>
              <a:p>
                <a:pPr marL="400050" lvl="1" indent="0">
                  <a:buNone/>
                </a:pPr>
                <a:r>
                  <a:rPr lang="en-US" b="1" dirty="0"/>
                  <a:t>f</a:t>
                </a:r>
                <a:r>
                  <a:rPr lang="en-US" dirty="0"/>
                  <a:t> = frequency of the median class</a:t>
                </a:r>
              </a:p>
              <a:p>
                <a:pPr marL="400050" lvl="1" indent="0">
                  <a:buNone/>
                </a:pPr>
                <a:r>
                  <a:rPr lang="en-US" b="1" dirty="0"/>
                  <a:t>c</a:t>
                </a:r>
                <a:r>
                  <a:rPr lang="en-US" dirty="0"/>
                  <a:t> = class length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ADA510-5FB9-420F-8A38-99B4233740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902" r="-1533" b="-1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05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7C778F0-3357-4C6A-96CD-F67853A297E0}"/>
              </a:ext>
            </a:extLst>
          </p:cNvPr>
          <p:cNvSpPr/>
          <p:nvPr/>
        </p:nvSpPr>
        <p:spPr>
          <a:xfrm>
            <a:off x="381000" y="3200400"/>
            <a:ext cx="28956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53A3B3-D593-4B61-B410-A5DA5DF5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ADA510-5FB9-420F-8A38-99B423374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013"/>
            <a:ext cx="3276600" cy="585788"/>
          </a:xfrm>
        </p:spPr>
        <p:txBody>
          <a:bodyPr/>
          <a:lstStyle/>
          <a:p>
            <a:r>
              <a:rPr lang="en-US" dirty="0"/>
              <a:t>Example: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E73B765-3506-43A6-9E58-BC7CBA530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13363"/>
              </p:ext>
            </p:extLst>
          </p:nvPr>
        </p:nvGraphicFramePr>
        <p:xfrm>
          <a:off x="457200" y="1905000"/>
          <a:ext cx="2070100" cy="26670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1497544306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xmlns="" val="823368529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514656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03434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659991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296298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324861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80-89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155569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90-100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991914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691962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01FEFDE-3A30-40F9-B114-79393E8AA0DA}"/>
              </a:ext>
            </a:extLst>
          </p:cNvPr>
          <p:cNvSpPr txBox="1"/>
          <p:nvPr/>
        </p:nvSpPr>
        <p:spPr>
          <a:xfrm>
            <a:off x="457200" y="4610100"/>
            <a:ext cx="86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n=38</a:t>
            </a:r>
          </a:p>
          <a:p>
            <a:r>
              <a:rPr lang="en-US" dirty="0"/>
              <a:t>n/2=19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57C68D3A-CCC7-4522-9D6E-C8F980305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534590"/>
              </p:ext>
            </p:extLst>
          </p:nvPr>
        </p:nvGraphicFramePr>
        <p:xfrm>
          <a:off x="2527300" y="1905000"/>
          <a:ext cx="660400" cy="2333625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xmlns="" val="581657773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50828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147914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069872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933914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279259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302445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04135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90A6761-D31B-4F60-8F01-6FE9E881BDEA}"/>
              </a:ext>
            </a:extLst>
          </p:cNvPr>
          <p:cNvSpPr txBox="1"/>
          <p:nvPr/>
        </p:nvSpPr>
        <p:spPr>
          <a:xfrm>
            <a:off x="3276600" y="3057743"/>
            <a:ext cx="2434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Median class: 70-79</a:t>
            </a:r>
          </a:p>
          <a:p>
            <a:r>
              <a:rPr lang="en-US" dirty="0">
                <a:solidFill>
                  <a:schemeClr val="tx2"/>
                </a:solidFill>
              </a:rPr>
              <a:t>(23 just bugger than 19)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8C67E15A-0208-4756-8B99-F0EC8CDEF273}"/>
                  </a:ext>
                </a:extLst>
              </p:cNvPr>
              <p:cNvSpPr/>
              <p:nvPr/>
            </p:nvSpPr>
            <p:spPr>
              <a:xfrm>
                <a:off x="6447208" y="1394514"/>
                <a:ext cx="2226892" cy="798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b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𝒄𝒇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b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67E15A-0208-4756-8B99-F0EC8CDEF2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208" y="1394514"/>
                <a:ext cx="2226892" cy="798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BCF9B25-A71E-4462-9228-F2BAE3F62098}"/>
              </a:ext>
            </a:extLst>
          </p:cNvPr>
          <p:cNvSpPr/>
          <p:nvPr/>
        </p:nvSpPr>
        <p:spPr>
          <a:xfrm>
            <a:off x="6525604" y="2363331"/>
            <a:ext cx="2070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US" sz="2000" b="1" dirty="0"/>
              <a:t>L </a:t>
            </a:r>
            <a:r>
              <a:rPr lang="en-US" sz="2000" dirty="0"/>
              <a:t>= 70</a:t>
            </a:r>
          </a:p>
          <a:p>
            <a:pPr marL="400050" lvl="1" indent="0">
              <a:buNone/>
            </a:pPr>
            <a:r>
              <a:rPr lang="en-US" sz="2000" b="1" dirty="0"/>
              <a:t>n</a:t>
            </a:r>
            <a:r>
              <a:rPr lang="en-US" sz="2000" dirty="0"/>
              <a:t> = 38</a:t>
            </a:r>
          </a:p>
          <a:p>
            <a:pPr marL="400050" lvl="1" indent="0">
              <a:buNone/>
            </a:pPr>
            <a:r>
              <a:rPr lang="en-US" sz="2000" b="1" dirty="0" err="1"/>
              <a:t>cf</a:t>
            </a:r>
            <a:r>
              <a:rPr lang="en-US" sz="2000" dirty="0"/>
              <a:t> = 14</a:t>
            </a:r>
          </a:p>
          <a:p>
            <a:pPr marL="400050" lvl="1" indent="0">
              <a:buNone/>
            </a:pPr>
            <a:r>
              <a:rPr lang="en-US" sz="2000" b="1" dirty="0"/>
              <a:t>f</a:t>
            </a:r>
            <a:r>
              <a:rPr lang="en-US" sz="2000" dirty="0"/>
              <a:t> = 9</a:t>
            </a:r>
          </a:p>
          <a:p>
            <a:pPr marL="400050" lvl="1" indent="0">
              <a:buNone/>
            </a:pPr>
            <a:r>
              <a:rPr lang="en-US" sz="2000" b="1" dirty="0"/>
              <a:t>c</a:t>
            </a:r>
            <a:r>
              <a:rPr lang="en-US" sz="2000" dirty="0"/>
              <a:t> = 9</a:t>
            </a:r>
          </a:p>
          <a:p>
            <a:pPr marL="400050" lvl="1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2000" b="1" dirty="0"/>
              <a:t>Median = 75</a:t>
            </a:r>
          </a:p>
        </p:txBody>
      </p:sp>
    </p:spTree>
    <p:extLst>
      <p:ext uri="{BB962C8B-B14F-4D97-AF65-F5344CB8AC3E}">
        <p14:creationId xmlns:p14="http://schemas.microsoft.com/office/powerpoint/2010/main" val="23830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6233D-2AC2-4178-9764-560C364BB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292C01-37E9-4860-9C32-DAE137AC0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(to do): A survey on random peoples yield the following data. Find out the median age.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AEAF7BA-3791-469C-8403-D4C804F2A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876470"/>
              </p:ext>
            </p:extLst>
          </p:nvPr>
        </p:nvGraphicFramePr>
        <p:xfrm>
          <a:off x="457200" y="2438400"/>
          <a:ext cx="2070100" cy="26670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956230071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xmlns="" val="3546531916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107967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502068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881722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845784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41-50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227763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51-60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3363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61-70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824093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71-80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32564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4B6091AB-CB31-454F-B8FB-FC048342A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599267"/>
              </p:ext>
            </p:extLst>
          </p:nvPr>
        </p:nvGraphicFramePr>
        <p:xfrm>
          <a:off x="2527300" y="2438400"/>
          <a:ext cx="660400" cy="26670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xmlns="" val="3552442459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590505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207064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8538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452387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68724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033421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503063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22639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1BF109-4130-4816-B9C5-2E9FC0B662B7}"/>
              </a:ext>
            </a:extLst>
          </p:cNvPr>
          <p:cNvSpPr txBox="1"/>
          <p:nvPr/>
        </p:nvSpPr>
        <p:spPr>
          <a:xfrm>
            <a:off x="3386197" y="2379285"/>
            <a:ext cx="24224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 = </a:t>
            </a:r>
            <a:r>
              <a:rPr lang="en-US" sz="2000" dirty="0" err="1"/>
              <a:t>Σf</a:t>
            </a:r>
            <a:r>
              <a:rPr lang="en-US" sz="2000" dirty="0"/>
              <a:t> = 30</a:t>
            </a:r>
          </a:p>
          <a:p>
            <a:r>
              <a:rPr lang="en-US" sz="2000" dirty="0"/>
              <a:t>n/2=15</a:t>
            </a:r>
          </a:p>
          <a:p>
            <a:r>
              <a:rPr lang="en-US" sz="2000" dirty="0"/>
              <a:t>Median class = 41-50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7D201A7-7F4A-49F1-86CD-34B359B8EB23}"/>
                  </a:ext>
                </a:extLst>
              </p:cNvPr>
              <p:cNvSpPr/>
              <p:nvPr/>
            </p:nvSpPr>
            <p:spPr>
              <a:xfrm>
                <a:off x="6459908" y="2420150"/>
                <a:ext cx="2226892" cy="798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b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𝒄𝒇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b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7D201A7-7F4A-49F1-86CD-34B359B8E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908" y="2420150"/>
                <a:ext cx="2226892" cy="798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2432C8A-2EBF-480D-B5C0-706BF705709E}"/>
              </a:ext>
            </a:extLst>
          </p:cNvPr>
          <p:cNvSpPr/>
          <p:nvPr/>
        </p:nvSpPr>
        <p:spPr>
          <a:xfrm>
            <a:off x="4954648" y="3505200"/>
            <a:ext cx="24224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US" sz="2000" b="1" dirty="0"/>
              <a:t>L </a:t>
            </a:r>
            <a:r>
              <a:rPr lang="en-US" sz="2000" dirty="0"/>
              <a:t>= 41</a:t>
            </a:r>
          </a:p>
          <a:p>
            <a:pPr marL="400050" lvl="1" indent="0">
              <a:buNone/>
            </a:pPr>
            <a:r>
              <a:rPr lang="en-US" sz="2000" b="1" dirty="0"/>
              <a:t>n</a:t>
            </a:r>
            <a:r>
              <a:rPr lang="en-US" sz="2000" dirty="0"/>
              <a:t> = 30</a:t>
            </a:r>
          </a:p>
          <a:p>
            <a:pPr marL="400050" lvl="1" indent="0">
              <a:buNone/>
            </a:pPr>
            <a:r>
              <a:rPr lang="en-US" sz="2000" b="1" dirty="0" err="1"/>
              <a:t>cf</a:t>
            </a:r>
            <a:r>
              <a:rPr lang="en-US" sz="2000" dirty="0"/>
              <a:t> = 14</a:t>
            </a:r>
          </a:p>
          <a:p>
            <a:pPr marL="400050" lvl="1" indent="0">
              <a:buNone/>
            </a:pPr>
            <a:r>
              <a:rPr lang="en-US" sz="2000" b="1" dirty="0"/>
              <a:t>f</a:t>
            </a:r>
            <a:r>
              <a:rPr lang="en-US" sz="2000" dirty="0"/>
              <a:t> = 8</a:t>
            </a:r>
          </a:p>
          <a:p>
            <a:pPr marL="400050" lvl="1" indent="0">
              <a:buNone/>
            </a:pPr>
            <a:r>
              <a:rPr lang="en-US" sz="2000" b="1" dirty="0"/>
              <a:t>c</a:t>
            </a:r>
            <a:r>
              <a:rPr lang="en-US" sz="2000" dirty="0"/>
              <a:t> = 9</a:t>
            </a:r>
          </a:p>
          <a:p>
            <a:pPr marL="400050" lvl="1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2000" b="1" dirty="0"/>
              <a:t>Median = 42.125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57CECE20-73D6-407C-B029-DAF09CE4BBAE}"/>
              </a:ext>
            </a:extLst>
          </p:cNvPr>
          <p:cNvSpPr/>
          <p:nvPr/>
        </p:nvSpPr>
        <p:spPr>
          <a:xfrm>
            <a:off x="28575" y="3819525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0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8AC874-F677-4543-8096-5E837A97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15536-9DB8-4FB8-89E9-D391EFEEA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Steps:</a:t>
            </a:r>
          </a:p>
          <a:p>
            <a:pPr lvl="1"/>
            <a:r>
              <a:rPr lang="en-US" dirty="0"/>
              <a:t>Obtain class boundaries.</a:t>
            </a:r>
          </a:p>
          <a:p>
            <a:pPr lvl="1"/>
            <a:r>
              <a:rPr lang="en-US" dirty="0"/>
              <a:t>Find out the class that has largest frequency. Call it mode class.</a:t>
            </a:r>
          </a:p>
          <a:p>
            <a:pPr lvl="1"/>
            <a:r>
              <a:rPr lang="en-US" dirty="0"/>
              <a:t>Use the formula: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Where,</a:t>
            </a:r>
          </a:p>
          <a:p>
            <a:pPr marL="914400" lvl="2" indent="0">
              <a:buNone/>
            </a:pPr>
            <a:r>
              <a:rPr lang="en-US" b="1" dirty="0"/>
              <a:t>LB</a:t>
            </a:r>
            <a:r>
              <a:rPr lang="en-US" dirty="0"/>
              <a:t> = Lower class boundary of modal class</a:t>
            </a:r>
          </a:p>
          <a:p>
            <a:pPr marL="914400" lvl="2" indent="0">
              <a:buNone/>
            </a:pPr>
            <a:r>
              <a:rPr lang="en-US" b="1" dirty="0"/>
              <a:t>h </a:t>
            </a:r>
            <a:r>
              <a:rPr lang="en-US" dirty="0"/>
              <a:t>= Class interval</a:t>
            </a:r>
            <a:endParaRPr lang="en-US" b="1" dirty="0"/>
          </a:p>
          <a:p>
            <a:pPr marL="914400" lvl="2" indent="0">
              <a:buNone/>
            </a:pPr>
            <a:r>
              <a:rPr lang="en-US" b="1" dirty="0" err="1"/>
              <a:t>f</a:t>
            </a:r>
            <a:r>
              <a:rPr lang="en-US" b="1" baseline="-25000" dirty="0" err="1"/>
              <a:t>m</a:t>
            </a:r>
            <a:r>
              <a:rPr lang="en-US" dirty="0"/>
              <a:t>=frequency of modal class</a:t>
            </a:r>
          </a:p>
          <a:p>
            <a:pPr marL="914400" lvl="2" indent="0">
              <a:buNone/>
            </a:pPr>
            <a:r>
              <a:rPr lang="en-US" b="1" dirty="0"/>
              <a:t>f</a:t>
            </a:r>
            <a:r>
              <a:rPr lang="en-US" b="1" baseline="-25000" dirty="0"/>
              <a:t>1</a:t>
            </a:r>
            <a:r>
              <a:rPr lang="en-US" dirty="0"/>
              <a:t>=frequency of class prior to modal class</a:t>
            </a:r>
          </a:p>
          <a:p>
            <a:pPr marL="914400" lvl="2" indent="0">
              <a:buNone/>
            </a:pPr>
            <a:r>
              <a:rPr lang="en-US" b="1" dirty="0"/>
              <a:t>f</a:t>
            </a:r>
            <a:r>
              <a:rPr lang="en-US" b="1" baseline="-25000" dirty="0"/>
              <a:t>2</a:t>
            </a:r>
            <a:r>
              <a:rPr lang="en-US" dirty="0"/>
              <a:t>= frequency of class after modal class</a:t>
            </a:r>
          </a:p>
          <a:p>
            <a:pPr marL="914400" lvl="2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10B37AF1-C180-4A14-A19D-A3C7774BB235}"/>
                  </a:ext>
                </a:extLst>
              </p:cNvPr>
              <p:cNvSpPr/>
              <p:nvPr/>
            </p:nvSpPr>
            <p:spPr>
              <a:xfrm>
                <a:off x="2511147" y="3429000"/>
                <a:ext cx="4241930" cy="6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𝒎𝒐𝒅𝒆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  <m:r>
                        <a:rPr lang="en-US" b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0" dirty="0" smtClean="0">
                          <a:latin typeface="Cambria Math" panose="02040503050406030204" pitchFamily="18" charset="0"/>
                        </a:rPr>
                        <m:t>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0B37AF1-C180-4A14-A19D-A3C7774BB2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147" y="3429000"/>
                <a:ext cx="4241930" cy="678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389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xmlns="" id="{1130BB1A-267E-43A3-8DB8-12C4B4FB60F3}"/>
              </a:ext>
            </a:extLst>
          </p:cNvPr>
          <p:cNvSpPr/>
          <p:nvPr/>
        </p:nvSpPr>
        <p:spPr>
          <a:xfrm>
            <a:off x="914400" y="2869205"/>
            <a:ext cx="457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4FCFB38-AD51-48BE-86F3-860E18CB6508}"/>
              </a:ext>
            </a:extLst>
          </p:cNvPr>
          <p:cNvSpPr/>
          <p:nvPr/>
        </p:nvSpPr>
        <p:spPr>
          <a:xfrm>
            <a:off x="228600" y="2869205"/>
            <a:ext cx="3352800" cy="3883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8AC874-F677-4543-8096-5E837A97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15536-9DB8-4FB8-89E9-D391EFEEA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</a:t>
            </a:r>
          </a:p>
          <a:p>
            <a:pPr marL="914400" lvl="2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10B37AF1-C180-4A14-A19D-A3C7774BB235}"/>
                  </a:ext>
                </a:extLst>
              </p:cNvPr>
              <p:cNvSpPr/>
              <p:nvPr/>
            </p:nvSpPr>
            <p:spPr>
              <a:xfrm>
                <a:off x="4559262" y="1324632"/>
                <a:ext cx="4241930" cy="6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𝒎𝒐𝒅𝒆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  <m:r>
                        <a:rPr lang="en-US" b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0" dirty="0" smtClean="0">
                          <a:latin typeface="Cambria Math" panose="02040503050406030204" pitchFamily="18" charset="0"/>
                        </a:rPr>
                        <m:t>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0B37AF1-C180-4A14-A19D-A3C7774BB2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262" y="1324632"/>
                <a:ext cx="4241930" cy="678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CDBD656A-A8F0-4635-B806-785D84BC5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162881"/>
              </p:ext>
            </p:extLst>
          </p:nvPr>
        </p:nvGraphicFramePr>
        <p:xfrm>
          <a:off x="457200" y="1905000"/>
          <a:ext cx="2946400" cy="2333625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3538923666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xmlns="" val="142977085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Height (inches)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807933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48-50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207127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537643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52-54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408399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54-56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61406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56-58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8861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58-60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757891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06C10290-B473-4F9C-B9AC-5015C252AE50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3581400" y="3063378"/>
            <a:ext cx="590515" cy="1538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9D8DD11-2EAA-48CE-BDEF-ECEF620770DA}"/>
              </a:ext>
            </a:extLst>
          </p:cNvPr>
          <p:cNvSpPr txBox="1"/>
          <p:nvPr/>
        </p:nvSpPr>
        <p:spPr>
          <a:xfrm>
            <a:off x="4171915" y="2878711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Modal class  </a:t>
            </a:r>
            <a:r>
              <a:rPr lang="en-US" sz="2000" dirty="0" err="1">
                <a:solidFill>
                  <a:srgbClr val="C00000"/>
                </a:solidFill>
              </a:rPr>
              <a:t>f</a:t>
            </a:r>
            <a:r>
              <a:rPr lang="en-US" sz="2000" baseline="-25000" dirty="0" err="1">
                <a:solidFill>
                  <a:srgbClr val="C00000"/>
                </a:solidFill>
              </a:rPr>
              <a:t>m</a:t>
            </a:r>
            <a:r>
              <a:rPr lang="en-US" sz="2000" dirty="0">
                <a:solidFill>
                  <a:srgbClr val="C00000"/>
                </a:solidFill>
              </a:rPr>
              <a:t>=10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1B1107-FC04-4545-99E6-51FB1DA7D5C0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3403600" y="2379750"/>
            <a:ext cx="806416" cy="36019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062B4AA-ED39-4D4C-BF20-F8B9309FD806}"/>
              </a:ext>
            </a:extLst>
          </p:cNvPr>
          <p:cNvSpPr txBox="1"/>
          <p:nvPr/>
        </p:nvSpPr>
        <p:spPr>
          <a:xfrm>
            <a:off x="4210016" y="2179695"/>
            <a:ext cx="6078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f</a:t>
            </a:r>
            <a:r>
              <a:rPr lang="en-US" sz="2000" baseline="-25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=7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9742979-27E5-493D-BB51-4498BCE256F3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403600" y="3429000"/>
            <a:ext cx="806416" cy="265792"/>
          </a:xfrm>
          <a:prstGeom prst="straightConnector1">
            <a:avLst/>
          </a:prstGeom>
          <a:ln w="12700">
            <a:solidFill>
              <a:srgbClr val="00FF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E3407D4-2743-49A0-9414-EB1CBBBFAA21}"/>
              </a:ext>
            </a:extLst>
          </p:cNvPr>
          <p:cNvSpPr txBox="1"/>
          <p:nvPr/>
        </p:nvSpPr>
        <p:spPr>
          <a:xfrm>
            <a:off x="4210016" y="3494737"/>
            <a:ext cx="6078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FF00"/>
                </a:solidFill>
              </a:rPr>
              <a:t>f</a:t>
            </a:r>
            <a:r>
              <a:rPr lang="en-US" sz="2000" baseline="-25000" dirty="0">
                <a:solidFill>
                  <a:srgbClr val="00FF00"/>
                </a:solidFill>
              </a:rPr>
              <a:t>2</a:t>
            </a:r>
            <a:r>
              <a:rPr lang="en-US" sz="2000" dirty="0">
                <a:solidFill>
                  <a:srgbClr val="00FF00"/>
                </a:solidFill>
              </a:rPr>
              <a:t>=9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A7563260-14DE-40B6-B5E3-028F2CBE0C8C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1143000" y="3116603"/>
            <a:ext cx="3019163" cy="952827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338A597-8A53-416E-9FA4-31360B99496B}"/>
              </a:ext>
            </a:extLst>
          </p:cNvPr>
          <p:cNvSpPr txBox="1"/>
          <p:nvPr/>
        </p:nvSpPr>
        <p:spPr>
          <a:xfrm>
            <a:off x="4162163" y="3869375"/>
            <a:ext cx="819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F0"/>
                </a:solidFill>
              </a:rPr>
              <a:t>LB=52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132CFE6-AEC9-4091-99EF-58209D2E0753}"/>
              </a:ext>
            </a:extLst>
          </p:cNvPr>
          <p:cNvSpPr txBox="1"/>
          <p:nvPr/>
        </p:nvSpPr>
        <p:spPr>
          <a:xfrm>
            <a:off x="4270561" y="429577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h=2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F35A8646-BDA4-4512-8F5C-162E3A848445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1295400" y="4238625"/>
            <a:ext cx="2975161" cy="25720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84EB3F02-E3F5-441B-A0A2-97393B30884C}"/>
                  </a:ext>
                </a:extLst>
              </p:cNvPr>
              <p:cNvSpPr txBox="1"/>
              <p:nvPr/>
            </p:nvSpPr>
            <p:spPr>
              <a:xfrm>
                <a:off x="4251511" y="4865079"/>
                <a:ext cx="3183628" cy="490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𝑚𝑜𝑑𝑒</m:t>
                    </m:r>
                    <m:r>
                      <a:rPr lang="en-US" sz="2000" i="0">
                        <a:latin typeface="Cambria Math" panose="02040503050406030204" pitchFamily="18" charset="0"/>
                      </a:rPr>
                      <m:t>=52+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(10−7)</m:t>
                        </m:r>
                      </m:num>
                      <m:den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10−7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+(10−9)</m:t>
                        </m:r>
                      </m:den>
                    </m:f>
                    <m:r>
                      <a:rPr lang="en-US" sz="2000" i="0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sz="2000" dirty="0"/>
                  <a:t>2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EB3F02-E3F5-441B-A0A2-97393B308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511" y="4865079"/>
                <a:ext cx="3183628" cy="490327"/>
              </a:xfrm>
              <a:prstGeom prst="rect">
                <a:avLst/>
              </a:prstGeom>
              <a:blipFill>
                <a:blip r:embed="rId3"/>
                <a:stretch>
                  <a:fillRect r="-3824"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3DB845D-5DA2-4D76-9C15-2F259E57DD6F}"/>
              </a:ext>
            </a:extLst>
          </p:cNvPr>
          <p:cNvSpPr txBox="1"/>
          <p:nvPr/>
        </p:nvSpPr>
        <p:spPr>
          <a:xfrm>
            <a:off x="4219541" y="5709996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mode=53.5</a:t>
            </a:r>
          </a:p>
        </p:txBody>
      </p:sp>
    </p:spTree>
    <p:extLst>
      <p:ext uri="{BB962C8B-B14F-4D97-AF65-F5344CB8AC3E}">
        <p14:creationId xmlns:p14="http://schemas.microsoft.com/office/powerpoint/2010/main" val="20976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4" grpId="0"/>
      <p:bldP spid="9" grpId="0"/>
      <p:bldP spid="14" grpId="0"/>
      <p:bldP spid="18" grpId="0"/>
      <p:bldP spid="24" grpId="0"/>
      <p:bldP spid="27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A1AE69-83AB-4334-B6E3-0A436015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789352-042F-42D1-9E21-2E9B67774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Example: </a:t>
            </a:r>
            <a:r>
              <a:rPr lang="en-US" dirty="0"/>
              <a:t>Following table shows the grades and their frequencies obtained by the students. Obtain </a:t>
            </a:r>
            <a:r>
              <a:rPr lang="en-US"/>
              <a:t>the mode </a:t>
            </a:r>
            <a:r>
              <a:rPr lang="en-US" dirty="0"/>
              <a:t>of grade</a:t>
            </a:r>
          </a:p>
          <a:p>
            <a:endParaRPr lang="en-US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80F972D-85A3-4401-8787-30BE479E8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25495"/>
              </p:ext>
            </p:extLst>
          </p:nvPr>
        </p:nvGraphicFramePr>
        <p:xfrm>
          <a:off x="381000" y="3124200"/>
          <a:ext cx="2070100" cy="233362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3287527920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xmlns="" val="455689974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71067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031362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593968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391251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779388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80-89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392577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90-100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97708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F15F24A-D9AC-4BCE-A658-E65844E64A15}"/>
                  </a:ext>
                </a:extLst>
              </p:cNvPr>
              <p:cNvSpPr/>
              <p:nvPr/>
            </p:nvSpPr>
            <p:spPr>
              <a:xfrm>
                <a:off x="4191000" y="2667000"/>
                <a:ext cx="4241930" cy="6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𝒎𝒐𝒅𝒆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dirty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b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n-US" b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b="1" i="1" baseline="-25000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  <m:r>
                        <a:rPr lang="en-US" b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1" i="0" dirty="0" smtClean="0">
                          <a:latin typeface="Cambria Math" panose="02040503050406030204" pitchFamily="18" charset="0"/>
                        </a:rPr>
                        <m:t>𝐡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F15F24A-D9AC-4BCE-A658-E65844E64A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667000"/>
                <a:ext cx="4241930" cy="678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997BA1A-564B-495D-A84B-16762A7C1C22}"/>
              </a:ext>
            </a:extLst>
          </p:cNvPr>
          <p:cNvSpPr txBox="1"/>
          <p:nvPr/>
        </p:nvSpPr>
        <p:spPr>
          <a:xfrm>
            <a:off x="4191000" y="4291012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Mode=77</a:t>
            </a:r>
          </a:p>
        </p:txBody>
      </p:sp>
    </p:spTree>
    <p:extLst>
      <p:ext uri="{BB962C8B-B14F-4D97-AF65-F5344CB8AC3E}">
        <p14:creationId xmlns:p14="http://schemas.microsoft.com/office/powerpoint/2010/main" val="190366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7E3BC-1855-430B-A54B-ED0815B05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frequency curves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C3E547-08E5-4463-B6F2-FE12C7A19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1-Symmetrical or bell-shaped</a:t>
            </a:r>
          </a:p>
          <a:p>
            <a:pPr lvl="1"/>
            <a:r>
              <a:rPr lang="en-US" dirty="0"/>
              <a:t>Characterized by the fact that observations equidistant from the central maximum have the same frequency.</a:t>
            </a:r>
          </a:p>
          <a:p>
            <a:pPr lvl="1"/>
            <a:r>
              <a:rPr lang="en-US" dirty="0"/>
              <a:t>Example: Adult male and adult female heights have bell shaped distributions.</a:t>
            </a:r>
          </a:p>
          <a:p>
            <a:pPr marL="0" indent="0">
              <a:buNone/>
            </a:pPr>
            <a:r>
              <a:rPr lang="en-US" b="1" dirty="0"/>
              <a:t>2-Skewed to the left</a:t>
            </a:r>
          </a:p>
          <a:p>
            <a:pPr lvl="1"/>
            <a:r>
              <a:rPr lang="en-US" dirty="0"/>
              <a:t>Curves that have tails to the left are said to be skewed to the left. </a:t>
            </a:r>
          </a:p>
          <a:p>
            <a:pPr lvl="1"/>
            <a:r>
              <a:rPr lang="en-US" dirty="0"/>
              <a:t>Example: The lifetimes of males and females are skewed to the left. A few die early in life but most live between 60 and 80 years. Generally, females live about ten years, on the average, longer than males.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5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7E3BC-1855-430B-A54B-ED0815B05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frequency curves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C3E547-08E5-4463-B6F2-FE12C7A19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3-Skewed to the right</a:t>
            </a:r>
          </a:p>
          <a:p>
            <a:pPr lvl="1"/>
            <a:r>
              <a:rPr lang="en-US" dirty="0"/>
              <a:t>Curves that have tails to the right are said to be skewed to the right. </a:t>
            </a:r>
          </a:p>
          <a:p>
            <a:pPr lvl="1"/>
            <a:r>
              <a:rPr lang="en-US" b="1" dirty="0"/>
              <a:t>Example: </a:t>
            </a:r>
            <a:r>
              <a:rPr lang="en-US" dirty="0"/>
              <a:t>The ages at the time of marriage of brides and grooms are skewed to the right. Most marry in their twenties and thirties but a few marry in their forties, fifties, sixties and seventies.</a:t>
            </a:r>
          </a:p>
          <a:p>
            <a:r>
              <a:rPr lang="en-US" b="1" dirty="0"/>
              <a:t>4-Uniform curve</a:t>
            </a:r>
          </a:p>
          <a:p>
            <a:pPr lvl="1"/>
            <a:r>
              <a:rPr lang="en-US" dirty="0"/>
              <a:t>Curves that have approximately equal frequencies across their values are said to be uniformly distributed.</a:t>
            </a:r>
          </a:p>
          <a:p>
            <a:pPr lvl="1"/>
            <a:r>
              <a:rPr lang="en-US" b="1" dirty="0"/>
              <a:t>Example: </a:t>
            </a:r>
            <a:r>
              <a:rPr lang="en-US" dirty="0"/>
              <a:t>Certain machines that dispense liquid colas do so uniformly between 15.9 and 16.1 ounces.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75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19EA5-A98E-4591-AA00-721AE162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Box-and-Whisker Plot or Box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8C627-FA09-4A92-A563-2E48ECCF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3276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box and whisker plot—also called a box plot—displays the </a:t>
            </a:r>
            <a:r>
              <a:rPr lang="en-US" b="1" dirty="0"/>
              <a:t>five-number summary </a:t>
            </a:r>
            <a:r>
              <a:rPr lang="en-US" dirty="0"/>
              <a:t>of a set of data. The five-number summary is the minimum, first quartile, median, third quartile, and maximum.</a:t>
            </a:r>
          </a:p>
          <a:p>
            <a:r>
              <a:rPr lang="en-US" dirty="0"/>
              <a:t>In a box plot, we draw a box from the first quartile to the third quartile. A vertical line goes through the box at the median. The whiskers go from each quartile to the minimum or maximum.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504B70C-23F0-4CAC-8DE6-D6F8E2CE6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50" y="1345406"/>
            <a:ext cx="56007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19EA5-A98E-4591-AA00-721AE162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Box-and-Whisker Plot or Box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8C627-FA09-4A92-A563-2E48ECCF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Interquartile Range (IQR)</a:t>
            </a:r>
          </a:p>
          <a:p>
            <a:pPr lvl="1"/>
            <a:r>
              <a:rPr lang="en-US" dirty="0"/>
              <a:t>It is the width of the box in the box-and-whisker plot.</a:t>
            </a:r>
          </a:p>
          <a:p>
            <a:pPr lvl="1"/>
            <a:r>
              <a:rPr lang="en-US" dirty="0"/>
              <a:t>That is, IQR = Q3 – Q1 .</a:t>
            </a:r>
          </a:p>
          <a:p>
            <a:pPr lvl="1"/>
            <a:r>
              <a:rPr lang="en-US" dirty="0"/>
              <a:t>The IQR can be used as a measure of how spread-out the values are.</a:t>
            </a:r>
          </a:p>
          <a:p>
            <a:r>
              <a:rPr lang="en-US" b="1" dirty="0"/>
              <a:t>Outliers</a:t>
            </a:r>
          </a:p>
          <a:p>
            <a:pPr lvl="1"/>
            <a:r>
              <a:rPr lang="en-US" dirty="0"/>
              <a:t>Statistics assumes that values are clustered around some central value.</a:t>
            </a:r>
          </a:p>
          <a:p>
            <a:pPr lvl="1"/>
            <a:r>
              <a:rPr lang="en-US" dirty="0"/>
              <a:t>The IQR tells how spread out the "middle" values are; it can also be used to tell when some of the other values are "too far" from the central value.</a:t>
            </a:r>
          </a:p>
          <a:p>
            <a:pPr lvl="1"/>
            <a:r>
              <a:rPr lang="en-US" dirty="0"/>
              <a:t>These "too far away" points are called "outliers", because they "lie outside" the range in which we expect them.</a:t>
            </a:r>
          </a:p>
          <a:p>
            <a:r>
              <a:rPr lang="en-US" b="1" dirty="0"/>
              <a:t>Detecting outlier</a:t>
            </a:r>
          </a:p>
          <a:p>
            <a:pPr lvl="1"/>
            <a:r>
              <a:rPr lang="en-US" dirty="0"/>
              <a:t>An outlier is any value that lies more than one and a half times the length of the box.</a:t>
            </a:r>
          </a:p>
          <a:p>
            <a:pPr lvl="1"/>
            <a:r>
              <a:rPr lang="en-US" dirty="0"/>
              <a:t>i.e. Values outside the boundary </a:t>
            </a:r>
          </a:p>
          <a:p>
            <a:pPr lvl="1"/>
            <a:r>
              <a:rPr lang="en-US" dirty="0"/>
              <a:t> before [Q1 - 1.5(IQR)] </a:t>
            </a:r>
            <a:r>
              <a:rPr lang="en-US"/>
              <a:t>or after [Q3 </a:t>
            </a:r>
            <a:r>
              <a:rPr lang="en-US" dirty="0"/>
              <a:t>+1.5(</a:t>
            </a:r>
            <a:r>
              <a:rPr lang="en-US"/>
              <a:t>IQR)] </a:t>
            </a:r>
            <a:r>
              <a:rPr lang="en-US" dirty="0"/>
              <a:t>will be consider as OUTLIERs.</a:t>
            </a:r>
          </a:p>
        </p:txBody>
      </p:sp>
    </p:spTree>
    <p:extLst>
      <p:ext uri="{BB962C8B-B14F-4D97-AF65-F5344CB8AC3E}">
        <p14:creationId xmlns:p14="http://schemas.microsoft.com/office/powerpoint/2010/main" val="176912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F9D524-4A88-410B-9E6C-9630918E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Box-and-Whisker Plot or Box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A7CA3A-207D-46B9-996B-2BA8303BB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Outliers</a:t>
            </a:r>
          </a:p>
        </p:txBody>
      </p:sp>
      <p:pic>
        <p:nvPicPr>
          <p:cNvPr id="4" name="Picture 4" descr="Outlier -- from Wolfram MathWorld">
            <a:extLst>
              <a:ext uri="{FF2B5EF4-FFF2-40B4-BE49-F238E27FC236}">
                <a16:creationId xmlns:a16="http://schemas.microsoft.com/office/drawing/2014/main" xmlns="" id="{573C819E-3910-4C4F-92E2-E97780FFF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870" y="1484980"/>
            <a:ext cx="4521106" cy="278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Do You Know What Outliers in Your Data Really Mean? - Datassist">
            <a:extLst>
              <a:ext uri="{FF2B5EF4-FFF2-40B4-BE49-F238E27FC236}">
                <a16:creationId xmlns:a16="http://schemas.microsoft.com/office/drawing/2014/main" xmlns="" id="{4EBB6E86-61A1-4755-B32A-60CD404B2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345446"/>
            <a:ext cx="4270471" cy="338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44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2700F7-794F-4E4F-833D-C55E9602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Box-and-Whisker Plot or Box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F80A6A-2E8E-490C-860A-A3D5F80F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Example: </a:t>
            </a:r>
            <a:r>
              <a:rPr lang="en-US" dirty="0"/>
              <a:t>Find the outliers, if any, for the following data set:</a:t>
            </a:r>
          </a:p>
          <a:p>
            <a:pPr marL="0" indent="0">
              <a:buNone/>
            </a:pPr>
            <a:r>
              <a:rPr lang="en-US" dirty="0"/>
              <a:t>10.2 14.1 14.4 14.4 14.4 14.5 14.5 14.6 14.7 14.7 14.7 14.9 15.1 15.9 16.4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58C6CF-0C14-46F3-B0EA-C12D2555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on grouped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35FCAD-717A-4645-9844-6BFF23E49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Central Tendency</a:t>
            </a:r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  <a:p>
            <a:r>
              <a:rPr lang="en-US" b="1" dirty="0"/>
              <a:t>Variability</a:t>
            </a:r>
          </a:p>
          <a:p>
            <a:pPr lvl="1"/>
            <a:r>
              <a:rPr lang="en-US" dirty="0"/>
              <a:t>Variance</a:t>
            </a:r>
          </a:p>
          <a:p>
            <a:pPr lvl="1"/>
            <a:r>
              <a:rPr lang="en-US" dirty="0"/>
              <a:t>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253477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53A3B3-D593-4B61-B410-A5DA5DF5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of grouped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5ADA510-5FB9-420F-8A38-99B4233740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Formula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nary>
                            <m:naryPr>
                              <m:chr m:val="∑"/>
                              <m:grow m:val="on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Where,</a:t>
                </a:r>
              </a:p>
              <a:p>
                <a:pPr marL="0" indent="0">
                  <a:buNone/>
                </a:pPr>
                <a:r>
                  <a:rPr lang="en-US" dirty="0"/>
                  <a:t>f	=	Frequency of class</a:t>
                </a:r>
              </a:p>
              <a:p>
                <a:pPr marL="0" indent="0">
                  <a:buNone/>
                </a:pPr>
                <a:r>
                  <a:rPr lang="en-US" dirty="0"/>
                  <a:t>m	=	Class mark of the class (mid-point)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ADA510-5FB9-420F-8A38-99B4233740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67" t="-1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37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950</Words>
  <Application>Microsoft Office PowerPoint</Application>
  <PresentationFormat>On-screen Show (4:3)</PresentationFormat>
  <Paragraphs>243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Worksheet</vt:lpstr>
      <vt:lpstr>Introduction to Statistics and Data Analysis</vt:lpstr>
      <vt:lpstr>Types of frequency curves</vt:lpstr>
      <vt:lpstr>Types of frequency curves</vt:lpstr>
      <vt:lpstr>Box-and-Whisker Plot or Box Plot</vt:lpstr>
      <vt:lpstr>Box-and-Whisker Plot or Box Plot</vt:lpstr>
      <vt:lpstr>Box-and-Whisker Plot or Box Plot</vt:lpstr>
      <vt:lpstr>Box-and-Whisker Plot or Box Plot</vt:lpstr>
      <vt:lpstr>Handling on grouped data</vt:lpstr>
      <vt:lpstr>Mean of grouped data</vt:lpstr>
      <vt:lpstr>Mean of grouped data</vt:lpstr>
      <vt:lpstr>Mean of grouped data</vt:lpstr>
      <vt:lpstr>Median of grouped data</vt:lpstr>
      <vt:lpstr>Median of grouped data</vt:lpstr>
      <vt:lpstr>Median of grouped data</vt:lpstr>
      <vt:lpstr>Mode of grouped data</vt:lpstr>
      <vt:lpstr>Mode of grouped data</vt:lpstr>
      <vt:lpstr>Mode of grouped data</vt:lpstr>
    </vt:vector>
  </TitlesOfParts>
  <Manager>HOD SE</Manager>
  <Company>Bahria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Session01</dc:title>
  <dc:creator>Muhammad Adnan Ur Rehman</dc:creator>
  <cp:lastModifiedBy>lenovo</cp:lastModifiedBy>
  <cp:revision>170</cp:revision>
  <dcterms:created xsi:type="dcterms:W3CDTF">2006-08-16T00:00:00Z</dcterms:created>
  <dcterms:modified xsi:type="dcterms:W3CDTF">2022-10-16T15:56:05Z</dcterms:modified>
  <cp:version>1</cp:version>
</cp:coreProperties>
</file>