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2" r:id="rId2"/>
    <p:sldId id="343" r:id="rId3"/>
    <p:sldId id="344" r:id="rId4"/>
    <p:sldId id="329" r:id="rId5"/>
    <p:sldId id="333" r:id="rId6"/>
    <p:sldId id="335" r:id="rId7"/>
    <p:sldId id="330" r:id="rId8"/>
    <p:sldId id="331" r:id="rId9"/>
    <p:sldId id="332" r:id="rId10"/>
    <p:sldId id="339" r:id="rId11"/>
    <p:sldId id="338" r:id="rId12"/>
    <p:sldId id="340" r:id="rId13"/>
    <p:sldId id="336" r:id="rId14"/>
    <p:sldId id="270" r:id="rId15"/>
    <p:sldId id="275" r:id="rId16"/>
    <p:sldId id="341" r:id="rId17"/>
    <p:sldId id="346" r:id="rId18"/>
    <p:sldId id="347" r:id="rId19"/>
    <p:sldId id="34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1744" autoAdjust="0"/>
  </p:normalViewPr>
  <p:slideViewPr>
    <p:cSldViewPr snapToGrid="0">
      <p:cViewPr>
        <p:scale>
          <a:sx n="74" d="100"/>
          <a:sy n="74" d="100"/>
        </p:scale>
        <p:origin x="-522" y="-60"/>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EC467-089E-45B1-8836-C1436A3EDABC}" type="datetimeFigureOut">
              <a:rPr lang="en-GB" smtClean="0"/>
              <a:t>04/01/2022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5A954-47E4-4146-A0A2-2D79A2105CE5}" type="slidenum">
              <a:rPr lang="en-GB" smtClean="0"/>
              <a:t>‹#›</a:t>
            </a:fld>
            <a:endParaRPr lang="en-GB"/>
          </a:p>
        </p:txBody>
      </p:sp>
    </p:spTree>
    <p:extLst>
      <p:ext uri="{BB962C8B-B14F-4D97-AF65-F5344CB8AC3E}">
        <p14:creationId xmlns:p14="http://schemas.microsoft.com/office/powerpoint/2010/main" val="13956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FB1758A9-5BB9-F842-BB20-16B645FC9D3F}" type="slidenum">
              <a:rPr lang="en-GB" smtClean="0"/>
              <a:t>4</a:t>
            </a:fld>
            <a:endParaRPr lang="en-GB"/>
          </a:p>
        </p:txBody>
      </p:sp>
    </p:spTree>
    <p:extLst>
      <p:ext uri="{BB962C8B-B14F-4D97-AF65-F5344CB8AC3E}">
        <p14:creationId xmlns:p14="http://schemas.microsoft.com/office/powerpoint/2010/main" val="321232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15</a:t>
            </a:fld>
            <a:endParaRPr lang="en-GB"/>
          </a:p>
        </p:txBody>
      </p:sp>
    </p:spTree>
    <p:extLst>
      <p:ext uri="{BB962C8B-B14F-4D97-AF65-F5344CB8AC3E}">
        <p14:creationId xmlns:p14="http://schemas.microsoft.com/office/powerpoint/2010/main" val="52615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E101F5-2E71-4F0F-A01C-357E6E95F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22472BDA-DC5D-473C-9274-92D959A70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DF6F1449-3A0B-4432-B65D-20309BC8E302}"/>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64F2BD38-946F-413F-85BA-ACA9E0382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C357ECA-29CF-470E-8D17-CC1419BC968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25570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D962F8-4FAE-4D6A-9E2A-CC55D3C16D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30DE6FB2-2E16-4531-8255-A540144ADC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1C8CECA-AEA7-4331-85DE-611E6E724DF1}"/>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65DE42FA-5628-48E5-98C3-586C271C32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43AE646-8A3F-495D-9E0B-A5453C3750B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24740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FE54125-7708-479F-99BB-52495756D0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D3E7D19-BA81-4892-B152-E231A8CFEC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9D2CA02-F304-47AA-B6BE-35F09C855300}"/>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27255E63-452D-4E57-8266-D48B35695D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75B61DE-0E7E-4B95-96C4-55FCB6469883}"/>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95305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80130-6A55-44F8-9C14-F555122B34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AF29248-7EB6-4359-8049-9399988A82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85463F7-EC97-4394-BB0D-511A4C6273A5}"/>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E40B418E-9592-4F35-A66E-0BB497FC2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7BF110C-0C41-4CD4-8C91-FAB8138554B4}"/>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159190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B42A31-D054-4C72-8650-5C52C4450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1B25EB1-D34B-421B-9D32-6364B83FB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2C1255E-16A2-406A-98CB-B9F9F9D77D50}"/>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DDF77B96-7039-4969-8136-C4A386551F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1F69E6D-3B70-44AC-AE16-E383F587AEB5}"/>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310026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92ECE-291C-4092-B891-7D44D65C1D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24965AB-3C08-4778-B8FD-920A73C24F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FBE0E9FA-7528-48FC-AEFE-B200D81667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47A9E5B2-388B-4EB5-AF81-5407EEC768B0}"/>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6" name="Footer Placeholder 5">
            <a:extLst>
              <a:ext uri="{FF2B5EF4-FFF2-40B4-BE49-F238E27FC236}">
                <a16:creationId xmlns="" xmlns:a16="http://schemas.microsoft.com/office/drawing/2014/main" id="{03C57B23-05B3-4EBB-A2E6-17219EE98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36CED8A-88A3-4251-B110-BFAA306550F7}"/>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42708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711268-ACA7-4212-AC1C-D289E18CFA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C844FB2-A88E-4C3C-8A91-FF483D551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D82F30-2D79-47BA-856A-724E06A4D9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DFED81B0-3C4C-451A-BD70-4732371BA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170F1DE-75FE-487B-AF88-F65B497ED0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EC4456B-1785-419D-A79C-EB0BD4630B5E}"/>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8" name="Footer Placeholder 7">
            <a:extLst>
              <a:ext uri="{FF2B5EF4-FFF2-40B4-BE49-F238E27FC236}">
                <a16:creationId xmlns="" xmlns:a16="http://schemas.microsoft.com/office/drawing/2014/main" id="{790FDFB8-9DBA-47B3-8BCA-956C878C6B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99622F8C-2152-4510-8D4F-C5F032675DC1}"/>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05097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DFB8A9-CEB4-4D70-AD4D-6197596A6A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F2512C6-C616-488F-89D4-80C558BCE3BD}"/>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4" name="Footer Placeholder 3">
            <a:extLst>
              <a:ext uri="{FF2B5EF4-FFF2-40B4-BE49-F238E27FC236}">
                <a16:creationId xmlns="" xmlns:a16="http://schemas.microsoft.com/office/drawing/2014/main" id="{B3651A90-8778-4714-9201-AA5BD7B54D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D13F14F8-45EB-4C23-A142-AA56F986D6C8}"/>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74339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E14B08-0578-4CA7-B876-D7BC816664BC}"/>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3" name="Footer Placeholder 2">
            <a:extLst>
              <a:ext uri="{FF2B5EF4-FFF2-40B4-BE49-F238E27FC236}">
                <a16:creationId xmlns="" xmlns:a16="http://schemas.microsoft.com/office/drawing/2014/main" id="{6E470F39-11C7-438D-B815-B2253785D7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CD5BA56B-6694-44AF-BFF8-B08D95F9F31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18756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BBD25-9AB2-4452-B3E7-3CD8C26B4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A0A0A373-CE59-46F6-9264-7490D681A3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E32C0CC5-7975-4FEA-99A0-2644C23B3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FBCA927-586D-4647-8BCD-5B3AD701C5A9}"/>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6" name="Footer Placeholder 5">
            <a:extLst>
              <a:ext uri="{FF2B5EF4-FFF2-40B4-BE49-F238E27FC236}">
                <a16:creationId xmlns="" xmlns:a16="http://schemas.microsoft.com/office/drawing/2014/main" id="{17C4769F-E14C-49BC-B0F8-640BF0900C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F671B3A-BA60-47B1-8348-607CB8232DA8}"/>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176169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86B995-F35E-446F-B19A-09DBA7930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79BE4F30-EEF6-4938-AB92-0DFBB5B83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67AB0F40-3BF2-4040-9DB8-D259B8604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458C348-E39F-4DF6-9A9D-22827AC243B8}"/>
              </a:ext>
            </a:extLst>
          </p:cNvPr>
          <p:cNvSpPr>
            <a:spLocks noGrp="1"/>
          </p:cNvSpPr>
          <p:nvPr>
            <p:ph type="dt" sz="half" idx="10"/>
          </p:nvPr>
        </p:nvSpPr>
        <p:spPr/>
        <p:txBody>
          <a:bodyPr/>
          <a:lstStyle/>
          <a:p>
            <a:fld id="{73DFE592-297F-4057-8785-8B901525CDB3}" type="datetimeFigureOut">
              <a:rPr lang="en-GB" smtClean="0"/>
              <a:t>04/01/2022</a:t>
            </a:fld>
            <a:endParaRPr lang="en-GB"/>
          </a:p>
        </p:txBody>
      </p:sp>
      <p:sp>
        <p:nvSpPr>
          <p:cNvPr id="6" name="Footer Placeholder 5">
            <a:extLst>
              <a:ext uri="{FF2B5EF4-FFF2-40B4-BE49-F238E27FC236}">
                <a16:creationId xmlns="" xmlns:a16="http://schemas.microsoft.com/office/drawing/2014/main" id="{047FF1E0-26AD-4232-BE88-0A46B2D462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1AA1C4E-05DC-4973-90A8-C793C18EC320}"/>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62616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56FC565-CA77-4835-AF0F-0A0AD9602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A894552-78A6-4AA4-A766-D9235D3BF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0800AE4-8203-4A18-B273-6F2AA888F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FE592-297F-4057-8785-8B901525CDB3}" type="datetimeFigureOut">
              <a:rPr lang="en-GB" smtClean="0"/>
              <a:t>04/01/2022</a:t>
            </a:fld>
            <a:endParaRPr lang="en-GB"/>
          </a:p>
        </p:txBody>
      </p:sp>
      <p:sp>
        <p:nvSpPr>
          <p:cNvPr id="5" name="Footer Placeholder 4">
            <a:extLst>
              <a:ext uri="{FF2B5EF4-FFF2-40B4-BE49-F238E27FC236}">
                <a16:creationId xmlns="" xmlns:a16="http://schemas.microsoft.com/office/drawing/2014/main" id="{A5D6DBB9-902E-4E80-B494-244D2EDB5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C71F5E4C-7DC7-4197-B6F7-DC7383B44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B8F4A-D4AE-47D4-84DA-95DBA1203394}" type="slidenum">
              <a:rPr lang="en-GB" smtClean="0"/>
              <a:t>‹#›</a:t>
            </a:fld>
            <a:endParaRPr lang="en-GB"/>
          </a:p>
        </p:txBody>
      </p:sp>
    </p:spTree>
    <p:extLst>
      <p:ext uri="{BB962C8B-B14F-4D97-AF65-F5344CB8AC3E}">
        <p14:creationId xmlns:p14="http://schemas.microsoft.com/office/powerpoint/2010/main" val="3767331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33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37453" cy="707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9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7309"/>
          </a:xfrm>
        </p:spPr>
        <p:txBody>
          <a:bodyPr>
            <a:normAutofit/>
          </a:bodyPr>
          <a:lstStyle/>
          <a:p>
            <a:r>
              <a:rPr lang="en-US" sz="2000" dirty="0">
                <a:latin typeface="arial"/>
              </a:rPr>
              <a:t>Are there people and groups responsible for Islamophobia? Why are they spreading hatred against Muslims and Islam? What biases have they developed against Islam?</a:t>
            </a:r>
            <a:endParaRPr lang="en-US" sz="2000" dirty="0"/>
          </a:p>
        </p:txBody>
      </p:sp>
      <p:sp>
        <p:nvSpPr>
          <p:cNvPr id="3" name="Content Placeholder 2"/>
          <p:cNvSpPr>
            <a:spLocks noGrp="1"/>
          </p:cNvSpPr>
          <p:nvPr>
            <p:ph idx="1"/>
          </p:nvPr>
        </p:nvSpPr>
        <p:spPr>
          <a:xfrm>
            <a:off x="838200" y="1339402"/>
            <a:ext cx="10515600" cy="5422005"/>
          </a:xfrm>
        </p:spPr>
        <p:txBody>
          <a:bodyPr>
            <a:normAutofit/>
          </a:bodyPr>
          <a:lstStyle/>
          <a:p>
            <a:r>
              <a:rPr lang="en-US" sz="1400" dirty="0"/>
              <a:t>A cursory look at the statements issued by different groups and individuals against Islam and Muslims on a regular basis suggest that the following are the main sources from where anti-Islam propaganda is spreading in the world:</a:t>
            </a:r>
          </a:p>
          <a:p>
            <a:endParaRPr lang="en-US" sz="1400" dirty="0"/>
          </a:p>
          <a:p>
            <a:r>
              <a:rPr lang="en-US" sz="1400" b="1" dirty="0"/>
              <a:t>Right wing Christian Evangelical groups</a:t>
            </a:r>
            <a:r>
              <a:rPr lang="en-US" sz="1400" dirty="0"/>
              <a:t>. They preach hatred against Islam in their places of worship and declare Islam as evil and Muslims as pagans out to destroy western civilization.</a:t>
            </a:r>
          </a:p>
          <a:p>
            <a:r>
              <a:rPr lang="en-US" sz="1400" b="1" dirty="0"/>
              <a:t>Jewish supremacists and their supporters</a:t>
            </a:r>
            <a:r>
              <a:rPr lang="en-US" sz="1400" dirty="0"/>
              <a:t>. they promote hatred against Arabs and Muslims and claim that Muslims are anti-Jewish and anti-Semitic.</a:t>
            </a:r>
          </a:p>
          <a:p>
            <a:r>
              <a:rPr lang="en-US" sz="1400" b="1" dirty="0"/>
              <a:t>White supremacists</a:t>
            </a:r>
            <a:r>
              <a:rPr lang="en-US" sz="1400" dirty="0"/>
              <a:t>. They regard Muslims as part of dark races and even those who are born in Caucasian region cannot claim to be white. They believe that God is on the side of White race.</a:t>
            </a:r>
          </a:p>
          <a:p>
            <a:r>
              <a:rPr lang="en-US" sz="1400" b="1" dirty="0"/>
              <a:t>Hindutva supremacists</a:t>
            </a:r>
            <a:r>
              <a:rPr lang="en-US" sz="1400" dirty="0"/>
              <a:t>. They believe that their God is only there for them and others are untouchables and consider Muslims in India invaders who must be converted back to Hinduism.</a:t>
            </a:r>
          </a:p>
          <a:p>
            <a:r>
              <a:rPr lang="en-US" sz="1400" b="1" dirty="0"/>
              <a:t>ISIS and Violent Muslim groups. </a:t>
            </a:r>
            <a:r>
              <a:rPr lang="en-US" sz="1400" dirty="0"/>
              <a:t>They believe that God has given them license to kill innocents and they use the miseries of Muslim people to hurt innocents.</a:t>
            </a:r>
          </a:p>
          <a:p>
            <a:r>
              <a:rPr lang="en-US" sz="1400" b="1" dirty="0"/>
              <a:t>Buddhist supremacists</a:t>
            </a:r>
            <a:r>
              <a:rPr lang="en-US" sz="1400" dirty="0"/>
              <a:t>. They believe that they can claim peace while killing others and want to cleanse Myanmar of Muslim presence.</a:t>
            </a:r>
          </a:p>
          <a:p>
            <a:r>
              <a:rPr lang="en-US" sz="1400" b="1" dirty="0"/>
              <a:t>Democratic and Republican demagogues</a:t>
            </a:r>
            <a:r>
              <a:rPr lang="en-US" sz="1400" dirty="0"/>
              <a:t>. They serve multinational corporations and the interests of Israel to earn their livelihood. They have least regard to human rights of those who are not like them.</a:t>
            </a:r>
          </a:p>
          <a:p>
            <a:r>
              <a:rPr lang="en-US" sz="1400" b="1" dirty="0"/>
              <a:t>A right wing and multinational corporation-controlled media </a:t>
            </a:r>
            <a:r>
              <a:rPr lang="en-US" sz="1400" dirty="0"/>
              <a:t>that loves to see the blood of innocent spill in the streets so that through its reporting and divisive reporting it can get more advertisement and ratings.</a:t>
            </a:r>
          </a:p>
          <a:p>
            <a:r>
              <a:rPr lang="en-US" sz="1400" dirty="0"/>
              <a:t>A </a:t>
            </a:r>
            <a:r>
              <a:rPr lang="en-US" sz="1400" b="1" dirty="0"/>
              <a:t>liberal left </a:t>
            </a:r>
            <a:r>
              <a:rPr lang="en-US" sz="1400" dirty="0"/>
              <a:t>that view Islam as a bane of human civilization.</a:t>
            </a:r>
          </a:p>
        </p:txBody>
      </p:sp>
    </p:spTree>
    <p:extLst>
      <p:ext uri="{BB962C8B-B14F-4D97-AF65-F5344CB8AC3E}">
        <p14:creationId xmlns:p14="http://schemas.microsoft.com/office/powerpoint/2010/main" val="191945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06" y="-103032"/>
            <a:ext cx="12359425" cy="696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59099" y="708338"/>
            <a:ext cx="9865216" cy="2062103"/>
          </a:xfrm>
          <a:prstGeom prst="rect">
            <a:avLst/>
          </a:prstGeom>
        </p:spPr>
        <p:txBody>
          <a:bodyPr wrap="square">
            <a:spAutoFit/>
          </a:bodyPr>
          <a:lstStyle/>
          <a:p>
            <a:r>
              <a:rPr lang="en-US" sz="3200" b="1" dirty="0"/>
              <a:t>Who is funding the hate group to produce Islam phobic material?</a:t>
            </a:r>
          </a:p>
          <a:p>
            <a:r>
              <a:rPr lang="en-US" sz="3200" b="1" dirty="0"/>
              <a:t>How does the Media promote Islamophobia?</a:t>
            </a:r>
          </a:p>
          <a:p>
            <a:r>
              <a:rPr lang="en-US" sz="3200" b="1" dirty="0"/>
              <a:t>How social media is used by Hate group?</a:t>
            </a:r>
          </a:p>
        </p:txBody>
      </p:sp>
    </p:spTree>
    <p:extLst>
      <p:ext uri="{BB962C8B-B14F-4D97-AF65-F5344CB8AC3E}">
        <p14:creationId xmlns:p14="http://schemas.microsoft.com/office/powerpoint/2010/main" val="211036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 xmlns:a16="http://schemas.microsoft.com/office/drawing/2014/main" id="{A4B94A70-1BB6-4C4C-8B5C-83744CF83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7855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960504" y="1890272"/>
            <a:ext cx="6047335" cy="3046988"/>
          </a:xfrm>
          <a:prstGeom prst="rect">
            <a:avLst/>
          </a:prstGeom>
          <a:noFill/>
        </p:spPr>
        <p:txBody>
          <a:bodyPr wrap="square" rtlCol="0">
            <a:spAutoFit/>
          </a:bodyPr>
          <a:lstStyle/>
          <a:p>
            <a:r>
              <a:rPr lang="en-GB" sz="3200" dirty="0"/>
              <a:t>Muslims remain underrepresented in key areas of public life:</a:t>
            </a:r>
            <a:endParaRPr lang="en-US" sz="3200" dirty="0"/>
          </a:p>
          <a:p>
            <a:pPr marL="457200" indent="-457200">
              <a:buFont typeface="Arial" panose="020B0604020202020204" pitchFamily="34" charset="0"/>
              <a:buChar char="•"/>
            </a:pPr>
            <a:r>
              <a:rPr lang="en-GB" sz="3200" dirty="0"/>
              <a:t>Politics</a:t>
            </a:r>
            <a:endParaRPr lang="en-US" sz="3200" dirty="0"/>
          </a:p>
          <a:p>
            <a:pPr marL="457200" indent="-457200">
              <a:buFont typeface="Arial" panose="020B0604020202020204" pitchFamily="34" charset="0"/>
              <a:buChar char="•"/>
            </a:pPr>
            <a:r>
              <a:rPr lang="en-GB" sz="3200" dirty="0"/>
              <a:t>Broadcasting</a:t>
            </a:r>
            <a:endParaRPr lang="en-US" sz="3200" dirty="0"/>
          </a:p>
          <a:p>
            <a:pPr marL="457200" indent="-457200">
              <a:buFont typeface="Arial" panose="020B0604020202020204" pitchFamily="34" charset="0"/>
              <a:buChar char="•"/>
            </a:pPr>
            <a:r>
              <a:rPr lang="en-GB" sz="3200" dirty="0"/>
              <a:t>Journalism</a:t>
            </a:r>
            <a:endParaRPr lang="en-US" sz="3200" dirty="0"/>
          </a:p>
          <a:p>
            <a:endParaRPr lang="en-US" sz="3200" dirty="0"/>
          </a:p>
        </p:txBody>
      </p:sp>
      <p:pic>
        <p:nvPicPr>
          <p:cNvPr id="4" name="Picture 3">
            <a:extLst>
              <a:ext uri="{FF2B5EF4-FFF2-40B4-BE49-F238E27FC236}">
                <a16:creationId xmlns="" xmlns:a16="http://schemas.microsoft.com/office/drawing/2014/main" id="{19538F13-25D1-4745-83F9-B97371EA9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83121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3" name="Rectangle 2"/>
          <p:cNvSpPr/>
          <p:nvPr/>
        </p:nvSpPr>
        <p:spPr>
          <a:xfrm>
            <a:off x="158804" y="1565849"/>
            <a:ext cx="4858871" cy="4282710"/>
          </a:xfrm>
          <a:prstGeom prst="rect">
            <a:avLst/>
          </a:prstGeom>
        </p:spPr>
        <p:txBody>
          <a:bodyPr wrap="square">
            <a:spAutoFit/>
          </a:bodyPr>
          <a:lstStyle/>
          <a:p>
            <a:pPr marL="457200" indent="-457200">
              <a:buFont typeface="Arial" panose="020B0604020202020204" pitchFamily="34" charset="0"/>
              <a:buChar char="•"/>
            </a:pPr>
            <a:r>
              <a:rPr lang="en-US" sz="3200" dirty="0"/>
              <a:t>LEGISLATIVE CHANGES</a:t>
            </a:r>
          </a:p>
          <a:p>
            <a:pPr marL="457200" indent="-457200">
              <a:buFont typeface="Arial" panose="020B0604020202020204" pitchFamily="34" charset="0"/>
              <a:buChar char="•"/>
            </a:pPr>
            <a:r>
              <a:rPr lang="en-US" sz="3200" dirty="0"/>
              <a:t>MUSLIM COMMUNITY EMPOWERMENT</a:t>
            </a:r>
          </a:p>
          <a:p>
            <a:pPr marL="457200" indent="-457200">
              <a:buFont typeface="Arial" panose="020B0604020202020204" pitchFamily="34" charset="0"/>
              <a:buChar char="•"/>
            </a:pPr>
            <a:r>
              <a:rPr lang="en-US" sz="3200" dirty="0"/>
              <a:t>WIDER COMMUNITY ENGAGEMENT</a:t>
            </a:r>
          </a:p>
          <a:p>
            <a:pPr marL="457200" indent="-457200">
              <a:buFont typeface="Arial" panose="020B0604020202020204" pitchFamily="34" charset="0"/>
              <a:buChar char="•"/>
            </a:pPr>
            <a:r>
              <a:rPr lang="en-US" sz="3200" dirty="0"/>
              <a:t>GOVERNMENT INITIATIVES</a:t>
            </a:r>
          </a:p>
        </p:txBody>
      </p:sp>
      <p:pic>
        <p:nvPicPr>
          <p:cNvPr id="4" name="Picture 3">
            <a:extLst>
              <a:ext uri="{FF2B5EF4-FFF2-40B4-BE49-F238E27FC236}">
                <a16:creationId xmlns="" xmlns:a16="http://schemas.microsoft.com/office/drawing/2014/main" id="{467B1434-B1B0-304A-9122-9622D7A48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9982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3587" cy="743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87910" y="6351"/>
            <a:ext cx="7302321" cy="490903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GB" sz="3200" dirty="0">
                <a:solidFill>
                  <a:prstClr val="black"/>
                </a:solidFill>
              </a:rPr>
              <a:t>Islamophobia Awareness Month</a:t>
            </a:r>
          </a:p>
          <a:p>
            <a:pPr marL="228600" lvl="0" indent="-228600">
              <a:lnSpc>
                <a:spcPct val="90000"/>
              </a:lnSpc>
              <a:spcBef>
                <a:spcPts val="1000"/>
              </a:spcBef>
              <a:buFont typeface="Arial" panose="020B0604020202020204" pitchFamily="34" charset="0"/>
              <a:buChar char="•"/>
            </a:pPr>
            <a:r>
              <a:rPr lang="en-GB" sz="3200" dirty="0">
                <a:solidFill>
                  <a:prstClr val="black"/>
                </a:solidFill>
              </a:rPr>
              <a:t>National campaign working with:  Police and Crime Commissioners (PCC), local councils, journalists and local media outlets, councillors and local MPs, mosques, universities, schools, community organisations, and others.</a:t>
            </a:r>
          </a:p>
          <a:p>
            <a:pPr marL="228600" lvl="0" indent="-228600">
              <a:lnSpc>
                <a:spcPct val="90000"/>
              </a:lnSpc>
              <a:spcBef>
                <a:spcPts val="1000"/>
              </a:spcBef>
              <a:buFont typeface="Arial" panose="020B0604020202020204" pitchFamily="34" charset="0"/>
              <a:buChar char="•"/>
            </a:pPr>
            <a:r>
              <a:rPr lang="en-GB" sz="3200" dirty="0">
                <a:solidFill>
                  <a:prstClr val="black"/>
                </a:solidFill>
              </a:rPr>
              <a:t>Highlighting Muslim contributions to the UK</a:t>
            </a:r>
          </a:p>
          <a:p>
            <a:pPr marL="228600" lvl="0" indent="-228600">
              <a:lnSpc>
                <a:spcPct val="90000"/>
              </a:lnSpc>
              <a:spcBef>
                <a:spcPts val="1000"/>
              </a:spcBef>
              <a:buFont typeface="Arial" panose="020B0604020202020204" pitchFamily="34" charset="0"/>
              <a:buChar char="•"/>
            </a:pPr>
            <a:r>
              <a:rPr lang="en-GB" sz="3200" dirty="0">
                <a:solidFill>
                  <a:prstClr val="black"/>
                </a:solidFill>
              </a:rPr>
              <a:t>Raising awareness about Islamophobia</a:t>
            </a:r>
          </a:p>
        </p:txBody>
      </p:sp>
    </p:spTree>
    <p:extLst>
      <p:ext uri="{BB962C8B-B14F-4D97-AF65-F5344CB8AC3E}">
        <p14:creationId xmlns:p14="http://schemas.microsoft.com/office/powerpoint/2010/main" val="45198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946" y="695459"/>
            <a:ext cx="9633398" cy="5632311"/>
          </a:xfrm>
          <a:prstGeom prst="rect">
            <a:avLst/>
          </a:prstGeom>
        </p:spPr>
        <p:txBody>
          <a:bodyPr wrap="square">
            <a:spAutoFit/>
          </a:bodyPr>
          <a:lstStyle/>
          <a:p>
            <a:r>
              <a:rPr lang="en-US" sz="2400" dirty="0">
                <a:solidFill>
                  <a:srgbClr val="000000"/>
                </a:solidFill>
                <a:latin typeface="verdana"/>
              </a:rPr>
              <a:t>Rising tide of Islamophobia</a:t>
            </a:r>
            <a:r>
              <a:rPr lang="en-US" sz="2400" dirty="0"/>
              <a:t/>
            </a:r>
            <a:br>
              <a:rPr lang="en-US" sz="2400" dirty="0"/>
            </a:br>
            <a:r>
              <a:rPr lang="en-US" sz="2400" dirty="0">
                <a:solidFill>
                  <a:srgbClr val="000000"/>
                </a:solidFill>
                <a:latin typeface="verdana"/>
              </a:rPr>
              <a:t>Causes</a:t>
            </a:r>
            <a:r>
              <a:rPr lang="en-US" sz="2400" dirty="0" smtClean="0">
                <a:solidFill>
                  <a:srgbClr val="000000"/>
                </a:solidFill>
                <a:latin typeface="verdana"/>
              </a:rPr>
              <a:t>:</a:t>
            </a:r>
          </a:p>
          <a:p>
            <a:r>
              <a:rPr lang="en-US" sz="2400" dirty="0"/>
              <a:t/>
            </a:r>
            <a:br>
              <a:rPr lang="en-US" sz="2400" dirty="0"/>
            </a:br>
            <a:r>
              <a:rPr lang="en-US" sz="2400" dirty="0">
                <a:solidFill>
                  <a:srgbClr val="000000"/>
                </a:solidFill>
                <a:latin typeface="verdana"/>
              </a:rPr>
              <a:t>• War on terror after 9/11 incident</a:t>
            </a:r>
            <a:r>
              <a:rPr lang="en-US" sz="2400" dirty="0"/>
              <a:t/>
            </a:r>
            <a:br>
              <a:rPr lang="en-US" sz="2400" dirty="0"/>
            </a:br>
            <a:r>
              <a:rPr lang="en-US" sz="2400" dirty="0">
                <a:solidFill>
                  <a:srgbClr val="000000"/>
                </a:solidFill>
                <a:latin typeface="verdana"/>
              </a:rPr>
              <a:t>• Increasing Muslim population a nightmare for White supremacist</a:t>
            </a:r>
            <a:r>
              <a:rPr lang="en-US" sz="2400" dirty="0"/>
              <a:t/>
            </a:r>
            <a:br>
              <a:rPr lang="en-US" sz="2400" dirty="0"/>
            </a:br>
            <a:r>
              <a:rPr lang="en-US" sz="2400" dirty="0">
                <a:solidFill>
                  <a:srgbClr val="000000"/>
                </a:solidFill>
                <a:latin typeface="verdana"/>
              </a:rPr>
              <a:t>• Using populist approach to target Islam in west</a:t>
            </a:r>
            <a:r>
              <a:rPr lang="en-US" sz="2400" dirty="0"/>
              <a:t/>
            </a:r>
            <a:br>
              <a:rPr lang="en-US" sz="2400" dirty="0"/>
            </a:br>
            <a:r>
              <a:rPr lang="en-US" sz="2400" dirty="0">
                <a:solidFill>
                  <a:srgbClr val="000000"/>
                </a:solidFill>
                <a:latin typeface="verdana"/>
              </a:rPr>
              <a:t>• Immigration of Muslims to western countries</a:t>
            </a:r>
            <a:r>
              <a:rPr lang="en-US" sz="2400" dirty="0"/>
              <a:t/>
            </a:r>
            <a:br>
              <a:rPr lang="en-US" sz="2400" dirty="0"/>
            </a:br>
            <a:r>
              <a:rPr lang="en-US" sz="2400" dirty="0">
                <a:solidFill>
                  <a:srgbClr val="000000"/>
                </a:solidFill>
                <a:latin typeface="verdana"/>
              </a:rPr>
              <a:t>• Inappropriate role of International organizations towards Muslims</a:t>
            </a:r>
            <a:r>
              <a:rPr lang="en-US" sz="2400" dirty="0"/>
              <a:t/>
            </a:r>
            <a:br>
              <a:rPr lang="en-US" sz="2400" dirty="0"/>
            </a:br>
            <a:r>
              <a:rPr lang="en-US" sz="2400" dirty="0">
                <a:solidFill>
                  <a:srgbClr val="000000"/>
                </a:solidFill>
                <a:latin typeface="verdana"/>
              </a:rPr>
              <a:t>• Polarization of Muslim communities</a:t>
            </a:r>
            <a:r>
              <a:rPr lang="en-US" sz="2400" dirty="0"/>
              <a:t/>
            </a:r>
            <a:br>
              <a:rPr lang="en-US" sz="2400" dirty="0"/>
            </a:br>
            <a:r>
              <a:rPr lang="en-US" sz="2400" dirty="0">
                <a:solidFill>
                  <a:srgbClr val="000000"/>
                </a:solidFill>
                <a:latin typeface="verdana"/>
              </a:rPr>
              <a:t>• Biased role of western media</a:t>
            </a:r>
            <a:r>
              <a:rPr lang="en-US" sz="2400" dirty="0"/>
              <a:t/>
            </a:r>
            <a:br>
              <a:rPr lang="en-US" sz="2400" dirty="0"/>
            </a:br>
            <a:r>
              <a:rPr lang="en-US" sz="2400" dirty="0">
                <a:solidFill>
                  <a:srgbClr val="000000"/>
                </a:solidFill>
                <a:latin typeface="verdana"/>
              </a:rPr>
              <a:t>• Ubiquitous stereotyping</a:t>
            </a:r>
            <a:r>
              <a:rPr lang="en-US" sz="2400" dirty="0"/>
              <a:t/>
            </a:r>
            <a:br>
              <a:rPr lang="en-US" sz="2400" dirty="0"/>
            </a:br>
            <a:r>
              <a:rPr lang="en-US" sz="2400" dirty="0">
                <a:solidFill>
                  <a:srgbClr val="000000"/>
                </a:solidFill>
                <a:latin typeface="verdana"/>
              </a:rPr>
              <a:t>• Illiteracy prevalent in the Muslim World</a:t>
            </a:r>
            <a:r>
              <a:rPr lang="en-US" sz="2400" dirty="0"/>
              <a:t/>
            </a:r>
            <a:br>
              <a:rPr lang="en-US" sz="2400" dirty="0"/>
            </a:br>
            <a:endParaRPr lang="en-US" sz="2400" dirty="0"/>
          </a:p>
        </p:txBody>
      </p:sp>
    </p:spTree>
    <p:extLst>
      <p:ext uri="{BB962C8B-B14F-4D97-AF65-F5344CB8AC3E}">
        <p14:creationId xmlns:p14="http://schemas.microsoft.com/office/powerpoint/2010/main" val="313749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217" y="1210614"/>
            <a:ext cx="9929611" cy="4031873"/>
          </a:xfrm>
          <a:prstGeom prst="rect">
            <a:avLst/>
          </a:prstGeom>
        </p:spPr>
        <p:txBody>
          <a:bodyPr wrap="square">
            <a:spAutoFit/>
          </a:bodyPr>
          <a:lstStyle/>
          <a:p>
            <a:r>
              <a:rPr lang="en-US" sz="3200" dirty="0">
                <a:solidFill>
                  <a:srgbClr val="000000"/>
                </a:solidFill>
                <a:latin typeface="verdana"/>
              </a:rPr>
              <a:t>Impacts of </a:t>
            </a:r>
            <a:r>
              <a:rPr lang="en-US" sz="3200" dirty="0" smtClean="0">
                <a:solidFill>
                  <a:srgbClr val="000000"/>
                </a:solidFill>
                <a:latin typeface="verdana"/>
              </a:rPr>
              <a:t>Islamophobia</a:t>
            </a:r>
          </a:p>
          <a:p>
            <a:r>
              <a:rPr lang="en-US" sz="3200" dirty="0"/>
              <a:t/>
            </a:r>
            <a:br>
              <a:rPr lang="en-US" sz="3200" dirty="0"/>
            </a:br>
            <a:r>
              <a:rPr lang="en-US" sz="3200" dirty="0">
                <a:solidFill>
                  <a:srgbClr val="000000"/>
                </a:solidFill>
                <a:latin typeface="verdana"/>
              </a:rPr>
              <a:t>• Misconception would rise against Islam</a:t>
            </a:r>
            <a:r>
              <a:rPr lang="en-US" sz="3200" dirty="0"/>
              <a:t/>
            </a:r>
            <a:br>
              <a:rPr lang="en-US" sz="3200" dirty="0"/>
            </a:br>
            <a:r>
              <a:rPr lang="en-US" sz="3200" dirty="0">
                <a:solidFill>
                  <a:srgbClr val="000000"/>
                </a:solidFill>
                <a:latin typeface="verdana"/>
              </a:rPr>
              <a:t>• Hatred among Muslim and western societies</a:t>
            </a:r>
            <a:r>
              <a:rPr lang="en-US" sz="3200" dirty="0"/>
              <a:t/>
            </a:r>
            <a:br>
              <a:rPr lang="en-US" sz="3200" dirty="0"/>
            </a:br>
            <a:r>
              <a:rPr lang="en-US" sz="3200" dirty="0">
                <a:solidFill>
                  <a:srgbClr val="000000"/>
                </a:solidFill>
                <a:latin typeface="verdana"/>
              </a:rPr>
              <a:t>• Alienation of Muslims</a:t>
            </a:r>
            <a:r>
              <a:rPr lang="en-US" sz="3200" dirty="0"/>
              <a:t/>
            </a:r>
            <a:br>
              <a:rPr lang="en-US" sz="3200" dirty="0"/>
            </a:br>
            <a:r>
              <a:rPr lang="en-US" sz="3200" dirty="0">
                <a:solidFill>
                  <a:srgbClr val="000000"/>
                </a:solidFill>
                <a:latin typeface="verdana"/>
              </a:rPr>
              <a:t>• Rise of militancy</a:t>
            </a:r>
            <a:r>
              <a:rPr lang="en-US" sz="3200" dirty="0"/>
              <a:t/>
            </a:r>
            <a:br>
              <a:rPr lang="en-US" sz="3200" dirty="0"/>
            </a:br>
            <a:r>
              <a:rPr lang="en-US" sz="3200" dirty="0">
                <a:solidFill>
                  <a:srgbClr val="000000"/>
                </a:solidFill>
                <a:latin typeface="verdana"/>
              </a:rPr>
              <a:t>• Impacts on socio-economic life</a:t>
            </a:r>
            <a:r>
              <a:rPr lang="en-US" sz="3200" dirty="0"/>
              <a:t/>
            </a:r>
            <a:br>
              <a:rPr lang="en-US" sz="3200" dirty="0"/>
            </a:br>
            <a:endParaRPr lang="en-US" sz="3200" dirty="0"/>
          </a:p>
        </p:txBody>
      </p:sp>
    </p:spTree>
    <p:extLst>
      <p:ext uri="{BB962C8B-B14F-4D97-AF65-F5344CB8AC3E}">
        <p14:creationId xmlns:p14="http://schemas.microsoft.com/office/powerpoint/2010/main" val="22903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2130" y="1313644"/>
            <a:ext cx="8358388" cy="4893647"/>
          </a:xfrm>
          <a:prstGeom prst="rect">
            <a:avLst/>
          </a:prstGeom>
        </p:spPr>
        <p:txBody>
          <a:bodyPr wrap="square">
            <a:spAutoFit/>
          </a:bodyPr>
          <a:lstStyle/>
          <a:p>
            <a:r>
              <a:rPr lang="en-US" sz="2400" dirty="0">
                <a:solidFill>
                  <a:srgbClr val="000000"/>
                </a:solidFill>
                <a:latin typeface="verdana"/>
              </a:rPr>
              <a:t>Steps to Cope </a:t>
            </a:r>
            <a:r>
              <a:rPr lang="en-US" sz="2400" dirty="0" smtClean="0">
                <a:solidFill>
                  <a:srgbClr val="000000"/>
                </a:solidFill>
                <a:latin typeface="verdana"/>
              </a:rPr>
              <a:t>Islamophobia</a:t>
            </a:r>
          </a:p>
          <a:p>
            <a:r>
              <a:rPr lang="en-US" sz="2400" dirty="0"/>
              <a:t/>
            </a:r>
            <a:br>
              <a:rPr lang="en-US" sz="2400" dirty="0"/>
            </a:br>
            <a:r>
              <a:rPr lang="en-US" sz="2400" dirty="0">
                <a:solidFill>
                  <a:srgbClr val="000000"/>
                </a:solidFill>
                <a:latin typeface="verdana"/>
              </a:rPr>
              <a:t>• Injecting true Islamic teachings</a:t>
            </a:r>
            <a:r>
              <a:rPr lang="en-US" sz="2400" dirty="0"/>
              <a:t/>
            </a:r>
            <a:br>
              <a:rPr lang="en-US" sz="2400" dirty="0"/>
            </a:br>
            <a:r>
              <a:rPr lang="en-US" sz="2400" dirty="0">
                <a:solidFill>
                  <a:srgbClr val="000000"/>
                </a:solidFill>
                <a:latin typeface="verdana"/>
              </a:rPr>
              <a:t>• Constructive role of Muslim scholars</a:t>
            </a:r>
            <a:r>
              <a:rPr lang="en-US" sz="2400" dirty="0"/>
              <a:t/>
            </a:r>
            <a:br>
              <a:rPr lang="en-US" sz="2400" dirty="0"/>
            </a:br>
            <a:r>
              <a:rPr lang="en-US" sz="2400" dirty="0">
                <a:solidFill>
                  <a:srgbClr val="000000"/>
                </a:solidFill>
                <a:latin typeface="verdana"/>
              </a:rPr>
              <a:t>• Non imposing of one’s culture/religion</a:t>
            </a:r>
            <a:r>
              <a:rPr lang="en-US" sz="2400" dirty="0"/>
              <a:t/>
            </a:r>
            <a:br>
              <a:rPr lang="en-US" sz="2400" dirty="0"/>
            </a:br>
            <a:r>
              <a:rPr lang="en-US" sz="2400" dirty="0">
                <a:solidFill>
                  <a:srgbClr val="000000"/>
                </a:solidFill>
                <a:latin typeface="verdana"/>
              </a:rPr>
              <a:t>• Zero tolerance for Non State Actors</a:t>
            </a:r>
            <a:r>
              <a:rPr lang="en-US" sz="2400" dirty="0"/>
              <a:t/>
            </a:r>
            <a:br>
              <a:rPr lang="en-US" sz="2400" dirty="0"/>
            </a:br>
            <a:r>
              <a:rPr lang="en-US" sz="2400" dirty="0">
                <a:solidFill>
                  <a:srgbClr val="000000"/>
                </a:solidFill>
                <a:latin typeface="verdana"/>
              </a:rPr>
              <a:t>• Muslims communities should unite and unanimously </a:t>
            </a:r>
            <a:r>
              <a:rPr lang="en-US" sz="2400" dirty="0" smtClean="0">
                <a:solidFill>
                  <a:srgbClr val="000000"/>
                </a:solidFill>
                <a:latin typeface="verdana"/>
              </a:rPr>
              <a:t>deal Islamophophia</a:t>
            </a:r>
            <a:r>
              <a:rPr lang="en-US" sz="2400" dirty="0"/>
              <a:t/>
            </a:r>
            <a:br>
              <a:rPr lang="en-US" sz="2400" dirty="0"/>
            </a:br>
            <a:r>
              <a:rPr lang="en-US" sz="2400" dirty="0">
                <a:solidFill>
                  <a:srgbClr val="000000"/>
                </a:solidFill>
                <a:latin typeface="verdana"/>
              </a:rPr>
              <a:t>• Effective role of OIC</a:t>
            </a:r>
            <a:r>
              <a:rPr lang="en-US" sz="2400" dirty="0"/>
              <a:t/>
            </a:r>
            <a:br>
              <a:rPr lang="en-US" sz="2400" dirty="0"/>
            </a:br>
            <a:r>
              <a:rPr lang="en-US" sz="2400" dirty="0">
                <a:solidFill>
                  <a:srgbClr val="000000"/>
                </a:solidFill>
                <a:latin typeface="verdana"/>
              </a:rPr>
              <a:t>• Investing in science and technology sector</a:t>
            </a:r>
            <a:r>
              <a:rPr lang="en-US" sz="2400" dirty="0"/>
              <a:t/>
            </a:r>
            <a:br>
              <a:rPr lang="en-US" sz="2400" dirty="0"/>
            </a:br>
            <a:r>
              <a:rPr lang="en-US" sz="2400" dirty="0">
                <a:solidFill>
                  <a:srgbClr val="000000"/>
                </a:solidFill>
                <a:latin typeface="verdana"/>
              </a:rPr>
              <a:t>• Positive role of Media</a:t>
            </a:r>
            <a:r>
              <a:rPr lang="en-US" sz="2400" dirty="0"/>
              <a:t/>
            </a:r>
            <a:br>
              <a:rPr lang="en-US" sz="2400" dirty="0"/>
            </a:br>
            <a:r>
              <a:rPr lang="en-US" sz="2400" dirty="0">
                <a:solidFill>
                  <a:srgbClr val="000000"/>
                </a:solidFill>
                <a:latin typeface="verdana"/>
              </a:rPr>
              <a:t>• Promoting education</a:t>
            </a:r>
            <a:r>
              <a:rPr lang="en-US" sz="2400" dirty="0"/>
              <a:t/>
            </a:r>
            <a:br>
              <a:rPr lang="en-US" sz="2400" dirty="0"/>
            </a:br>
            <a:endParaRPr lang="en-US" sz="2400" dirty="0"/>
          </a:p>
        </p:txBody>
      </p:sp>
    </p:spTree>
    <p:extLst>
      <p:ext uri="{BB962C8B-B14F-4D97-AF65-F5344CB8AC3E}">
        <p14:creationId xmlns:p14="http://schemas.microsoft.com/office/powerpoint/2010/main" val="199871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9398"/>
            <a:ext cx="12191999" cy="70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62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8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D62CCA2F-B00D-B64E-82B2-E90449A3D898}"/>
              </a:ext>
            </a:extLst>
          </p:cNvPr>
          <p:cNvSpPr>
            <a:spLocks noGrp="1"/>
          </p:cNvSpPr>
          <p:nvPr>
            <p:ph idx="1"/>
          </p:nvPr>
        </p:nvSpPr>
        <p:spPr>
          <a:xfrm>
            <a:off x="4478866" y="1783293"/>
            <a:ext cx="6858000" cy="1527175"/>
          </a:xfrm>
        </p:spPr>
        <p:txBody>
          <a:bodyPr>
            <a:normAutofit lnSpcReduction="10000"/>
          </a:bodyPr>
          <a:lstStyle/>
          <a:p>
            <a:pPr marL="0" lvl="0" indent="0">
              <a:buNone/>
            </a:pPr>
            <a:r>
              <a:rPr lang="en-GB" sz="3600" dirty="0"/>
              <a:t>Part 1: </a:t>
            </a:r>
            <a:r>
              <a:rPr lang="en-GB" sz="3600" i="1" dirty="0"/>
              <a:t>Islamophobia is a prejudice, aversion, hostility, or hatred towards Muslims.</a:t>
            </a:r>
          </a:p>
        </p:txBody>
      </p:sp>
      <p:sp>
        <p:nvSpPr>
          <p:cNvPr id="6" name="Rectangle 5"/>
          <p:cNvSpPr/>
          <p:nvPr/>
        </p:nvSpPr>
        <p:spPr>
          <a:xfrm>
            <a:off x="4064000" y="3310468"/>
            <a:ext cx="6096000" cy="2062103"/>
          </a:xfrm>
          <a:prstGeom prst="rect">
            <a:avLst/>
          </a:prstGeom>
        </p:spPr>
        <p:txBody>
          <a:bodyPr>
            <a:spAutoFit/>
          </a:bodyPr>
          <a:lstStyle/>
          <a:p>
            <a:pPr marL="914400" lvl="1" indent="-457200">
              <a:buFont typeface="Arial" panose="020B0604020202020204" pitchFamily="34" charset="0"/>
              <a:buChar char="•"/>
            </a:pPr>
            <a:r>
              <a:rPr lang="en-GB" sz="3200" dirty="0"/>
              <a:t>Hate crime</a:t>
            </a:r>
          </a:p>
          <a:p>
            <a:pPr marL="914400" lvl="1" indent="-457200">
              <a:buFont typeface="Arial" panose="020B0604020202020204" pitchFamily="34" charset="0"/>
              <a:buChar char="•"/>
            </a:pPr>
            <a:r>
              <a:rPr lang="en-GB" sz="3200" dirty="0"/>
              <a:t>Street harassment</a:t>
            </a:r>
          </a:p>
          <a:p>
            <a:pPr marL="914400" lvl="1" indent="-457200">
              <a:buFont typeface="Arial" panose="020B0604020202020204" pitchFamily="34" charset="0"/>
              <a:buChar char="•"/>
            </a:pPr>
            <a:r>
              <a:rPr lang="en-GB" sz="3200" dirty="0"/>
              <a:t>Verbal abuse</a:t>
            </a:r>
          </a:p>
          <a:p>
            <a:pPr marL="914400" lvl="1" indent="-457200">
              <a:buFont typeface="Arial" panose="020B0604020202020204" pitchFamily="34" charset="0"/>
              <a:buChar char="•"/>
            </a:pPr>
            <a:r>
              <a:rPr lang="en-GB" sz="3200" dirty="0"/>
              <a:t>Online abuse</a:t>
            </a:r>
          </a:p>
        </p:txBody>
      </p:sp>
      <p:pic>
        <p:nvPicPr>
          <p:cNvPr id="5" name="Picture 4">
            <a:extLst>
              <a:ext uri="{FF2B5EF4-FFF2-40B4-BE49-F238E27FC236}">
                <a16:creationId xmlns="" xmlns:a16="http://schemas.microsoft.com/office/drawing/2014/main" id="{E56BFABC-DE3B-9549-81A5-E642CA31B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31345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6422F679-94D3-B54D-9E34-9BD08DDFB5E2}"/>
              </a:ext>
            </a:extLst>
          </p:cNvPr>
          <p:cNvSpPr>
            <a:spLocks noGrp="1"/>
          </p:cNvSpPr>
          <p:nvPr>
            <p:ph idx="1"/>
          </p:nvPr>
        </p:nvSpPr>
        <p:spPr>
          <a:xfrm>
            <a:off x="4368799" y="1402291"/>
            <a:ext cx="7560734" cy="1679576"/>
          </a:xfrm>
        </p:spPr>
        <p:txBody>
          <a:bodyPr>
            <a:noAutofit/>
          </a:bodyPr>
          <a:lstStyle/>
          <a:p>
            <a:pPr marL="0" lvl="0" indent="0">
              <a:buNone/>
            </a:pPr>
            <a:r>
              <a:rPr lang="en-GB"/>
              <a:t>Part 2: </a:t>
            </a:r>
            <a:r>
              <a:rPr lang="en-GB" i="1"/>
              <a:t>It includes any discrimination that excludes or limits Muslims’ equal exercise of fundamental freedoms in the political, economic, social, cultural or any other field of public life</a:t>
            </a:r>
            <a:r>
              <a:rPr lang="en-GB"/>
              <a:t>.</a:t>
            </a:r>
            <a:endParaRPr lang="en-GB" dirty="0"/>
          </a:p>
        </p:txBody>
      </p:sp>
      <p:sp>
        <p:nvSpPr>
          <p:cNvPr id="6" name="Rectangle 5"/>
          <p:cNvSpPr/>
          <p:nvPr/>
        </p:nvSpPr>
        <p:spPr>
          <a:xfrm>
            <a:off x="4165599" y="3113978"/>
            <a:ext cx="7763933" cy="2677656"/>
          </a:xfrm>
          <a:prstGeom prst="rect">
            <a:avLst/>
          </a:prstGeom>
        </p:spPr>
        <p:txBody>
          <a:bodyPr wrap="square">
            <a:spAutoFit/>
          </a:bodyPr>
          <a:lstStyle/>
          <a:p>
            <a:pPr marL="742950" lvl="1" indent="-285750">
              <a:buFont typeface="Arial" panose="020B0604020202020204" pitchFamily="34" charset="0"/>
              <a:buChar char="•"/>
            </a:pPr>
            <a:r>
              <a:rPr lang="en-GB" sz="2400" dirty="0"/>
              <a:t>Workplace discrimination</a:t>
            </a:r>
          </a:p>
          <a:p>
            <a:pPr marL="742950" lvl="1" indent="-285750">
              <a:buFont typeface="Arial" panose="020B0604020202020204" pitchFamily="34" charset="0"/>
              <a:buChar char="•"/>
            </a:pPr>
            <a:r>
              <a:rPr lang="en-GB" sz="2400" dirty="0"/>
              <a:t>Barriers to political involvement</a:t>
            </a:r>
          </a:p>
          <a:p>
            <a:pPr marL="742950" lvl="1" indent="-285750">
              <a:buFont typeface="Arial" panose="020B0604020202020204" pitchFamily="34" charset="0"/>
              <a:buChar char="•"/>
            </a:pPr>
            <a:r>
              <a:rPr lang="en-GB" sz="2400" dirty="0"/>
              <a:t>Policies that unfairly target Muslims (</a:t>
            </a:r>
            <a:r>
              <a:rPr lang="en-GB" sz="2400" dirty="0" err="1"/>
              <a:t>eg</a:t>
            </a:r>
            <a:r>
              <a:rPr lang="en-GB" sz="2400" dirty="0"/>
              <a:t>, stop and search/ PREVENT)</a:t>
            </a:r>
          </a:p>
          <a:p>
            <a:pPr marL="742950" lvl="1" indent="-285750">
              <a:buFont typeface="Arial" panose="020B0604020202020204" pitchFamily="34" charset="0"/>
              <a:buChar char="•"/>
            </a:pPr>
            <a:r>
              <a:rPr lang="en-GB" sz="2400" dirty="0"/>
              <a:t>Obstructing religious rights (</a:t>
            </a:r>
            <a:r>
              <a:rPr lang="en-GB" sz="2400" dirty="0" err="1"/>
              <a:t>eg</a:t>
            </a:r>
            <a:r>
              <a:rPr lang="en-GB" sz="2400" dirty="0"/>
              <a:t>, the right to religious dress)</a:t>
            </a:r>
          </a:p>
          <a:p>
            <a:pPr marL="742950" lvl="1" indent="-285750">
              <a:buFont typeface="Arial" panose="020B0604020202020204" pitchFamily="34" charset="0"/>
              <a:buChar char="•"/>
            </a:pPr>
            <a:r>
              <a:rPr lang="en-GB" sz="2400" dirty="0"/>
              <a:t>Shutting down Muslim voices from legitimate debates</a:t>
            </a:r>
          </a:p>
        </p:txBody>
      </p:sp>
      <p:pic>
        <p:nvPicPr>
          <p:cNvPr id="7" name="Picture 6">
            <a:extLst>
              <a:ext uri="{FF2B5EF4-FFF2-40B4-BE49-F238E27FC236}">
                <a16:creationId xmlns="" xmlns:a16="http://schemas.microsoft.com/office/drawing/2014/main" id="{CE878F40-06EF-CC44-8548-8B1D0F104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3493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58"/>
            <a:ext cx="12192000" cy="6858000"/>
          </a:xfrm>
          <a:prstGeom prst="rect">
            <a:avLst/>
          </a:prstGeom>
        </p:spPr>
      </p:pic>
      <p:sp>
        <p:nvSpPr>
          <p:cNvPr id="3" name="Content Placeholder 2">
            <a:extLst>
              <a:ext uri="{FF2B5EF4-FFF2-40B4-BE49-F238E27FC236}">
                <a16:creationId xmlns="" xmlns:a16="http://schemas.microsoft.com/office/drawing/2014/main" id="{D88D3EA1-460E-F143-897A-098C075A83AF}"/>
              </a:ext>
            </a:extLst>
          </p:cNvPr>
          <p:cNvSpPr>
            <a:spLocks noGrp="1"/>
          </p:cNvSpPr>
          <p:nvPr>
            <p:ph idx="1"/>
          </p:nvPr>
        </p:nvSpPr>
        <p:spPr>
          <a:xfrm>
            <a:off x="4614334" y="1253331"/>
            <a:ext cx="7391400" cy="4859602"/>
          </a:xfrm>
        </p:spPr>
        <p:txBody>
          <a:bodyPr>
            <a:noAutofit/>
          </a:bodyPr>
          <a:lstStyle/>
          <a:p>
            <a:r>
              <a:rPr lang="en-GB" sz="3200" dirty="0"/>
              <a:t>Hate Crime</a:t>
            </a:r>
          </a:p>
          <a:p>
            <a:pPr lvl="1"/>
            <a:r>
              <a:rPr lang="en-GB" sz="2800" dirty="0"/>
              <a:t>Street harassment</a:t>
            </a:r>
          </a:p>
          <a:p>
            <a:pPr lvl="1"/>
            <a:r>
              <a:rPr lang="en-GB" sz="2800" dirty="0"/>
              <a:t>Vandalism</a:t>
            </a:r>
          </a:p>
          <a:p>
            <a:pPr lvl="1"/>
            <a:r>
              <a:rPr lang="en-GB" sz="2800" dirty="0"/>
              <a:t>Assault </a:t>
            </a:r>
          </a:p>
          <a:p>
            <a:r>
              <a:rPr lang="en-GB" sz="3200" dirty="0"/>
              <a:t>Discrimination</a:t>
            </a:r>
          </a:p>
          <a:p>
            <a:pPr lvl="1"/>
            <a:r>
              <a:rPr lang="en-GB" sz="2800" dirty="0"/>
              <a:t>Workplace</a:t>
            </a:r>
          </a:p>
          <a:p>
            <a:pPr lvl="1"/>
            <a:r>
              <a:rPr lang="en-GB" sz="2800" dirty="0"/>
              <a:t>Access to opportunities</a:t>
            </a:r>
          </a:p>
          <a:p>
            <a:r>
              <a:rPr lang="en-GB" sz="3200" dirty="0"/>
              <a:t>Structural</a:t>
            </a:r>
          </a:p>
          <a:p>
            <a:pPr lvl="1"/>
            <a:r>
              <a:rPr lang="en-GB" sz="2800" dirty="0"/>
              <a:t>Public </a:t>
            </a:r>
            <a:r>
              <a:rPr lang="en-GB" sz="2800" dirty="0" smtClean="0"/>
              <a:t>policies</a:t>
            </a:r>
            <a:endParaRPr lang="en-GB" sz="2800" dirty="0"/>
          </a:p>
        </p:txBody>
      </p:sp>
      <p:pic>
        <p:nvPicPr>
          <p:cNvPr id="5" name="Picture 4">
            <a:extLst>
              <a:ext uri="{FF2B5EF4-FFF2-40B4-BE49-F238E27FC236}">
                <a16:creationId xmlns="" xmlns:a16="http://schemas.microsoft.com/office/drawing/2014/main" id="{67BF667F-D98C-DE40-9DD8-DE1B6C5DA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26380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BE901D3F-8092-3B4C-9FA0-32F86D70D8A2}"/>
              </a:ext>
            </a:extLst>
          </p:cNvPr>
          <p:cNvSpPr>
            <a:spLocks noGrp="1"/>
          </p:cNvSpPr>
          <p:nvPr>
            <p:ph idx="1"/>
          </p:nvPr>
        </p:nvSpPr>
        <p:spPr>
          <a:xfrm>
            <a:off x="3928534" y="973926"/>
            <a:ext cx="7933266" cy="4952736"/>
          </a:xfrm>
        </p:spPr>
        <p:txBody>
          <a:bodyPr>
            <a:noAutofit/>
          </a:bodyPr>
          <a:lstStyle/>
          <a:p>
            <a:r>
              <a:rPr lang="en-GB" sz="2400" b="1" dirty="0"/>
              <a:t>Social Media</a:t>
            </a:r>
          </a:p>
          <a:p>
            <a:pPr lvl="1"/>
            <a:r>
              <a:rPr lang="en-GB" sz="1800" dirty="0"/>
              <a:t>Between March 2016-March 2017, 143,920 Tweets were sent from the UK that are considered to be derogatory and anti-Islamic – this amounts to 393 a day.</a:t>
            </a:r>
          </a:p>
          <a:p>
            <a:r>
              <a:rPr lang="en-GB" sz="2400" b="1" dirty="0"/>
              <a:t>Hate Crime</a:t>
            </a:r>
          </a:p>
          <a:p>
            <a:pPr lvl="1"/>
            <a:r>
              <a:rPr lang="en-GB" sz="1800" dirty="0"/>
              <a:t>Every month between 2017-18 there was an average of 4,630 racially/religiously aggravated offences recorded by the Home Office.</a:t>
            </a:r>
          </a:p>
          <a:p>
            <a:pPr lvl="1"/>
            <a:r>
              <a:rPr lang="en-US" sz="1800" dirty="0"/>
              <a:t>Greater Manchester Police revealed a five-fold increase in Islamophobic hate crimes following the Manchester Arena bombing in May 2017, with 224 anti-Muslim hate crimes reported in the month following the attack compared to 37 during the same period the year before. </a:t>
            </a:r>
            <a:endParaRPr lang="en-GB" sz="1800" dirty="0"/>
          </a:p>
          <a:p>
            <a:pPr lvl="1"/>
            <a:r>
              <a:rPr lang="en-GB" sz="1800" dirty="0"/>
              <a:t>Of the reports to MEND’s IRU:</a:t>
            </a:r>
          </a:p>
          <a:p>
            <a:pPr lvl="2"/>
            <a:r>
              <a:rPr lang="en-GB" sz="1600" b="1" dirty="0"/>
              <a:t>75% </a:t>
            </a:r>
            <a:r>
              <a:rPr lang="en-GB" sz="1600" dirty="0"/>
              <a:t>of our hate crime reports come from women. This number rises to </a:t>
            </a:r>
            <a:r>
              <a:rPr lang="en-GB" sz="1600" b="1" dirty="0"/>
              <a:t>80% </a:t>
            </a:r>
            <a:r>
              <a:rPr lang="en-GB" sz="1600" dirty="0"/>
              <a:t>when just looking at physical assaults.</a:t>
            </a:r>
          </a:p>
          <a:p>
            <a:pPr lvl="2"/>
            <a:r>
              <a:rPr lang="en-GB" sz="1600" dirty="0"/>
              <a:t>Perpetrators are overwhelmingly </a:t>
            </a:r>
            <a:r>
              <a:rPr lang="en-GB" sz="1600" b="1" dirty="0"/>
              <a:t>white males </a:t>
            </a:r>
            <a:r>
              <a:rPr lang="en-GB" sz="1600" dirty="0"/>
              <a:t>between the ages of 30-55.</a:t>
            </a:r>
          </a:p>
          <a:p>
            <a:r>
              <a:rPr lang="en-GB" sz="2400" b="1" dirty="0"/>
              <a:t>Education</a:t>
            </a:r>
          </a:p>
          <a:p>
            <a:pPr lvl="1"/>
            <a:r>
              <a:rPr lang="en-GB" sz="1800" dirty="0"/>
              <a:t>Following the Manchester Arena attack in 2017, Childline provided 300 sessions because of religiously-motivated bullying.</a:t>
            </a:r>
          </a:p>
        </p:txBody>
      </p:sp>
      <p:pic>
        <p:nvPicPr>
          <p:cNvPr id="4" name="Picture 3">
            <a:extLst>
              <a:ext uri="{FF2B5EF4-FFF2-40B4-BE49-F238E27FC236}">
                <a16:creationId xmlns="" xmlns:a16="http://schemas.microsoft.com/office/drawing/2014/main" id="{C26370D5-96E5-4045-A612-4C2F2C80A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5765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BE901D3F-8092-3B4C-9FA0-32F86D70D8A2}"/>
              </a:ext>
            </a:extLst>
          </p:cNvPr>
          <p:cNvSpPr>
            <a:spLocks noGrp="1"/>
          </p:cNvSpPr>
          <p:nvPr>
            <p:ph idx="1"/>
          </p:nvPr>
        </p:nvSpPr>
        <p:spPr>
          <a:xfrm>
            <a:off x="4377266" y="1105511"/>
            <a:ext cx="7662333" cy="5108947"/>
          </a:xfrm>
        </p:spPr>
        <p:txBody>
          <a:bodyPr>
            <a:noAutofit/>
          </a:bodyPr>
          <a:lstStyle/>
          <a:p>
            <a:r>
              <a:rPr lang="en-GB" sz="2400" b="1" dirty="0"/>
              <a:t>Employment</a:t>
            </a:r>
          </a:p>
          <a:p>
            <a:pPr lvl="1"/>
            <a:r>
              <a:rPr lang="en-GB" sz="1800" dirty="0"/>
              <a:t>CVs with Muslim names are three times more likely to get rejected compared to English-sounding names despite having identical skills and experiences.</a:t>
            </a:r>
          </a:p>
          <a:p>
            <a:pPr lvl="1"/>
            <a:r>
              <a:rPr lang="en-GB" sz="1800" dirty="0"/>
              <a:t>One in eight Pakistani women have been illegally asked at interview about their future plans regarding marriage and family – compared to one in thirty for White women.</a:t>
            </a:r>
          </a:p>
          <a:p>
            <a:r>
              <a:rPr lang="en-GB" sz="2400" b="1" dirty="0"/>
              <a:t>Media</a:t>
            </a:r>
          </a:p>
          <a:p>
            <a:pPr lvl="1"/>
            <a:r>
              <a:rPr lang="en-GB" sz="1800" dirty="0"/>
              <a:t>Studies have demonstrated that there are 21 negative references to Muslims within British media output for every single neutral or positive reference.</a:t>
            </a:r>
          </a:p>
          <a:p>
            <a:r>
              <a:rPr lang="en-GB" sz="2400" b="1" dirty="0"/>
              <a:t>Counter-terror</a:t>
            </a:r>
          </a:p>
          <a:p>
            <a:pPr lvl="1"/>
            <a:r>
              <a:rPr lang="en-GB" sz="1800" dirty="0"/>
              <a:t>Muslims being disproportionately stopped at airports for reasons as spurious as reading books or returning from pilgrimage.</a:t>
            </a:r>
          </a:p>
          <a:p>
            <a:pPr lvl="1"/>
            <a:r>
              <a:rPr lang="en-GB" sz="1800" dirty="0"/>
              <a:t>Muslim children being erroneously flagged by PREVENT and CHANNEL for reasons ranging from wrongly-interpreted t-shirts to campaigning for human rights issues. </a:t>
            </a:r>
          </a:p>
        </p:txBody>
      </p:sp>
      <p:pic>
        <p:nvPicPr>
          <p:cNvPr id="5" name="Picture 4">
            <a:extLst>
              <a:ext uri="{FF2B5EF4-FFF2-40B4-BE49-F238E27FC236}">
                <a16:creationId xmlns="" xmlns:a16="http://schemas.microsoft.com/office/drawing/2014/main" id="{92E82637-C6E0-AE43-AB94-1AEA81D08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49257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038E4ED2-003B-E04A-AF4B-0456C2F52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09700"/>
          </a:xfrm>
          <a:prstGeom prst="rect">
            <a:avLst/>
          </a:prstGeom>
        </p:spPr>
      </p:pic>
    </p:spTree>
    <p:extLst>
      <p:ext uri="{BB962C8B-B14F-4D97-AF65-F5344CB8AC3E}">
        <p14:creationId xmlns:p14="http://schemas.microsoft.com/office/powerpoint/2010/main" val="1746770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11188</TotalTime>
  <Words>726</Words>
  <Application>Microsoft Office PowerPoint</Application>
  <PresentationFormat>Custom</PresentationFormat>
  <Paragraphs>73</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there people and groups responsible for Islamophobia? Why are they spreading hatred against Muslims and Islam? What biases have they developed against Islam?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Aman</dc:creator>
  <cp:lastModifiedBy>Dell</cp:lastModifiedBy>
  <cp:revision>148</cp:revision>
  <dcterms:created xsi:type="dcterms:W3CDTF">2018-05-21T13:07:23Z</dcterms:created>
  <dcterms:modified xsi:type="dcterms:W3CDTF">2022-01-04T07:10:18Z</dcterms:modified>
</cp:coreProperties>
</file>