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1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399288"/>
            <a:ext cx="7213600" cy="52069"/>
          </a:xfrm>
          <a:custGeom>
            <a:avLst/>
            <a:gdLst/>
            <a:ahLst/>
            <a:cxnLst/>
            <a:rect l="l" t="t" r="r" b="b"/>
            <a:pathLst>
              <a:path w="7213600" h="52070">
                <a:moveTo>
                  <a:pt x="0" y="51815"/>
                </a:moveTo>
                <a:lnTo>
                  <a:pt x="7213092" y="51815"/>
                </a:lnTo>
                <a:lnTo>
                  <a:pt x="7213092" y="0"/>
                </a:lnTo>
                <a:lnTo>
                  <a:pt x="0" y="0"/>
                </a:lnTo>
                <a:lnTo>
                  <a:pt x="0" y="51815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12192000" cy="311150"/>
          </a:xfrm>
          <a:custGeom>
            <a:avLst/>
            <a:gdLst/>
            <a:ahLst/>
            <a:cxnLst/>
            <a:rect l="l" t="t" r="r" b="b"/>
            <a:pathLst>
              <a:path w="12192000" h="311150">
                <a:moveTo>
                  <a:pt x="12192000" y="0"/>
                </a:moveTo>
                <a:lnTo>
                  <a:pt x="0" y="0"/>
                </a:lnTo>
                <a:lnTo>
                  <a:pt x="0" y="310896"/>
                </a:lnTo>
                <a:lnTo>
                  <a:pt x="12192000" y="310896"/>
                </a:lnTo>
                <a:lnTo>
                  <a:pt x="12192000" y="0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7847"/>
            <a:ext cx="12192000" cy="143510"/>
          </a:xfrm>
          <a:custGeom>
            <a:avLst/>
            <a:gdLst/>
            <a:ahLst/>
            <a:cxnLst/>
            <a:rect l="l" t="t" r="r" b="b"/>
            <a:pathLst>
              <a:path w="12192000" h="143509">
                <a:moveTo>
                  <a:pt x="12192000" y="0"/>
                </a:moveTo>
                <a:lnTo>
                  <a:pt x="0" y="0"/>
                </a:lnTo>
                <a:lnTo>
                  <a:pt x="0" y="91440"/>
                </a:lnTo>
                <a:lnTo>
                  <a:pt x="7213092" y="91440"/>
                </a:lnTo>
                <a:lnTo>
                  <a:pt x="7213092" y="143256"/>
                </a:lnTo>
                <a:lnTo>
                  <a:pt x="12192000" y="143256"/>
                </a:lnTo>
                <a:lnTo>
                  <a:pt x="12192000" y="91440"/>
                </a:lnTo>
                <a:lnTo>
                  <a:pt x="12192000" y="51816"/>
                </a:lnTo>
                <a:lnTo>
                  <a:pt x="12192000" y="0"/>
                </a:lnTo>
                <a:close/>
              </a:path>
            </a:pathLst>
          </a:custGeom>
          <a:solidFill>
            <a:srgbClr val="62A43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7213092" y="440435"/>
            <a:ext cx="4979035" cy="180340"/>
          </a:xfrm>
          <a:custGeom>
            <a:avLst/>
            <a:gdLst/>
            <a:ahLst/>
            <a:cxnLst/>
            <a:rect l="l" t="t" r="r" b="b"/>
            <a:pathLst>
              <a:path w="4979034" h="180340">
                <a:moveTo>
                  <a:pt x="4978908" y="0"/>
                </a:moveTo>
                <a:lnTo>
                  <a:pt x="0" y="0"/>
                </a:lnTo>
                <a:lnTo>
                  <a:pt x="0" y="179832"/>
                </a:lnTo>
                <a:lnTo>
                  <a:pt x="4978908" y="179832"/>
                </a:lnTo>
                <a:lnTo>
                  <a:pt x="4978908" y="0"/>
                </a:lnTo>
                <a:close/>
              </a:path>
            </a:pathLst>
          </a:custGeom>
          <a:solidFill>
            <a:srgbClr val="62A437">
              <a:alpha val="5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210044" y="496823"/>
            <a:ext cx="4754880" cy="128270"/>
          </a:xfrm>
          <a:custGeom>
            <a:avLst/>
            <a:gdLst/>
            <a:ahLst/>
            <a:cxnLst/>
            <a:rect l="l" t="t" r="r" b="b"/>
            <a:pathLst>
              <a:path w="4754880" h="128270">
                <a:moveTo>
                  <a:pt x="4084320" y="2032"/>
                </a:moveTo>
                <a:lnTo>
                  <a:pt x="4082288" y="0"/>
                </a:lnTo>
                <a:lnTo>
                  <a:pt x="2032" y="0"/>
                </a:lnTo>
                <a:lnTo>
                  <a:pt x="0" y="2032"/>
                </a:lnTo>
                <a:lnTo>
                  <a:pt x="0" y="4572"/>
                </a:lnTo>
                <a:lnTo>
                  <a:pt x="0" y="25400"/>
                </a:lnTo>
                <a:lnTo>
                  <a:pt x="2032" y="27432"/>
                </a:lnTo>
                <a:lnTo>
                  <a:pt x="4082288" y="27432"/>
                </a:lnTo>
                <a:lnTo>
                  <a:pt x="4084320" y="25400"/>
                </a:lnTo>
                <a:lnTo>
                  <a:pt x="4084320" y="2032"/>
                </a:lnTo>
                <a:close/>
              </a:path>
              <a:path w="4754880" h="128270">
                <a:moveTo>
                  <a:pt x="4754880" y="94107"/>
                </a:moveTo>
                <a:lnTo>
                  <a:pt x="4752086" y="91440"/>
                </a:lnTo>
                <a:lnTo>
                  <a:pt x="2623947" y="91440"/>
                </a:lnTo>
                <a:lnTo>
                  <a:pt x="2621280" y="94107"/>
                </a:lnTo>
                <a:lnTo>
                  <a:pt x="2621280" y="97536"/>
                </a:lnTo>
                <a:lnTo>
                  <a:pt x="2621280" y="125349"/>
                </a:lnTo>
                <a:lnTo>
                  <a:pt x="2623947" y="128016"/>
                </a:lnTo>
                <a:lnTo>
                  <a:pt x="4752086" y="128016"/>
                </a:lnTo>
                <a:lnTo>
                  <a:pt x="4754880" y="125349"/>
                </a:lnTo>
                <a:lnTo>
                  <a:pt x="4754880" y="9410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12059412" y="0"/>
            <a:ext cx="131445" cy="622300"/>
          </a:xfrm>
          <a:custGeom>
            <a:avLst/>
            <a:gdLst/>
            <a:ahLst/>
            <a:cxnLst/>
            <a:rect l="l" t="t" r="r" b="b"/>
            <a:pathLst>
              <a:path w="131445" h="622300">
                <a:moveTo>
                  <a:pt x="36563" y="0"/>
                </a:moveTo>
                <a:lnTo>
                  <a:pt x="0" y="0"/>
                </a:lnTo>
                <a:lnTo>
                  <a:pt x="0" y="621792"/>
                </a:lnTo>
                <a:lnTo>
                  <a:pt x="36563" y="621792"/>
                </a:lnTo>
                <a:lnTo>
                  <a:pt x="36563" y="0"/>
                </a:lnTo>
                <a:close/>
              </a:path>
              <a:path w="131445" h="622300">
                <a:moveTo>
                  <a:pt x="131064" y="0"/>
                </a:moveTo>
                <a:lnTo>
                  <a:pt x="53340" y="0"/>
                </a:lnTo>
                <a:lnTo>
                  <a:pt x="53340" y="621792"/>
                </a:lnTo>
                <a:lnTo>
                  <a:pt x="131064" y="621792"/>
                </a:lnTo>
                <a:lnTo>
                  <a:pt x="131064" y="0"/>
                </a:lnTo>
                <a:close/>
              </a:path>
            </a:pathLst>
          </a:custGeom>
          <a:solidFill>
            <a:srgbClr val="FFFFFF">
              <a:alpha val="65097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12033504" y="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12192" y="0"/>
                </a:moveTo>
                <a:lnTo>
                  <a:pt x="0" y="0"/>
                </a:lnTo>
                <a:lnTo>
                  <a:pt x="0" y="621791"/>
                </a:lnTo>
                <a:lnTo>
                  <a:pt x="12192" y="621791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11967971" y="0"/>
            <a:ext cx="36830" cy="622300"/>
          </a:xfrm>
          <a:custGeom>
            <a:avLst/>
            <a:gdLst/>
            <a:ahLst/>
            <a:cxnLst/>
            <a:rect l="l" t="t" r="r" b="b"/>
            <a:pathLst>
              <a:path w="36829" h="622300">
                <a:moveTo>
                  <a:pt x="36575" y="0"/>
                </a:moveTo>
                <a:lnTo>
                  <a:pt x="0" y="0"/>
                </a:lnTo>
                <a:lnTo>
                  <a:pt x="0" y="621791"/>
                </a:lnTo>
                <a:lnTo>
                  <a:pt x="36575" y="621791"/>
                </a:lnTo>
                <a:lnTo>
                  <a:pt x="36575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11887200" y="0"/>
            <a:ext cx="73660" cy="585470"/>
          </a:xfrm>
          <a:custGeom>
            <a:avLst/>
            <a:gdLst/>
            <a:ahLst/>
            <a:cxnLst/>
            <a:rect l="l" t="t" r="r" b="b"/>
            <a:pathLst>
              <a:path w="73659" h="585470">
                <a:moveTo>
                  <a:pt x="73151" y="0"/>
                </a:moveTo>
                <a:lnTo>
                  <a:pt x="0" y="0"/>
                </a:lnTo>
                <a:lnTo>
                  <a:pt x="0" y="585215"/>
                </a:lnTo>
                <a:lnTo>
                  <a:pt x="73151" y="585215"/>
                </a:lnTo>
                <a:lnTo>
                  <a:pt x="73151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1830811" y="0"/>
            <a:ext cx="12700" cy="585470"/>
          </a:xfrm>
          <a:custGeom>
            <a:avLst/>
            <a:gdLst/>
            <a:ahLst/>
            <a:cxnLst/>
            <a:rect l="l" t="t" r="r" b="b"/>
            <a:pathLst>
              <a:path w="12700" h="585470">
                <a:moveTo>
                  <a:pt x="12192" y="0"/>
                </a:moveTo>
                <a:lnTo>
                  <a:pt x="0" y="0"/>
                </a:lnTo>
                <a:lnTo>
                  <a:pt x="0" y="585215"/>
                </a:lnTo>
                <a:lnTo>
                  <a:pt x="12192" y="585215"/>
                </a:lnTo>
                <a:lnTo>
                  <a:pt x="12192" y="0"/>
                </a:lnTo>
                <a:close/>
              </a:path>
            </a:pathLst>
          </a:custGeom>
          <a:solidFill>
            <a:srgbClr val="FFFFFF">
              <a:alpha val="30195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88340" y="1326845"/>
            <a:ext cx="10815319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455F5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6425" y="2530982"/>
            <a:ext cx="10979150" cy="3935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1/25/2022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3676015"/>
          </a:xfrm>
          <a:custGeom>
            <a:avLst/>
            <a:gdLst/>
            <a:ahLst/>
            <a:cxnLst/>
            <a:rect l="l" t="t" r="r" b="b"/>
            <a:pathLst>
              <a:path w="12192000" h="3676015">
                <a:moveTo>
                  <a:pt x="0" y="3675888"/>
                </a:moveTo>
                <a:lnTo>
                  <a:pt x="12192000" y="3675888"/>
                </a:lnTo>
                <a:lnTo>
                  <a:pt x="12192000" y="0"/>
                </a:lnTo>
                <a:lnTo>
                  <a:pt x="0" y="0"/>
                </a:lnTo>
                <a:lnTo>
                  <a:pt x="0" y="3675888"/>
                </a:lnTo>
                <a:close/>
              </a:path>
            </a:pathLst>
          </a:custGeom>
          <a:solidFill>
            <a:srgbClr val="455F51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grpSp>
        <p:nvGrpSpPr>
          <p:cNvPr id="3" name="object 3"/>
          <p:cNvGrpSpPr/>
          <p:nvPr/>
        </p:nvGrpSpPr>
        <p:grpSpPr>
          <a:xfrm>
            <a:off x="0" y="3810000"/>
            <a:ext cx="12192000" cy="399415"/>
            <a:chOff x="0" y="3810000"/>
            <a:chExt cx="12192000" cy="399415"/>
          </a:xfrm>
        </p:grpSpPr>
        <p:sp>
          <p:nvSpPr>
            <p:cNvPr id="4" name="object 4"/>
            <p:cNvSpPr/>
            <p:nvPr/>
          </p:nvSpPr>
          <p:spPr>
            <a:xfrm>
              <a:off x="7213092" y="3810000"/>
              <a:ext cx="4979035" cy="91440"/>
            </a:xfrm>
            <a:custGeom>
              <a:avLst/>
              <a:gdLst/>
              <a:ahLst/>
              <a:cxnLst/>
              <a:rect l="l" t="t" r="r" b="b"/>
              <a:pathLst>
                <a:path w="4979034" h="91439">
                  <a:moveTo>
                    <a:pt x="4978908" y="0"/>
                  </a:moveTo>
                  <a:lnTo>
                    <a:pt x="0" y="0"/>
                  </a:lnTo>
                  <a:lnTo>
                    <a:pt x="0" y="91439"/>
                  </a:lnTo>
                  <a:lnTo>
                    <a:pt x="4978908" y="91439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5" name="object 5"/>
            <p:cNvSpPr/>
            <p:nvPr/>
          </p:nvSpPr>
          <p:spPr>
            <a:xfrm>
              <a:off x="7213092" y="3896868"/>
              <a:ext cx="4979035" cy="192405"/>
            </a:xfrm>
            <a:custGeom>
              <a:avLst/>
              <a:gdLst/>
              <a:ahLst/>
              <a:cxnLst/>
              <a:rect l="l" t="t" r="r" b="b"/>
              <a:pathLst>
                <a:path w="4979034" h="192404">
                  <a:moveTo>
                    <a:pt x="4978908" y="0"/>
                  </a:moveTo>
                  <a:lnTo>
                    <a:pt x="0" y="0"/>
                  </a:lnTo>
                  <a:lnTo>
                    <a:pt x="0" y="192023"/>
                  </a:lnTo>
                  <a:lnTo>
                    <a:pt x="4978908" y="19202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6" name="object 6"/>
            <p:cNvSpPr/>
            <p:nvPr/>
          </p:nvSpPr>
          <p:spPr>
            <a:xfrm>
              <a:off x="7213092" y="4114800"/>
              <a:ext cx="4979035" cy="9525"/>
            </a:xfrm>
            <a:custGeom>
              <a:avLst/>
              <a:gdLst/>
              <a:ahLst/>
              <a:cxnLst/>
              <a:rect l="l" t="t" r="r" b="b"/>
              <a:pathLst>
                <a:path w="4979034" h="9525">
                  <a:moveTo>
                    <a:pt x="4978908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4978908" y="9143"/>
                  </a:lnTo>
                  <a:lnTo>
                    <a:pt x="4978908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7" name="object 7"/>
            <p:cNvSpPr/>
            <p:nvPr/>
          </p:nvSpPr>
          <p:spPr>
            <a:xfrm>
              <a:off x="7213092" y="4165091"/>
              <a:ext cx="2621280" cy="18415"/>
            </a:xfrm>
            <a:custGeom>
              <a:avLst/>
              <a:gdLst/>
              <a:ahLst/>
              <a:cxnLst/>
              <a:rect l="l" t="t" r="r" b="b"/>
              <a:pathLst>
                <a:path w="2621279" h="18414">
                  <a:moveTo>
                    <a:pt x="2621279" y="0"/>
                  </a:moveTo>
                  <a:lnTo>
                    <a:pt x="0" y="0"/>
                  </a:lnTo>
                  <a:lnTo>
                    <a:pt x="0" y="18287"/>
                  </a:lnTo>
                  <a:lnTo>
                    <a:pt x="2621279" y="18287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8" name="object 8"/>
            <p:cNvSpPr/>
            <p:nvPr/>
          </p:nvSpPr>
          <p:spPr>
            <a:xfrm>
              <a:off x="7213092" y="4200143"/>
              <a:ext cx="2621280" cy="9525"/>
            </a:xfrm>
            <a:custGeom>
              <a:avLst/>
              <a:gdLst/>
              <a:ahLst/>
              <a:cxnLst/>
              <a:rect l="l" t="t" r="r" b="b"/>
              <a:pathLst>
                <a:path w="2621279" h="9525">
                  <a:moveTo>
                    <a:pt x="2621279" y="0"/>
                  </a:moveTo>
                  <a:lnTo>
                    <a:pt x="0" y="0"/>
                  </a:lnTo>
                  <a:lnTo>
                    <a:pt x="0" y="9143"/>
                  </a:lnTo>
                  <a:lnTo>
                    <a:pt x="2621279" y="9143"/>
                  </a:lnTo>
                  <a:lnTo>
                    <a:pt x="2621279" y="0"/>
                  </a:lnTo>
                  <a:close/>
                </a:path>
              </a:pathLst>
            </a:custGeom>
            <a:solidFill>
              <a:srgbClr val="62A437">
                <a:alpha val="65097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7213092" y="3962399"/>
              <a:ext cx="4756785" cy="135890"/>
            </a:xfrm>
            <a:custGeom>
              <a:avLst/>
              <a:gdLst/>
              <a:ahLst/>
              <a:cxnLst/>
              <a:rect l="l" t="t" r="r" b="b"/>
              <a:pathLst>
                <a:path w="4756784" h="135889">
                  <a:moveTo>
                    <a:pt x="4084320" y="2032"/>
                  </a:moveTo>
                  <a:lnTo>
                    <a:pt x="4082288" y="0"/>
                  </a:lnTo>
                  <a:lnTo>
                    <a:pt x="2032" y="0"/>
                  </a:lnTo>
                  <a:lnTo>
                    <a:pt x="0" y="2032"/>
                  </a:lnTo>
                  <a:lnTo>
                    <a:pt x="0" y="4572"/>
                  </a:lnTo>
                  <a:lnTo>
                    <a:pt x="0" y="25400"/>
                  </a:lnTo>
                  <a:lnTo>
                    <a:pt x="2032" y="27432"/>
                  </a:lnTo>
                  <a:lnTo>
                    <a:pt x="4082288" y="27432"/>
                  </a:lnTo>
                  <a:lnTo>
                    <a:pt x="4084320" y="25400"/>
                  </a:lnTo>
                  <a:lnTo>
                    <a:pt x="4084320" y="2032"/>
                  </a:lnTo>
                  <a:close/>
                </a:path>
                <a:path w="4756784" h="135889">
                  <a:moveTo>
                    <a:pt x="4756404" y="101727"/>
                  </a:moveTo>
                  <a:lnTo>
                    <a:pt x="4753737" y="99060"/>
                  </a:lnTo>
                  <a:lnTo>
                    <a:pt x="2625471" y="99060"/>
                  </a:lnTo>
                  <a:lnTo>
                    <a:pt x="2622804" y="101727"/>
                  </a:lnTo>
                  <a:lnTo>
                    <a:pt x="2622804" y="105156"/>
                  </a:lnTo>
                  <a:lnTo>
                    <a:pt x="2622804" y="132969"/>
                  </a:lnTo>
                  <a:lnTo>
                    <a:pt x="2625471" y="135636"/>
                  </a:lnTo>
                  <a:lnTo>
                    <a:pt x="4753737" y="135636"/>
                  </a:lnTo>
                  <a:lnTo>
                    <a:pt x="4756404" y="132969"/>
                  </a:lnTo>
                  <a:lnTo>
                    <a:pt x="4756404" y="101727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3816095"/>
              <a:ext cx="12192000" cy="78105"/>
            </a:xfrm>
            <a:custGeom>
              <a:avLst/>
              <a:gdLst/>
              <a:ahLst/>
              <a:cxnLst/>
              <a:rect l="l" t="t" r="r" b="b"/>
              <a:pathLst>
                <a:path w="12192000" h="78104">
                  <a:moveTo>
                    <a:pt x="0" y="77723"/>
                  </a:moveTo>
                  <a:lnTo>
                    <a:pt x="12192000" y="77723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77723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0" y="0"/>
            <a:ext cx="12192000" cy="3891279"/>
            <a:chOff x="0" y="0"/>
            <a:chExt cx="12192000" cy="3891279"/>
          </a:xfrm>
        </p:grpSpPr>
        <p:sp>
          <p:nvSpPr>
            <p:cNvPr id="12" name="object 12"/>
            <p:cNvSpPr/>
            <p:nvPr/>
          </p:nvSpPr>
          <p:spPr>
            <a:xfrm>
              <a:off x="0" y="3649979"/>
              <a:ext cx="8552815" cy="26034"/>
            </a:xfrm>
            <a:custGeom>
              <a:avLst/>
              <a:gdLst/>
              <a:ahLst/>
              <a:cxnLst/>
              <a:rect l="l" t="t" r="r" b="b"/>
              <a:pathLst>
                <a:path w="8552815" h="26035">
                  <a:moveTo>
                    <a:pt x="0" y="25908"/>
                  </a:moveTo>
                  <a:lnTo>
                    <a:pt x="8552688" y="25908"/>
                  </a:lnTo>
                  <a:lnTo>
                    <a:pt x="8552688" y="0"/>
                  </a:lnTo>
                  <a:lnTo>
                    <a:pt x="0" y="0"/>
                  </a:lnTo>
                  <a:lnTo>
                    <a:pt x="0" y="25908"/>
                  </a:lnTo>
                  <a:close/>
                </a:path>
              </a:pathLst>
            </a:custGeom>
            <a:solidFill>
              <a:srgbClr val="62A437">
                <a:alpha val="50195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3642359"/>
              <a:ext cx="12192000" cy="248920"/>
            </a:xfrm>
            <a:custGeom>
              <a:avLst/>
              <a:gdLst/>
              <a:ahLst/>
              <a:cxnLst/>
              <a:rect l="l" t="t" r="r" b="b"/>
              <a:pathLst>
                <a:path w="12192000" h="248920">
                  <a:moveTo>
                    <a:pt x="12192000" y="0"/>
                  </a:moveTo>
                  <a:lnTo>
                    <a:pt x="8552688" y="0"/>
                  </a:lnTo>
                  <a:lnTo>
                    <a:pt x="8552688" y="33528"/>
                  </a:lnTo>
                  <a:lnTo>
                    <a:pt x="0" y="33528"/>
                  </a:lnTo>
                  <a:lnTo>
                    <a:pt x="0" y="173736"/>
                  </a:lnTo>
                  <a:lnTo>
                    <a:pt x="8552688" y="173736"/>
                  </a:lnTo>
                  <a:lnTo>
                    <a:pt x="8552688" y="248412"/>
                  </a:lnTo>
                  <a:lnTo>
                    <a:pt x="12192000" y="248412"/>
                  </a:lnTo>
                  <a:lnTo>
                    <a:pt x="12192000" y="173736"/>
                  </a:lnTo>
                  <a:lnTo>
                    <a:pt x="12192000" y="3352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62A437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0380" y="0"/>
              <a:ext cx="5341620" cy="3703320"/>
            </a:xfrm>
            <a:prstGeom prst="rect">
              <a:avLst/>
            </a:prstGeom>
          </p:spPr>
        </p:pic>
      </p:grpSp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88340" y="2423541"/>
            <a:ext cx="5455285" cy="136768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lang="en-US" sz="4400" spc="-10" dirty="0" smtClean="0">
                <a:solidFill>
                  <a:srgbClr val="FFFFFF"/>
                </a:solidFill>
              </a:rPr>
              <a:t>Software </a:t>
            </a:r>
            <a:r>
              <a:rPr sz="4400" spc="-15" dirty="0" smtClean="0">
                <a:solidFill>
                  <a:srgbClr val="FFFFFF"/>
                </a:solidFill>
              </a:rPr>
              <a:t>Requirement </a:t>
            </a:r>
            <a:r>
              <a:rPr sz="4400" spc="-980" dirty="0" smtClean="0">
                <a:solidFill>
                  <a:srgbClr val="FFFFFF"/>
                </a:solidFill>
              </a:rPr>
              <a:t> </a:t>
            </a:r>
            <a:r>
              <a:rPr sz="4400" spc="-5" dirty="0" smtClean="0">
                <a:solidFill>
                  <a:srgbClr val="FFFFFF"/>
                </a:solidFill>
              </a:rPr>
              <a:t>Engineering</a:t>
            </a:r>
            <a:r>
              <a:rPr sz="4400" spc="-30" dirty="0" smtClean="0">
                <a:solidFill>
                  <a:srgbClr val="FFFFFF"/>
                </a:solidFill>
              </a:rPr>
              <a:t> </a:t>
            </a:r>
            <a:endParaRPr sz="4400" dirty="0"/>
          </a:p>
        </p:txBody>
      </p:sp>
      <p:sp>
        <p:nvSpPr>
          <p:cNvPr id="16" name="object 16"/>
          <p:cNvSpPr txBox="1"/>
          <p:nvPr/>
        </p:nvSpPr>
        <p:spPr>
          <a:xfrm>
            <a:off x="752348" y="3914013"/>
            <a:ext cx="5898515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r>
              <a:rPr lang="en-US" sz="2800" b="1" dirty="0">
                <a:solidFill>
                  <a:srgbClr val="455F51"/>
                </a:solidFill>
              </a:rPr>
              <a:t>Requirements Management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9760077" y="4254753"/>
            <a:ext cx="145415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b="1" spc="-25" dirty="0">
                <a:latin typeface="Calibri"/>
                <a:cs typeface="Calibri"/>
              </a:rPr>
              <a:t>Week</a:t>
            </a:r>
            <a:r>
              <a:rPr sz="2600" b="1" spc="-50" dirty="0">
                <a:latin typeface="Calibri"/>
                <a:cs typeface="Calibri"/>
              </a:rPr>
              <a:t> </a:t>
            </a:r>
            <a:r>
              <a:rPr sz="2600" b="1" dirty="0">
                <a:latin typeface="Calibri"/>
                <a:cs typeface="Calibri"/>
              </a:rPr>
              <a:t>#</a:t>
            </a:r>
            <a:r>
              <a:rPr sz="2600" b="1" spc="-40" dirty="0">
                <a:latin typeface="Calibri"/>
                <a:cs typeface="Calibri"/>
              </a:rPr>
              <a:t> </a:t>
            </a:r>
            <a:r>
              <a:rPr sz="2600" b="1" dirty="0" smtClean="0">
                <a:latin typeface="Calibri"/>
                <a:cs typeface="Calibri"/>
              </a:rPr>
              <a:t>1</a:t>
            </a:r>
            <a:r>
              <a:rPr lang="en-US" sz="2600" b="1" dirty="0">
                <a:latin typeface="Calibri"/>
                <a:cs typeface="Calibri"/>
              </a:rPr>
              <a:t>5</a:t>
            </a:r>
            <a:endParaRPr sz="26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4113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5641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The</a:t>
            </a:r>
            <a:r>
              <a:rPr b="1" spc="-1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baseline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6100" cy="326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40" dirty="0">
                <a:solidFill>
                  <a:srgbClr val="455F51"/>
                </a:solidFill>
                <a:latin typeface="Calibri"/>
                <a:cs typeface="Calibri"/>
              </a:rPr>
              <a:t>At</a:t>
            </a:r>
            <a:r>
              <a:rPr sz="28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time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set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of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baselined—typically</a:t>
            </a:r>
            <a:r>
              <a:rPr sz="2800" spc="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following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review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approval—the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placed under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configuration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(or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change)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management.</a:t>
            </a:r>
            <a:endParaRPr sz="28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50100"/>
              </a:lnSpc>
              <a:spcBef>
                <a:spcPts val="2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Subsequent changes can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be made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only through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project’s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defined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change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control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procedure.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5641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The</a:t>
            </a:r>
            <a:r>
              <a:rPr b="1" spc="-1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baseline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204745"/>
            <a:ext cx="10709275" cy="42462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9525" indent="-256540" algn="just">
              <a:lnSpc>
                <a:spcPct val="14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baseline could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consist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 some or all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particular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SRS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(whether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for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entire product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or a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single release),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or a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designated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set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stored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in an RM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tool,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agreed-on set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user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stories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single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iteration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on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agile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project.</a:t>
            </a:r>
            <a:endParaRPr sz="28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40000"/>
              </a:lnSpc>
              <a:spcBef>
                <a:spcPts val="3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development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team that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accepts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proposed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changes 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additions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might not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be able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to fulfill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its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existing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schedule and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quality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commitments.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5641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The</a:t>
            </a:r>
            <a:r>
              <a:rPr b="1" spc="-1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baseline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4830" cy="41484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project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manager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must negotiate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changes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those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commitments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with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affected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managers, customers,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other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stakeholders.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project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can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accommodate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new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changed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various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ways:</a:t>
            </a:r>
            <a:endParaRPr sz="2800">
              <a:latin typeface="Calibri"/>
              <a:cs typeface="Calibri"/>
            </a:endParaRPr>
          </a:p>
          <a:p>
            <a:pPr marL="561340" marR="132080" indent="-247015">
              <a:lnSpc>
                <a:spcPct val="100000"/>
              </a:lnSpc>
              <a:spcBef>
                <a:spcPts val="835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By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deferring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lower-priority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later iterations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or cutting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them </a:t>
            </a:r>
            <a:r>
              <a:rPr sz="2600" spc="-5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completely</a:t>
            </a:r>
            <a:endParaRPr sz="26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305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By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obtaining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additional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staff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outsourcing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some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work</a:t>
            </a:r>
            <a:endParaRPr sz="26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30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By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extending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delivery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schedule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6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adding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iterations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to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an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agile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project</a:t>
            </a:r>
            <a:endParaRPr sz="2600">
              <a:latin typeface="Calibri"/>
              <a:cs typeface="Calibri"/>
            </a:endParaRPr>
          </a:p>
          <a:p>
            <a:pPr marL="314325">
              <a:lnSpc>
                <a:spcPct val="100000"/>
              </a:lnSpc>
              <a:spcBef>
                <a:spcPts val="300"/>
              </a:spcBef>
              <a:tabLst>
                <a:tab pos="561340" algn="l"/>
              </a:tabLst>
            </a:pPr>
            <a:r>
              <a:rPr sz="26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By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sacrificing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quality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to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ship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by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the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original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date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34639" y="2763011"/>
            <a:ext cx="6623938" cy="479679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62414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-15" dirty="0">
                <a:latin typeface="Calibri"/>
                <a:cs typeface="Calibri"/>
              </a:rPr>
              <a:t> version </a:t>
            </a:r>
            <a:r>
              <a:rPr b="1" spc="-20" dirty="0">
                <a:latin typeface="Calibri"/>
                <a:cs typeface="Calibri"/>
              </a:rPr>
              <a:t>control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6100" cy="3942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35" dirty="0">
                <a:solidFill>
                  <a:srgbClr val="455F51"/>
                </a:solidFill>
                <a:latin typeface="Calibri"/>
                <a:cs typeface="Calibri"/>
              </a:rPr>
              <a:t>Version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control—uniquely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identifying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different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versions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item—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applies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level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 both individual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sets,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most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commonly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represented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form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documents.</a:t>
            </a:r>
            <a:endParaRPr sz="2800"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198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800" spc="24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Every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version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must</a:t>
            </a:r>
            <a:r>
              <a:rPr sz="2800" spc="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uniquely</a:t>
            </a:r>
            <a:r>
              <a:rPr sz="28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identified.</a:t>
            </a:r>
            <a:endParaRPr sz="2800">
              <a:latin typeface="Calibri"/>
              <a:cs typeface="Calibri"/>
            </a:endParaRPr>
          </a:p>
          <a:p>
            <a:pPr marL="268605" marR="6350" indent="-256540" algn="just">
              <a:lnSpc>
                <a:spcPct val="150000"/>
              </a:lnSpc>
              <a:spcBef>
                <a:spcPts val="3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Every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team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member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must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be able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access the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current version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 the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62414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-15" dirty="0">
                <a:latin typeface="Calibri"/>
                <a:cs typeface="Calibri"/>
              </a:rPr>
              <a:t> version </a:t>
            </a:r>
            <a:r>
              <a:rPr b="1" spc="-20" dirty="0">
                <a:latin typeface="Calibri"/>
                <a:cs typeface="Calibri"/>
              </a:rPr>
              <a:t>control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6735" cy="326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Changes must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be clearly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documented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communicated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 everyone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affected.</a:t>
            </a:r>
            <a:endParaRPr sz="2800">
              <a:latin typeface="Calibri"/>
              <a:cs typeface="Calibri"/>
            </a:endParaRPr>
          </a:p>
          <a:p>
            <a:pPr marL="268605" marR="5715" indent="-256540" algn="just">
              <a:lnSpc>
                <a:spcPct val="150000"/>
              </a:lnSpc>
              <a:spcBef>
                <a:spcPts val="3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30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minimize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confusion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miscommunication, permit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only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designated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individuals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 update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requirements,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make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sure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that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version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identifier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changes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whenever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an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update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made.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23488" y="2763011"/>
            <a:ext cx="5261102" cy="479679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9542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20" dirty="0">
                <a:latin typeface="Calibri"/>
                <a:cs typeface="Calibri"/>
              </a:rPr>
              <a:t>Requirement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attributes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210536"/>
            <a:ext cx="10707370" cy="4023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7620" indent="-256540">
              <a:lnSpc>
                <a:spcPct val="140000"/>
              </a:lnSpc>
              <a:spcBef>
                <a:spcPts val="100"/>
              </a:spcBef>
              <a:tabLst>
                <a:tab pos="1137285" algn="l"/>
                <a:tab pos="1544320" algn="l"/>
                <a:tab pos="2313940" algn="l"/>
                <a:tab pos="4129404" algn="l"/>
                <a:tab pos="4548505" algn="l"/>
                <a:tab pos="5015230" algn="l"/>
                <a:tab pos="5988685" algn="l"/>
                <a:tab pos="6720205" algn="l"/>
                <a:tab pos="8244840" algn="l"/>
                <a:tab pos="8928735" algn="l"/>
                <a:tab pos="10503535" algn="l"/>
              </a:tabLst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26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Thin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k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f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ach	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qui</a:t>
            </a:r>
            <a:r>
              <a:rPr sz="2600" spc="-4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m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s	an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objec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with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p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p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rt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i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es	th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i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tingui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h	it 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from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other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requirements.</a:t>
            </a:r>
            <a:endParaRPr sz="2600">
              <a:latin typeface="Calibri"/>
              <a:cs typeface="Calibri"/>
            </a:endParaRPr>
          </a:p>
          <a:p>
            <a:pPr marL="268605" marR="5080" indent="-256540">
              <a:lnSpc>
                <a:spcPct val="140000"/>
              </a:lnSpc>
              <a:spcBef>
                <a:spcPts val="300"/>
              </a:spcBef>
              <a:tabLst>
                <a:tab pos="757555" algn="l"/>
                <a:tab pos="2105025" algn="l"/>
                <a:tab pos="2618740" algn="l"/>
                <a:tab pos="3167380" algn="l"/>
                <a:tab pos="4328795" algn="l"/>
                <a:tab pos="6147435" algn="l"/>
                <a:tab pos="7016115" algn="l"/>
                <a:tab pos="8927465" algn="l"/>
                <a:tab pos="10058400" algn="l"/>
              </a:tabLst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26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In	a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ditio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n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o	its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10" dirty="0">
                <a:solidFill>
                  <a:srgbClr val="455F51"/>
                </a:solidFill>
                <a:latin typeface="Calibri"/>
                <a:cs typeface="Calibri"/>
              </a:rPr>
              <a:t>x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ua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l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d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scr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p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tion,	each	</a:t>
            </a:r>
            <a:r>
              <a:rPr sz="2600" spc="-4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eq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u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em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	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houl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d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h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 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supporting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pieces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information</a:t>
            </a:r>
            <a:r>
              <a:rPr sz="26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i="1" spc="-5" dirty="0">
                <a:solidFill>
                  <a:srgbClr val="455F51"/>
                </a:solidFill>
                <a:latin typeface="Calibri"/>
                <a:cs typeface="Calibri"/>
              </a:rPr>
              <a:t>attributes</a:t>
            </a:r>
            <a:r>
              <a:rPr sz="2600" i="1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associated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with it.</a:t>
            </a:r>
            <a:endParaRPr sz="2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55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600" spc="370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These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attributes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establish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context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background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for</a:t>
            </a:r>
            <a:r>
              <a:rPr sz="26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each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requirement.</a:t>
            </a:r>
            <a:endParaRPr sz="2600">
              <a:latin typeface="Calibri"/>
              <a:cs typeface="Calibri"/>
            </a:endParaRPr>
          </a:p>
          <a:p>
            <a:pPr marL="268605" marR="5715" indent="-256540">
              <a:lnSpc>
                <a:spcPct val="140000"/>
              </a:lnSpc>
              <a:spcBef>
                <a:spcPts val="30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</a:t>
            </a:r>
            <a:r>
              <a:rPr sz="2600" spc="375" dirty="0">
                <a:solidFill>
                  <a:srgbClr val="297C52"/>
                </a:solidFill>
                <a:latin typeface="Georgia"/>
                <a:cs typeface="Georgia"/>
              </a:rPr>
              <a:t> </a:t>
            </a:r>
            <a:r>
              <a:rPr sz="2600" spc="-65" dirty="0">
                <a:solidFill>
                  <a:srgbClr val="455F51"/>
                </a:solidFill>
                <a:latin typeface="Calibri"/>
                <a:cs typeface="Calibri"/>
              </a:rPr>
              <a:t>You</a:t>
            </a:r>
            <a:r>
              <a:rPr sz="26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can</a:t>
            </a:r>
            <a:r>
              <a:rPr sz="26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store</a:t>
            </a:r>
            <a:r>
              <a:rPr sz="2600" spc="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attribute</a:t>
            </a:r>
            <a:r>
              <a:rPr sz="26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values</a:t>
            </a:r>
            <a:r>
              <a:rPr sz="2600" spc="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in</a:t>
            </a:r>
            <a:r>
              <a:rPr sz="26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document,</a:t>
            </a:r>
            <a:r>
              <a:rPr sz="26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spreadsheet,</a:t>
            </a:r>
            <a:r>
              <a:rPr sz="2600" spc="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6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database,</a:t>
            </a:r>
            <a:r>
              <a:rPr sz="26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or— </a:t>
            </a:r>
            <a:r>
              <a:rPr sz="2600" spc="-57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most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effectively—a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management</a:t>
            </a:r>
            <a:r>
              <a:rPr sz="2600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tool.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49542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20" dirty="0">
                <a:latin typeface="Calibri"/>
                <a:cs typeface="Calibri"/>
              </a:rPr>
              <a:t>Requirement</a:t>
            </a:r>
            <a:r>
              <a:rPr b="1" spc="-4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attributes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2861817" y="2206879"/>
            <a:ext cx="123571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02565">
              <a:lnSpc>
                <a:spcPct val="150000"/>
              </a:lnSpc>
              <a:spcBef>
                <a:spcPts val="100"/>
              </a:spcBef>
              <a:tabLst>
                <a:tab pos="678815" algn="l"/>
              </a:tabLst>
            </a:pP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list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spc="-4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tribu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98068" y="2206879"/>
            <a:ext cx="2088514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>
              <a:lnSpc>
                <a:spcPct val="150000"/>
              </a:lnSpc>
              <a:spcBef>
                <a:spcPts val="100"/>
              </a:spcBef>
              <a:tabLst>
                <a:tab pos="268605" algn="l"/>
                <a:tab pos="1771014" algn="l"/>
              </a:tabLst>
            </a:pPr>
            <a:r>
              <a:rPr sz="2400" dirty="0">
                <a:solidFill>
                  <a:srgbClr val="297C52"/>
                </a:solidFill>
                <a:latin typeface="Georgia"/>
                <a:cs typeface="Georgia"/>
              </a:rPr>
              <a:t>•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Following	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is 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using</a:t>
            </a:r>
            <a:r>
              <a:rPr sz="24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RM</a:t>
            </a:r>
            <a:r>
              <a:rPr sz="2400" spc="-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0" dirty="0">
                <a:solidFill>
                  <a:srgbClr val="455F51"/>
                </a:solidFill>
                <a:latin typeface="Calibri"/>
                <a:cs typeface="Calibri"/>
              </a:rPr>
              <a:t>Tool: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203319" y="2206879"/>
            <a:ext cx="171259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2715" marR="5080" indent="-120650">
              <a:lnSpc>
                <a:spcPct val="150000"/>
              </a:lnSpc>
              <a:spcBef>
                <a:spcPts val="100"/>
              </a:spcBef>
              <a:tabLst>
                <a:tab pos="583565" algn="l"/>
                <a:tab pos="644525" algn="l"/>
              </a:tabLst>
            </a:pP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f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po</a:t>
            </a:r>
            <a:r>
              <a:rPr sz="2400" spc="-30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n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tial 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o		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on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ider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00124" y="3909440"/>
            <a:ext cx="4648835" cy="241109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259079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Date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was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created</a:t>
            </a:r>
            <a:endParaRPr sz="2400">
              <a:latin typeface="Calibri"/>
              <a:cs typeface="Calibri"/>
            </a:endParaRPr>
          </a:p>
          <a:p>
            <a:pPr marL="259079" marR="618490" indent="-247015">
              <a:lnSpc>
                <a:spcPct val="100000"/>
              </a:lnSpc>
              <a:spcBef>
                <a:spcPts val="300"/>
              </a:spcBef>
              <a:tabLst>
                <a:tab pos="259079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Current 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version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number of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400" spc="-5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59079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Author</a:t>
            </a:r>
            <a:r>
              <a:rPr sz="24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who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wrote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59079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Priority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59079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Status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688581" y="2225166"/>
            <a:ext cx="4813935" cy="123698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  <a:tabLst>
                <a:tab pos="259079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Origin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source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 of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requirement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59079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Rationale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behind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requirement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00"/>
              </a:spcBef>
              <a:tabLst>
                <a:tab pos="259079" algn="l"/>
                <a:tab pos="1468120" algn="l"/>
                <a:tab pos="2707005" algn="l"/>
                <a:tab pos="3230245" algn="l"/>
                <a:tab pos="4544060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elease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numb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er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r	i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</a:t>
            </a:r>
            <a:r>
              <a:rPr sz="2400" spc="-40" dirty="0">
                <a:solidFill>
                  <a:srgbClr val="455F51"/>
                </a:solidFill>
                <a:latin typeface="Calibri"/>
                <a:cs typeface="Calibri"/>
              </a:rPr>
              <a:t>r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tion	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to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35469" y="3437001"/>
            <a:ext cx="43205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which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is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allocated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688581" y="3840860"/>
            <a:ext cx="199072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9079" marR="5080" indent="-247015">
              <a:lnSpc>
                <a:spcPct val="100000"/>
              </a:lnSpc>
              <a:spcBef>
                <a:spcPts val="100"/>
              </a:spcBef>
              <a:tabLst>
                <a:tab pos="259079" algn="l"/>
                <a:tab pos="1711960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Stakeholder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que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s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tions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or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8857615" y="3840860"/>
            <a:ext cx="264731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0960" marR="5080" indent="-48895">
              <a:lnSpc>
                <a:spcPct val="100000"/>
              </a:lnSpc>
              <a:spcBef>
                <a:spcPts val="100"/>
              </a:spcBef>
              <a:tabLst>
                <a:tab pos="572135" algn="l"/>
                <a:tab pos="719455" algn="l"/>
                <a:tab pos="1494155" algn="l"/>
                <a:tab pos="2085339" algn="l"/>
              </a:tabLst>
            </a:pP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o		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co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nt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act	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w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</a:t>
            </a:r>
            <a:r>
              <a:rPr sz="2400" spc="-1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h  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o	ma</a:t>
            </a:r>
            <a:r>
              <a:rPr sz="2400" spc="-80" dirty="0">
                <a:solidFill>
                  <a:srgbClr val="455F51"/>
                </a:solidFill>
                <a:latin typeface="Calibri"/>
                <a:cs typeface="Calibri"/>
              </a:rPr>
              <a:t>k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de</a:t>
            </a:r>
            <a:r>
              <a:rPr sz="2400" spc="5" dirty="0">
                <a:solidFill>
                  <a:srgbClr val="455F51"/>
                </a:solidFill>
                <a:latin typeface="Calibri"/>
                <a:cs typeface="Calibri"/>
              </a:rPr>
              <a:t>c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isi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ns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35469" y="4572380"/>
            <a:ext cx="307213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about</a:t>
            </a:r>
            <a:r>
              <a:rPr sz="2400" spc="-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proposed</a:t>
            </a:r>
            <a:r>
              <a:rPr sz="24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changes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688581" y="4976621"/>
            <a:ext cx="481393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9079" marR="5080" indent="-247015">
              <a:lnSpc>
                <a:spcPct val="100000"/>
              </a:lnSpc>
              <a:spcBef>
                <a:spcPts val="100"/>
              </a:spcBef>
              <a:tabLst>
                <a:tab pos="259079" algn="l"/>
                <a:tab pos="1677035" algn="l"/>
                <a:tab pos="2834005" algn="l"/>
                <a:tab pos="3271520" algn="l"/>
                <a:tab pos="3763645" algn="l"/>
                <a:tab pos="4534535" algn="l"/>
              </a:tabLst>
            </a:pPr>
            <a:r>
              <a:rPr sz="2400" dirty="0">
                <a:solidFill>
                  <a:srgbClr val="497B29"/>
                </a:solidFill>
                <a:latin typeface="Georgia"/>
                <a:cs typeface="Georgia"/>
              </a:rPr>
              <a:t>▫	</a:t>
            </a:r>
            <a:r>
              <a:rPr sz="2400" spc="-140" dirty="0">
                <a:solidFill>
                  <a:srgbClr val="455F51"/>
                </a:solidFill>
                <a:latin typeface="Calibri"/>
                <a:cs typeface="Calibri"/>
              </a:rPr>
              <a:t>V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alid</a:t>
            </a:r>
            <a:r>
              <a:rPr sz="2400" spc="-20" dirty="0">
                <a:solidFill>
                  <a:srgbClr val="455F51"/>
                </a:solidFill>
                <a:latin typeface="Calibri"/>
                <a:cs typeface="Calibri"/>
              </a:rPr>
              <a:t>a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tion	meth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d	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t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o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b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e	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use</a:t>
            </a:r>
            <a:r>
              <a:rPr sz="2400" dirty="0">
                <a:solidFill>
                  <a:srgbClr val="455F51"/>
                </a:solidFill>
                <a:latin typeface="Calibri"/>
                <a:cs typeface="Calibri"/>
              </a:rPr>
              <a:t>d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or 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acceptance</a:t>
            </a:r>
            <a:r>
              <a:rPr sz="24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criteria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792729" y="2763011"/>
            <a:ext cx="6688328" cy="4801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5989" y="2787523"/>
            <a:ext cx="1283449" cy="364617"/>
          </a:xfrm>
          <a:prstGeom prst="rect">
            <a:avLst/>
          </a:prstGeom>
        </p:spPr>
      </p:pic>
      <p:pic>
        <p:nvPicPr>
          <p:cNvPr id="3" name="object 3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14776" y="2782951"/>
            <a:ext cx="7222998" cy="425323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087627" y="3380689"/>
            <a:ext cx="5001895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2400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5" dirty="0">
                <a:solidFill>
                  <a:srgbClr val="455F51"/>
                </a:solidFill>
                <a:latin typeface="Calibri"/>
                <a:cs typeface="Calibri"/>
              </a:rPr>
              <a:t>Management</a:t>
            </a:r>
            <a:r>
              <a:rPr sz="24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455F51"/>
                </a:solidFill>
                <a:latin typeface="Calibri"/>
                <a:cs typeface="Calibri"/>
              </a:rPr>
              <a:t>Practices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62553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40" dirty="0">
                <a:latin typeface="Calibri"/>
                <a:cs typeface="Calibri"/>
              </a:rPr>
              <a:t>Tracking</a:t>
            </a:r>
            <a:r>
              <a:rPr b="1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Status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210536"/>
            <a:ext cx="10708640" cy="39858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7620" indent="-256540" algn="just">
              <a:lnSpc>
                <a:spcPct val="140000"/>
              </a:lnSpc>
              <a:spcBef>
                <a:spcPts val="10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Tracking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status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each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functional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 throughout development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provides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more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precise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gauge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project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progress.</a:t>
            </a:r>
            <a:endParaRPr sz="26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40000"/>
              </a:lnSpc>
              <a:spcBef>
                <a:spcPts val="300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Classifying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into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several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 status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categories</a:t>
            </a:r>
            <a:r>
              <a:rPr sz="2600" spc="5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is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more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meaningful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 than trying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monitor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percent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completion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each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requirement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or of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6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complete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release</a:t>
            </a:r>
            <a:r>
              <a:rPr sz="2600" spc="-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baseline.</a:t>
            </a:r>
            <a:endParaRPr sz="2600">
              <a:latin typeface="Calibri"/>
              <a:cs typeface="Calibri"/>
            </a:endParaRPr>
          </a:p>
          <a:p>
            <a:pPr marL="268605" marR="5715" indent="-256540" algn="just">
              <a:lnSpc>
                <a:spcPct val="140000"/>
              </a:lnSpc>
              <a:spcBef>
                <a:spcPts val="305"/>
              </a:spcBef>
            </a:pPr>
            <a:r>
              <a:rPr sz="2600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Update </a:t>
            </a:r>
            <a:r>
              <a:rPr sz="2600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600" spc="-20" dirty="0">
                <a:solidFill>
                  <a:srgbClr val="455F51"/>
                </a:solidFill>
                <a:latin typeface="Calibri"/>
                <a:cs typeface="Calibri"/>
              </a:rPr>
              <a:t>requirement’s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status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only when specified transition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conditions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are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satisfied.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081883"/>
            <a:ext cx="7687945" cy="1264920"/>
          </a:xfrm>
          <a:prstGeom prst="rect">
            <a:avLst/>
          </a:prstGeom>
        </p:spPr>
        <p:txBody>
          <a:bodyPr vert="horz" wrap="square" lIns="0" tIns="257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5"/>
              </a:spcBef>
            </a:pPr>
            <a:r>
              <a:rPr b="1" spc="-40" dirty="0">
                <a:latin typeface="Calibri"/>
                <a:cs typeface="Calibri"/>
              </a:rPr>
              <a:t>Tracking</a:t>
            </a:r>
            <a:r>
              <a:rPr b="1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Status</a:t>
            </a:r>
          </a:p>
          <a:p>
            <a:pPr marL="3712210">
              <a:lnSpc>
                <a:spcPct val="100000"/>
              </a:lnSpc>
              <a:spcBef>
                <a:spcPts val="869"/>
              </a:spcBef>
            </a:pPr>
            <a:r>
              <a:rPr sz="1800" spc="-40" dirty="0">
                <a:solidFill>
                  <a:srgbClr val="000000"/>
                </a:solidFill>
                <a:latin typeface="Arial"/>
                <a:cs typeface="Arial"/>
              </a:rPr>
              <a:t>Table:</a:t>
            </a:r>
            <a:r>
              <a:rPr sz="18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Arial"/>
                <a:cs typeface="Arial"/>
              </a:rPr>
              <a:t>Suggested</a:t>
            </a:r>
            <a:r>
              <a:rPr sz="18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Arial"/>
                <a:cs typeface="Arial"/>
              </a:rPr>
              <a:t>requirement</a:t>
            </a:r>
            <a:r>
              <a:rPr sz="18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Arial"/>
                <a:cs typeface="Arial"/>
              </a:rPr>
              <a:t>statuses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6425" y="2530982"/>
          <a:ext cx="10972165" cy="375157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7245"/>
                <a:gridCol w="8884920"/>
              </a:tblGrid>
              <a:tr h="463550">
                <a:tc>
                  <a:txBody>
                    <a:bodyPr/>
                    <a:lstStyle/>
                    <a:p>
                      <a:pPr marL="18161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Status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solidFill>
                      <a:srgbClr val="99CA38"/>
                    </a:solidFill>
                  </a:tcPr>
                </a:tc>
                <a:tc>
                  <a:txBody>
                    <a:bodyPr/>
                    <a:lstStyle/>
                    <a:p>
                      <a:pPr marL="18161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solidFill>
                      <a:srgbClr val="99CA38"/>
                    </a:solidFill>
                  </a:tcPr>
                </a:tc>
              </a:tr>
              <a:tr h="454025">
                <a:tc>
                  <a:txBody>
                    <a:bodyPr/>
                    <a:lstStyle/>
                    <a:p>
                      <a:pPr marL="18034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Proposed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99CA38"/>
                      </a:solidFill>
                      <a:prstDash val="solid"/>
                    </a:lnL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has been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requested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by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authorized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source.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R w="6350">
                      <a:solidFill>
                        <a:srgbClr val="99CA38"/>
                      </a:solidFill>
                      <a:prstDash val="solid"/>
                    </a:lnR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</a:tr>
              <a:tr h="456565">
                <a:tc>
                  <a:txBody>
                    <a:bodyPr/>
                    <a:lstStyle/>
                    <a:p>
                      <a:pPr marL="180975" algn="ctr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Progress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69" marB="0">
                    <a:lnL w="6350">
                      <a:solidFill>
                        <a:srgbClr val="99CA38"/>
                      </a:solidFill>
                      <a:prstDash val="solid"/>
                    </a:lnL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209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A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business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analyst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is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actively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working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on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crafting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69" marB="0">
                    <a:lnR w="6350">
                      <a:solidFill>
                        <a:srgbClr val="99CA38"/>
                      </a:solidFill>
                      <a:prstDash val="solid"/>
                    </a:lnR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180975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5" dirty="0">
                          <a:latin typeface="Calibri"/>
                          <a:cs typeface="Calibri"/>
                        </a:rPr>
                        <a:t>Drafted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6350">
                      <a:solidFill>
                        <a:srgbClr val="99CA38"/>
                      </a:solidFill>
                      <a:prstDash val="solid"/>
                    </a:lnL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initial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version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of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has been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written.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R w="6350">
                      <a:solidFill>
                        <a:srgbClr val="99CA38"/>
                      </a:solidFill>
                      <a:prstDash val="solid"/>
                    </a:lnR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</a:tr>
              <a:tr h="1920239">
                <a:tc>
                  <a:txBody>
                    <a:bodyPr/>
                    <a:lstStyle/>
                    <a:p>
                      <a:pPr marL="18034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5" dirty="0">
                          <a:latin typeface="Calibri"/>
                          <a:cs typeface="Calibri"/>
                        </a:rPr>
                        <a:t>Approved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6350">
                      <a:solidFill>
                        <a:srgbClr val="99CA38"/>
                      </a:solidFill>
                      <a:prstDash val="solid"/>
                    </a:lnL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3050" marR="80645" algn="just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has been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analyzed,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its impact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on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project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has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been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estimated,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it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has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been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allocated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baseline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specific release. The 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key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stakeholders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have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agreed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to incorporate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requirement,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and the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software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development</a:t>
                      </a:r>
                      <a:r>
                        <a:rPr sz="2400" spc="5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group</a:t>
                      </a:r>
                      <a:r>
                        <a:rPr sz="2400" spc="5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has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committed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implement</a:t>
                      </a:r>
                      <a:r>
                        <a:rPr sz="2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it.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R w="6350">
                      <a:solidFill>
                        <a:srgbClr val="99CA38"/>
                      </a:solidFill>
                      <a:prstDash val="solid"/>
                    </a:lnR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081883"/>
            <a:ext cx="7687945" cy="1264920"/>
          </a:xfrm>
          <a:prstGeom prst="rect">
            <a:avLst/>
          </a:prstGeom>
        </p:spPr>
        <p:txBody>
          <a:bodyPr vert="horz" wrap="square" lIns="0" tIns="257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5"/>
              </a:spcBef>
            </a:pPr>
            <a:r>
              <a:rPr b="1" spc="-40" dirty="0">
                <a:latin typeface="Calibri"/>
                <a:cs typeface="Calibri"/>
              </a:rPr>
              <a:t>Tracking</a:t>
            </a:r>
            <a:r>
              <a:rPr b="1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Status</a:t>
            </a:r>
          </a:p>
          <a:p>
            <a:pPr marL="3712210">
              <a:lnSpc>
                <a:spcPct val="100000"/>
              </a:lnSpc>
              <a:spcBef>
                <a:spcPts val="869"/>
              </a:spcBef>
            </a:pPr>
            <a:r>
              <a:rPr sz="1800" spc="-40" dirty="0">
                <a:solidFill>
                  <a:srgbClr val="000000"/>
                </a:solidFill>
                <a:latin typeface="Arial"/>
                <a:cs typeface="Arial"/>
              </a:rPr>
              <a:t>Table:</a:t>
            </a:r>
            <a:r>
              <a:rPr sz="18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Arial"/>
                <a:cs typeface="Arial"/>
              </a:rPr>
              <a:t>Suggested</a:t>
            </a:r>
            <a:r>
              <a:rPr sz="18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Arial"/>
                <a:cs typeface="Arial"/>
              </a:rPr>
              <a:t>requirement</a:t>
            </a:r>
            <a:r>
              <a:rPr sz="18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Arial"/>
                <a:cs typeface="Arial"/>
              </a:rPr>
              <a:t>statuses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6425" y="2530982"/>
          <a:ext cx="10973435" cy="393509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64080"/>
                <a:gridCol w="8809355"/>
              </a:tblGrid>
              <a:tr h="463550">
                <a:tc>
                  <a:txBody>
                    <a:bodyPr/>
                    <a:lstStyle/>
                    <a:p>
                      <a:pPr marL="10541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Status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solidFill>
                      <a:srgbClr val="99CA38"/>
                    </a:solidFill>
                  </a:tcPr>
                </a:tc>
                <a:tc>
                  <a:txBody>
                    <a:bodyPr/>
                    <a:lstStyle/>
                    <a:p>
                      <a:pPr marL="10541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solidFill>
                      <a:srgbClr val="99CA38"/>
                    </a:solidFill>
                  </a:tcPr>
                </a:tc>
              </a:tr>
              <a:tr h="1917064">
                <a:tc>
                  <a:txBody>
                    <a:bodyPr/>
                    <a:lstStyle/>
                    <a:p>
                      <a:pPr marL="102870" algn="ct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Implemented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99CA38"/>
                      </a:solidFill>
                      <a:prstDash val="solid"/>
                    </a:lnL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0" marR="80645" algn="just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code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that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implements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the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has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been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designed,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written,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unit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tested.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has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been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traced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pertinent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design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and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code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elements.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5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software</a:t>
                      </a:r>
                      <a:r>
                        <a:rPr sz="2400" spc="5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that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implemented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now ready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testing, </a:t>
                      </a:r>
                      <a:r>
                        <a:rPr sz="2400" spc="-40" dirty="0">
                          <a:latin typeface="Calibri"/>
                          <a:cs typeface="Calibri"/>
                        </a:rPr>
                        <a:t>review,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or 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other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verification.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R w="6350">
                      <a:solidFill>
                        <a:srgbClr val="99CA38"/>
                      </a:solidFill>
                      <a:prstDash val="solid"/>
                    </a:lnR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</a:tr>
              <a:tr h="1554480">
                <a:tc>
                  <a:txBody>
                    <a:bodyPr/>
                    <a:lstStyle/>
                    <a:p>
                      <a:pPr marL="105410" algn="ct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20" dirty="0">
                          <a:latin typeface="Calibri"/>
                          <a:cs typeface="Calibri"/>
                        </a:rPr>
                        <a:t>Verified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6350">
                      <a:solidFill>
                        <a:srgbClr val="99CA38"/>
                      </a:solidFill>
                      <a:prstDash val="solid"/>
                    </a:lnL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0" marR="81915" algn="just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has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satisfied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its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acceptance criteria, meaning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that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the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correct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functioning of the implemented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requirement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has been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confirmed.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has been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traced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pertinent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tests.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It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now considered</a:t>
                      </a:r>
                      <a:r>
                        <a:rPr sz="2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complete.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R w="6350">
                      <a:solidFill>
                        <a:srgbClr val="99CA38"/>
                      </a:solidFill>
                      <a:prstDash val="solid"/>
                    </a:lnR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081883"/>
            <a:ext cx="7687945" cy="1264920"/>
          </a:xfrm>
          <a:prstGeom prst="rect">
            <a:avLst/>
          </a:prstGeom>
        </p:spPr>
        <p:txBody>
          <a:bodyPr vert="horz" wrap="square" lIns="0" tIns="2571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025"/>
              </a:spcBef>
            </a:pPr>
            <a:r>
              <a:rPr b="1" spc="-40" dirty="0">
                <a:latin typeface="Calibri"/>
                <a:cs typeface="Calibri"/>
              </a:rPr>
              <a:t>Tracking</a:t>
            </a:r>
            <a:r>
              <a:rPr b="1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Status</a:t>
            </a:r>
          </a:p>
          <a:p>
            <a:pPr marL="3712210">
              <a:lnSpc>
                <a:spcPct val="100000"/>
              </a:lnSpc>
              <a:spcBef>
                <a:spcPts val="869"/>
              </a:spcBef>
            </a:pPr>
            <a:r>
              <a:rPr sz="1800" spc="-40" dirty="0">
                <a:solidFill>
                  <a:srgbClr val="000000"/>
                </a:solidFill>
                <a:latin typeface="Arial"/>
                <a:cs typeface="Arial"/>
              </a:rPr>
              <a:t>Table:</a:t>
            </a:r>
            <a:r>
              <a:rPr sz="1800" spc="5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000000"/>
                </a:solidFill>
                <a:latin typeface="Arial"/>
                <a:cs typeface="Arial"/>
              </a:rPr>
              <a:t>Suggested</a:t>
            </a:r>
            <a:r>
              <a:rPr sz="1800" spc="1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Arial"/>
                <a:cs typeface="Arial"/>
              </a:rPr>
              <a:t>requirement</a:t>
            </a:r>
            <a:r>
              <a:rPr sz="1800" spc="30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0000"/>
                </a:solidFill>
                <a:latin typeface="Arial"/>
                <a:cs typeface="Arial"/>
              </a:rPr>
              <a:t>statuses</a:t>
            </a:r>
            <a:endParaRPr sz="1800">
              <a:latin typeface="Arial"/>
              <a:cs typeface="Arial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606425" y="2530982"/>
          <a:ext cx="10972165" cy="36601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21205"/>
                <a:gridCol w="8950960"/>
              </a:tblGrid>
              <a:tr h="463550">
                <a:tc>
                  <a:txBody>
                    <a:bodyPr/>
                    <a:lstStyle/>
                    <a:p>
                      <a:pPr marL="742315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4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Status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solidFill>
                      <a:srgbClr val="99CA38"/>
                    </a:solidFill>
                  </a:tcPr>
                </a:tc>
                <a:tc>
                  <a:txBody>
                    <a:bodyPr/>
                    <a:lstStyle/>
                    <a:p>
                      <a:pPr marL="247650" algn="ctr">
                        <a:lnSpc>
                          <a:spcPct val="100000"/>
                        </a:lnSpc>
                        <a:spcBef>
                          <a:spcPts val="235"/>
                        </a:spcBef>
                      </a:pPr>
                      <a:r>
                        <a:rPr sz="2400" b="1" spc="-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Description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9845" marB="0">
                    <a:solidFill>
                      <a:srgbClr val="99CA38"/>
                    </a:solidFill>
                  </a:tcPr>
                </a:tc>
              </a:tr>
              <a:tr h="819150">
                <a:tc>
                  <a:txBody>
                    <a:bodyPr/>
                    <a:lstStyle/>
                    <a:p>
                      <a:pPr marR="331470" algn="r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spc="-15" dirty="0">
                          <a:latin typeface="Calibri"/>
                          <a:cs typeface="Calibri"/>
                        </a:rPr>
                        <a:t>Deferred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L w="6350">
                      <a:solidFill>
                        <a:srgbClr val="99CA38"/>
                      </a:solidFill>
                      <a:prstDash val="solid"/>
                    </a:lnL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 marR="475615">
                        <a:lnSpc>
                          <a:spcPct val="100000"/>
                        </a:lnSpc>
                        <a:spcBef>
                          <a:spcPts val="185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An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approved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is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now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planned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for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implementation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in a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later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release.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3495" marB="0">
                    <a:lnR w="6350">
                      <a:solidFill>
                        <a:srgbClr val="99CA38"/>
                      </a:solidFill>
                      <a:prstDash val="solid"/>
                    </a:lnR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R="39370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Deleted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6350">
                      <a:solidFill>
                        <a:srgbClr val="99CA38"/>
                      </a:solidFill>
                      <a:prstDash val="solid"/>
                    </a:lnL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 marR="81915" algn="just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dirty="0">
                          <a:latin typeface="Calibri"/>
                          <a:cs typeface="Calibri"/>
                        </a:rPr>
                        <a:t>An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approved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requirement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has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been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removed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from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baseline.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Include an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explanation of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why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and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by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whom the decision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was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made 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to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delete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it.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R w="6350">
                      <a:solidFill>
                        <a:srgbClr val="99CA38"/>
                      </a:solidFill>
                      <a:prstDash val="solid"/>
                    </a:lnR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R="339090" algn="r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10" dirty="0">
                          <a:latin typeface="Calibri"/>
                          <a:cs typeface="Calibri"/>
                        </a:rPr>
                        <a:t>Rejected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L w="6350">
                      <a:solidFill>
                        <a:srgbClr val="99CA38"/>
                      </a:solidFill>
                      <a:prstDash val="solid"/>
                    </a:lnL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39090" marR="81915" algn="just">
                        <a:lnSpc>
                          <a:spcPct val="100000"/>
                        </a:lnSpc>
                        <a:spcBef>
                          <a:spcPts val="210"/>
                        </a:spcBef>
                      </a:pPr>
                      <a:r>
                        <a:rPr sz="2400" spc="-5" dirty="0">
                          <a:latin typeface="Calibri"/>
                          <a:cs typeface="Calibri"/>
                        </a:rPr>
                        <a:t>The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requirement was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proposed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but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was never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approved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and is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not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planned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for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implementation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in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any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upcoming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release.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Include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an </a:t>
                      </a:r>
                      <a:r>
                        <a:rPr sz="2400" spc="-5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explanation</a:t>
                      </a:r>
                      <a:r>
                        <a:rPr sz="2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4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why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and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by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 whom</a:t>
                      </a:r>
                      <a:r>
                        <a:rPr sz="2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the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 decision 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was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made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to</a:t>
                      </a:r>
                      <a:r>
                        <a:rPr sz="2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spc="-5" dirty="0">
                          <a:latin typeface="Calibri"/>
                          <a:cs typeface="Calibri"/>
                        </a:rPr>
                        <a:t>reject</a:t>
                      </a:r>
                      <a:r>
                        <a:rPr sz="2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400" dirty="0">
                          <a:latin typeface="Calibri"/>
                          <a:cs typeface="Calibri"/>
                        </a:rPr>
                        <a:t>it.</a:t>
                      </a:r>
                      <a:endParaRPr sz="2400">
                        <a:latin typeface="Calibri"/>
                        <a:cs typeface="Calibri"/>
                      </a:endParaRPr>
                    </a:p>
                  </a:txBody>
                  <a:tcPr marL="0" marR="0" marT="26670" marB="0">
                    <a:lnR w="6350">
                      <a:solidFill>
                        <a:srgbClr val="99CA38"/>
                      </a:solidFill>
                      <a:prstDash val="solid"/>
                    </a:lnR>
                    <a:lnT w="6350">
                      <a:solidFill>
                        <a:srgbClr val="99CA38"/>
                      </a:solidFill>
                      <a:prstDash val="solid"/>
                    </a:lnT>
                    <a:lnB w="6350">
                      <a:solidFill>
                        <a:srgbClr val="99CA38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625538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40" dirty="0">
                <a:latin typeface="Calibri"/>
                <a:cs typeface="Calibri"/>
              </a:rPr>
              <a:t>Tracking</a:t>
            </a:r>
            <a:r>
              <a:rPr b="1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10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Status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617881" y="2384106"/>
            <a:ext cx="7060067" cy="4270522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19875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Summa</a:t>
            </a:r>
            <a:r>
              <a:rPr spc="5" dirty="0"/>
              <a:t>r</a:t>
            </a:r>
            <a:r>
              <a:rPr spc="-5" dirty="0"/>
              <a:t>y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4059" y="2069745"/>
            <a:ext cx="5884545" cy="3747135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  <a:tabLst>
                <a:tab pos="355600" algn="l"/>
              </a:tabLst>
            </a:pPr>
            <a:r>
              <a:rPr sz="2800" spc="-5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b="1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Management</a:t>
            </a:r>
            <a:r>
              <a:rPr sz="2800" b="1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55F51"/>
                </a:solidFill>
                <a:latin typeface="Calibri"/>
                <a:cs typeface="Calibri"/>
              </a:rPr>
              <a:t>Practices</a:t>
            </a:r>
            <a:endParaRPr sz="28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40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</a:t>
            </a:r>
            <a:r>
              <a:rPr sz="2600" spc="-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Management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Process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baseline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version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control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</a:t>
            </a:r>
            <a:r>
              <a:rPr sz="2600" spc="-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attributes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4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Tracking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status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16776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Co</a:t>
            </a:r>
            <a:r>
              <a:rPr spc="-30" dirty="0"/>
              <a:t>n</a:t>
            </a:r>
            <a:r>
              <a:rPr spc="-50" dirty="0"/>
              <a:t>t</a:t>
            </a:r>
            <a:r>
              <a:rPr spc="-5" dirty="0"/>
              <a:t>e</a:t>
            </a:r>
            <a:r>
              <a:rPr spc="-40" dirty="0"/>
              <a:t>n</a:t>
            </a:r>
            <a:r>
              <a:rPr spc="-5" dirty="0"/>
              <a:t>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4059" y="2069745"/>
            <a:ext cx="5884545" cy="3747135"/>
          </a:xfrm>
          <a:prstGeom prst="rect">
            <a:avLst/>
          </a:prstGeom>
        </p:spPr>
        <p:txBody>
          <a:bodyPr vert="horz" wrap="square" lIns="0" tIns="2025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595"/>
              </a:spcBef>
              <a:tabLst>
                <a:tab pos="355600" algn="l"/>
              </a:tabLst>
            </a:pPr>
            <a:r>
              <a:rPr sz="2800" spc="-5" dirty="0">
                <a:solidFill>
                  <a:srgbClr val="297C52"/>
                </a:solidFill>
                <a:latin typeface="Arial"/>
                <a:cs typeface="Arial"/>
              </a:rPr>
              <a:t>•	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b="1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5" dirty="0">
                <a:solidFill>
                  <a:srgbClr val="455F51"/>
                </a:solidFill>
                <a:latin typeface="Calibri"/>
                <a:cs typeface="Calibri"/>
              </a:rPr>
              <a:t>Management</a:t>
            </a:r>
            <a:r>
              <a:rPr sz="2800" b="1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55F51"/>
                </a:solidFill>
                <a:latin typeface="Calibri"/>
                <a:cs typeface="Calibri"/>
              </a:rPr>
              <a:t>Practices</a:t>
            </a:r>
            <a:endParaRPr sz="28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40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</a:t>
            </a:r>
            <a:r>
              <a:rPr sz="2600" spc="-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Management</a:t>
            </a:r>
            <a:r>
              <a:rPr sz="26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Process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5" dirty="0">
                <a:solidFill>
                  <a:srgbClr val="455F51"/>
                </a:solidFill>
                <a:latin typeface="Calibri"/>
                <a:cs typeface="Calibri"/>
              </a:rPr>
              <a:t>baseline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version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control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0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</a:t>
            </a:r>
            <a:r>
              <a:rPr sz="2600" spc="-7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attributes</a:t>
            </a:r>
            <a:endParaRPr sz="2600">
              <a:latin typeface="Calibri"/>
              <a:cs typeface="Calibri"/>
            </a:endParaRPr>
          </a:p>
          <a:p>
            <a:pPr marL="304800">
              <a:lnSpc>
                <a:spcPct val="100000"/>
              </a:lnSpc>
              <a:spcBef>
                <a:spcPts val="1864"/>
              </a:spcBef>
              <a:tabLst>
                <a:tab pos="648335" algn="l"/>
              </a:tabLst>
            </a:pPr>
            <a:r>
              <a:rPr sz="2600" dirty="0">
                <a:solidFill>
                  <a:srgbClr val="497B29"/>
                </a:solidFill>
                <a:latin typeface="Arial"/>
                <a:cs typeface="Arial"/>
              </a:rPr>
              <a:t>•	</a:t>
            </a:r>
            <a:r>
              <a:rPr sz="2600" spc="-25" dirty="0">
                <a:solidFill>
                  <a:srgbClr val="455F51"/>
                </a:solidFill>
                <a:latin typeface="Calibri"/>
                <a:cs typeface="Calibri"/>
              </a:rPr>
              <a:t>Tracking</a:t>
            </a:r>
            <a:r>
              <a:rPr sz="2600" spc="-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0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600" spc="-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600" spc="-15" dirty="0">
                <a:solidFill>
                  <a:srgbClr val="455F51"/>
                </a:solidFill>
                <a:latin typeface="Calibri"/>
                <a:cs typeface="Calibri"/>
              </a:rPr>
              <a:t>status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09216" y="2772029"/>
            <a:ext cx="8091170" cy="47117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5882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-1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management</a:t>
            </a:r>
            <a:r>
              <a:rPr b="1" spc="-10" dirty="0">
                <a:latin typeface="Calibri"/>
                <a:cs typeface="Calibri"/>
              </a:rPr>
              <a:t> process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6735" cy="39046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management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includes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all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activities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that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maintain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integrity,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35" dirty="0">
                <a:solidFill>
                  <a:srgbClr val="455F51"/>
                </a:solidFill>
                <a:latin typeface="Calibri"/>
                <a:cs typeface="Calibri"/>
              </a:rPr>
              <a:t>accuracy,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currency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of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60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agreements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throughout</a:t>
            </a:r>
            <a:r>
              <a:rPr sz="28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project.</a:t>
            </a:r>
            <a:endParaRPr sz="2800">
              <a:latin typeface="Calibri"/>
              <a:cs typeface="Calibri"/>
            </a:endParaRPr>
          </a:p>
          <a:p>
            <a:pPr marL="268605" marR="6985" indent="-256540" algn="just">
              <a:lnSpc>
                <a:spcPct val="150000"/>
              </a:lnSpc>
              <a:spcBef>
                <a:spcPts val="3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Figure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27-1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shows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core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activities of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management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in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four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major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categories: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version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control,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change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control,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requirements </a:t>
            </a:r>
            <a:r>
              <a:rPr sz="2800" spc="-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status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tracking,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spc="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tracing.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758825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-10" dirty="0">
                <a:latin typeface="Calibri"/>
                <a:cs typeface="Calibri"/>
              </a:rPr>
              <a:t> </a:t>
            </a:r>
            <a:r>
              <a:rPr b="1" spc="-15" dirty="0">
                <a:latin typeface="Calibri"/>
                <a:cs typeface="Calibri"/>
              </a:rPr>
              <a:t>management</a:t>
            </a:r>
            <a:r>
              <a:rPr b="1" spc="-10" dirty="0">
                <a:latin typeface="Calibri"/>
                <a:cs typeface="Calibri"/>
              </a:rPr>
              <a:t> process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16508" y="2206099"/>
            <a:ext cx="10328148" cy="459246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23438" y="2763011"/>
            <a:ext cx="6022721" cy="47967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5641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The</a:t>
            </a:r>
            <a:r>
              <a:rPr b="1" spc="-1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baseline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194077"/>
            <a:ext cx="10706735" cy="326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5080" indent="-256540" algn="just">
              <a:lnSpc>
                <a:spcPct val="15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i="1" spc="-10" dirty="0">
                <a:solidFill>
                  <a:srgbClr val="455F51"/>
                </a:solidFill>
                <a:latin typeface="Calibri"/>
                <a:cs typeface="Calibri"/>
              </a:rPr>
              <a:t>baseline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is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set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that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stakeholders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have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agreed 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to,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often defining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contents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 a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specific planned release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or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development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iteration.</a:t>
            </a:r>
            <a:endParaRPr sz="2800">
              <a:latin typeface="Calibri"/>
              <a:cs typeface="Calibri"/>
            </a:endParaRPr>
          </a:p>
          <a:p>
            <a:pPr marL="268605" marR="6350" indent="-256540" algn="just">
              <a:lnSpc>
                <a:spcPct val="150100"/>
              </a:lnSpc>
              <a:spcBef>
                <a:spcPts val="29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 project might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have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additional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agreements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regarding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deliverables,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constraints,</a:t>
            </a:r>
            <a:r>
              <a:rPr sz="2800" spc="6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schedules,</a:t>
            </a:r>
            <a:r>
              <a:rPr sz="2800" spc="6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budgets,</a:t>
            </a:r>
            <a:r>
              <a:rPr sz="28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transition</a:t>
            </a:r>
            <a:r>
              <a:rPr sz="2800" spc="5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requirements,</a:t>
            </a:r>
            <a:r>
              <a:rPr sz="2800" spc="4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contracts.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8340" y="1326845"/>
            <a:ext cx="564134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Calibri"/>
                <a:cs typeface="Calibri"/>
              </a:rPr>
              <a:t>The</a:t>
            </a:r>
            <a:r>
              <a:rPr b="1" spc="-15" dirty="0">
                <a:latin typeface="Calibri"/>
                <a:cs typeface="Calibri"/>
              </a:rPr>
              <a:t> </a:t>
            </a:r>
            <a:r>
              <a:rPr b="1" spc="-20" dirty="0">
                <a:latin typeface="Calibri"/>
                <a:cs typeface="Calibri"/>
              </a:rPr>
              <a:t>requirements</a:t>
            </a:r>
            <a:r>
              <a:rPr b="1" spc="15" dirty="0">
                <a:latin typeface="Calibri"/>
                <a:cs typeface="Calibri"/>
              </a:rPr>
              <a:t> </a:t>
            </a:r>
            <a:r>
              <a:rPr b="1" spc="-5" dirty="0">
                <a:latin typeface="Calibri"/>
                <a:cs typeface="Calibri"/>
              </a:rPr>
              <a:t>baseline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98068" y="2204745"/>
            <a:ext cx="10706735" cy="4284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8605" marR="8255" indent="-256540" algn="just">
              <a:lnSpc>
                <a:spcPct val="140000"/>
              </a:lnSpc>
              <a:spcBef>
                <a:spcPts val="1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development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involves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activities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to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elicit,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analyze, </a:t>
            </a:r>
            <a:r>
              <a:rPr sz="2800" spc="-30" dirty="0">
                <a:solidFill>
                  <a:srgbClr val="455F51"/>
                </a:solidFill>
                <a:latin typeface="Calibri"/>
                <a:cs typeface="Calibri"/>
              </a:rPr>
              <a:t>specify,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validate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software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project’s</a:t>
            </a:r>
            <a:r>
              <a:rPr sz="28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requirements.</a:t>
            </a:r>
            <a:endParaRPr sz="28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40000"/>
              </a:lnSpc>
              <a:spcBef>
                <a:spcPts val="300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 development deliverables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include business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requirements,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user requirements,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functional and nonfunctional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requirements,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data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5" dirty="0">
                <a:solidFill>
                  <a:srgbClr val="455F51"/>
                </a:solidFill>
                <a:latin typeface="Calibri"/>
                <a:cs typeface="Calibri"/>
              </a:rPr>
              <a:t>dictionary,</a:t>
            </a:r>
            <a:r>
              <a:rPr sz="2800" spc="3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various</a:t>
            </a:r>
            <a:r>
              <a:rPr sz="2800" spc="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analysis</a:t>
            </a:r>
            <a:r>
              <a:rPr sz="2800" spc="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models.</a:t>
            </a:r>
            <a:endParaRPr sz="2800">
              <a:latin typeface="Calibri"/>
              <a:cs typeface="Calibri"/>
            </a:endParaRPr>
          </a:p>
          <a:p>
            <a:pPr marL="268605" marR="5080" indent="-256540" algn="just">
              <a:lnSpc>
                <a:spcPct val="140000"/>
              </a:lnSpc>
              <a:spcBef>
                <a:spcPts val="305"/>
              </a:spcBef>
            </a:pPr>
            <a:r>
              <a:rPr sz="2800" spc="-5" dirty="0">
                <a:solidFill>
                  <a:srgbClr val="297C52"/>
                </a:solidFill>
                <a:latin typeface="Georgia"/>
                <a:cs typeface="Georgia"/>
              </a:rPr>
              <a:t>•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After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they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are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reviewed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and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approved,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20" dirty="0">
                <a:solidFill>
                  <a:srgbClr val="455F51"/>
                </a:solidFill>
                <a:latin typeface="Calibri"/>
                <a:cs typeface="Calibri"/>
              </a:rPr>
              <a:t>any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defined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 subset</a:t>
            </a:r>
            <a:r>
              <a:rPr sz="2800" spc="62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of</a:t>
            </a:r>
            <a:r>
              <a:rPr sz="2800" spc="62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these </a:t>
            </a:r>
            <a:r>
              <a:rPr sz="280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items</a:t>
            </a:r>
            <a:r>
              <a:rPr sz="2800" spc="5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constitutes</a:t>
            </a:r>
            <a:r>
              <a:rPr sz="28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5" dirty="0">
                <a:solidFill>
                  <a:srgbClr val="455F51"/>
                </a:solidFill>
                <a:latin typeface="Calibri"/>
                <a:cs typeface="Calibri"/>
              </a:rPr>
              <a:t>a </a:t>
            </a:r>
            <a:r>
              <a:rPr sz="2800" spc="-15" dirty="0">
                <a:solidFill>
                  <a:srgbClr val="455F51"/>
                </a:solidFill>
                <a:latin typeface="Calibri"/>
                <a:cs typeface="Calibri"/>
              </a:rPr>
              <a:t>requirements</a:t>
            </a:r>
            <a:r>
              <a:rPr sz="2800" spc="40" dirty="0">
                <a:solidFill>
                  <a:srgbClr val="455F51"/>
                </a:solidFill>
                <a:latin typeface="Calibri"/>
                <a:cs typeface="Calibri"/>
              </a:rPr>
              <a:t> </a:t>
            </a:r>
            <a:r>
              <a:rPr sz="2800" spc="-10" dirty="0">
                <a:solidFill>
                  <a:srgbClr val="455F51"/>
                </a:solidFill>
                <a:latin typeface="Calibri"/>
                <a:cs typeface="Calibri"/>
              </a:rPr>
              <a:t>baseline.</a:t>
            </a:r>
            <a:endParaRPr sz="28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819</Words>
  <Application>Microsoft Office PowerPoint</Application>
  <PresentationFormat>Widescreen</PresentationFormat>
  <Paragraphs>105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9" baseType="lpstr">
      <vt:lpstr>Arial</vt:lpstr>
      <vt:lpstr>Calibri</vt:lpstr>
      <vt:lpstr>Georgia</vt:lpstr>
      <vt:lpstr>Office Theme</vt:lpstr>
      <vt:lpstr>Software Requirement  Engineering </vt:lpstr>
      <vt:lpstr>PowerPoint Presentation</vt:lpstr>
      <vt:lpstr>Content</vt:lpstr>
      <vt:lpstr>PowerPoint Presentation</vt:lpstr>
      <vt:lpstr>Requirements management process</vt:lpstr>
      <vt:lpstr>Requirements management process</vt:lpstr>
      <vt:lpstr>PowerPoint Presentation</vt:lpstr>
      <vt:lpstr>The requirements baseline</vt:lpstr>
      <vt:lpstr>The requirements baseline</vt:lpstr>
      <vt:lpstr>The requirements baseline</vt:lpstr>
      <vt:lpstr>The requirements baseline</vt:lpstr>
      <vt:lpstr>The requirements baseline</vt:lpstr>
      <vt:lpstr>PowerPoint Presentation</vt:lpstr>
      <vt:lpstr>Requirements version control</vt:lpstr>
      <vt:lpstr>Requirements version control</vt:lpstr>
      <vt:lpstr>PowerPoint Presentation</vt:lpstr>
      <vt:lpstr>Requirement attributes</vt:lpstr>
      <vt:lpstr>Requirement attributes</vt:lpstr>
      <vt:lpstr>PowerPoint Presentation</vt:lpstr>
      <vt:lpstr>Tracking Requirements Status</vt:lpstr>
      <vt:lpstr>Tracking Requirements Status Table: Suggested requirement statuses</vt:lpstr>
      <vt:lpstr>Tracking Requirements Status Table: Suggested requirement statuses</vt:lpstr>
      <vt:lpstr>Tracking Requirements Status Table: Suggested requirement statuses</vt:lpstr>
      <vt:lpstr>Tracking Requirements Status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Training Presentation</dc:title>
  <dc:creator>Dr. Syed Saood Zia</dc:creator>
  <cp:lastModifiedBy>Microsoft account</cp:lastModifiedBy>
  <cp:revision>1</cp:revision>
  <dcterms:created xsi:type="dcterms:W3CDTF">2021-11-04T06:10:01Z</dcterms:created>
  <dcterms:modified xsi:type="dcterms:W3CDTF">2022-01-25T06:07:44Z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2018-12-24T00:00:00Z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2021-11-04T00:00:00Z</vt:filetime>
  </property>
</Properties>
</file>