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8340" y="1326845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6" name="bg 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989" y="2787523"/>
            <a:ext cx="1283449" cy="364617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4776" y="2782951"/>
            <a:ext cx="7222998" cy="4253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7196" y="2398902"/>
            <a:ext cx="10817606" cy="389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spc="-10" dirty="0" smtClean="0">
                <a:solidFill>
                  <a:srgbClr val="FFFFFF"/>
                </a:solidFill>
              </a:rPr>
              <a:t>Software </a:t>
            </a:r>
            <a:r>
              <a:rPr sz="4400" spc="-15" dirty="0" smtClean="0">
                <a:solidFill>
                  <a:srgbClr val="FFFFFF"/>
                </a:solidFill>
              </a:rPr>
              <a:t>Requirement </a:t>
            </a:r>
            <a:r>
              <a:rPr sz="4400" spc="-980" dirty="0" smtClean="0">
                <a:solidFill>
                  <a:srgbClr val="FFFFFF"/>
                </a:solidFill>
              </a:rPr>
              <a:t> </a:t>
            </a:r>
            <a:r>
              <a:rPr sz="4400" spc="-5" dirty="0">
                <a:solidFill>
                  <a:srgbClr val="FFFFFF"/>
                </a:solidFill>
              </a:rPr>
              <a:t>Engineering</a:t>
            </a:r>
            <a:r>
              <a:rPr sz="4400" spc="-30" dirty="0">
                <a:solidFill>
                  <a:srgbClr val="FFFFFF"/>
                </a:solidFill>
              </a:rPr>
              <a:t> </a:t>
            </a:r>
            <a:endParaRPr sz="4400" dirty="0"/>
          </a:p>
        </p:txBody>
      </p:sp>
      <p:sp>
        <p:nvSpPr>
          <p:cNvPr id="16" name="object 16"/>
          <p:cNvSpPr txBox="1"/>
          <p:nvPr/>
        </p:nvSpPr>
        <p:spPr>
          <a:xfrm>
            <a:off x="752348" y="3914013"/>
            <a:ext cx="427685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3200" spc="-85" dirty="0" smtClean="0">
                <a:solidFill>
                  <a:srgbClr val="455F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Change Management</a:t>
            </a:r>
            <a:endParaRPr sz="3200" spc="-85" dirty="0">
              <a:solidFill>
                <a:srgbClr val="455F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760077" y="4254753"/>
            <a:ext cx="14541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latin typeface="Calibri"/>
                <a:cs typeface="Calibri"/>
              </a:rPr>
              <a:t>Week</a:t>
            </a:r>
            <a:r>
              <a:rPr sz="2600" b="1" spc="-5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#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b="1" dirty="0" smtClean="0">
                <a:latin typeface="Calibri"/>
                <a:cs typeface="Calibri"/>
              </a:rPr>
              <a:t>1</a:t>
            </a:r>
            <a:r>
              <a:rPr lang="en-US" sz="2600" b="1" dirty="0" smtClean="0">
                <a:latin typeface="Calibri"/>
                <a:cs typeface="Calibri"/>
              </a:rPr>
              <a:t>5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535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-15" dirty="0">
                <a:latin typeface="Calibri"/>
                <a:cs typeface="Calibri"/>
              </a:rPr>
              <a:t> Policy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b="0"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b="0" spc="-5" dirty="0">
                <a:latin typeface="Calibri"/>
                <a:cs typeface="Calibri"/>
              </a:rPr>
              <a:t>The</a:t>
            </a:r>
            <a:r>
              <a:rPr sz="2600" b="0" spc="-2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following</a:t>
            </a:r>
            <a:r>
              <a:rPr sz="2600" b="0" spc="10" dirty="0">
                <a:latin typeface="Calibri"/>
                <a:cs typeface="Calibri"/>
              </a:rPr>
              <a:t> </a:t>
            </a:r>
            <a:r>
              <a:rPr sz="2600" b="0" spc="-5" dirty="0">
                <a:latin typeface="Calibri"/>
                <a:cs typeface="Calibri"/>
              </a:rPr>
              <a:t>change</a:t>
            </a:r>
            <a:r>
              <a:rPr sz="2600" b="0" spc="-10" dirty="0">
                <a:latin typeface="Calibri"/>
                <a:cs typeface="Calibri"/>
              </a:rPr>
              <a:t> </a:t>
            </a:r>
            <a:r>
              <a:rPr sz="2600" b="0" spc="-15" dirty="0">
                <a:latin typeface="Calibri"/>
                <a:cs typeface="Calibri"/>
              </a:rPr>
              <a:t>control</a:t>
            </a:r>
            <a:r>
              <a:rPr sz="2600" b="0" spc="-5" dirty="0">
                <a:latin typeface="Calibri"/>
                <a:cs typeface="Calibri"/>
              </a:rPr>
              <a:t> policy </a:t>
            </a:r>
            <a:r>
              <a:rPr sz="2600" b="0" spc="-15" dirty="0">
                <a:latin typeface="Calibri"/>
                <a:cs typeface="Calibri"/>
              </a:rPr>
              <a:t>statements</a:t>
            </a:r>
            <a:r>
              <a:rPr sz="2600" b="0" spc="-3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can </a:t>
            </a:r>
            <a:r>
              <a:rPr sz="2600" b="0" spc="-5" dirty="0">
                <a:latin typeface="Calibri"/>
                <a:cs typeface="Calibri"/>
              </a:rPr>
              <a:t>be</a:t>
            </a:r>
            <a:r>
              <a:rPr sz="2600" b="0" spc="-10" dirty="0">
                <a:latin typeface="Calibri"/>
                <a:cs typeface="Calibri"/>
              </a:rPr>
              <a:t> </a:t>
            </a:r>
            <a:r>
              <a:rPr sz="2600" b="0" spc="-5" dirty="0">
                <a:latin typeface="Calibri"/>
                <a:cs typeface="Calibri"/>
              </a:rPr>
              <a:t>helpful:</a:t>
            </a:r>
            <a:endParaRPr sz="2600">
              <a:latin typeface="Calibri"/>
              <a:cs typeface="Calibri"/>
            </a:endParaRPr>
          </a:p>
          <a:p>
            <a:pPr marL="424815">
              <a:lnSpc>
                <a:spcPct val="100000"/>
              </a:lnSpc>
              <a:spcBef>
                <a:spcPts val="1780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spc="-5" dirty="0">
                <a:latin typeface="Calibri"/>
                <a:cs typeface="Calibri"/>
              </a:rPr>
              <a:t>The</a:t>
            </a:r>
            <a:r>
              <a:rPr sz="2400" b="0" spc="1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contents</a:t>
            </a:r>
            <a:r>
              <a:rPr sz="2400" b="0" spc="-5" dirty="0">
                <a:latin typeface="Calibri"/>
                <a:cs typeface="Calibri"/>
              </a:rPr>
              <a:t> of</a:t>
            </a:r>
            <a:r>
              <a:rPr sz="2400" b="0" dirty="0">
                <a:latin typeface="Calibri"/>
                <a:cs typeface="Calibri"/>
              </a:rPr>
              <a:t> the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spc="-10" dirty="0">
                <a:latin typeface="Calibri"/>
                <a:cs typeface="Calibri"/>
              </a:rPr>
              <a:t> database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must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visible</a:t>
            </a:r>
            <a:r>
              <a:rPr sz="2400" b="0" spc="2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all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project </a:t>
            </a:r>
            <a:r>
              <a:rPr sz="2400" b="0" spc="-15" dirty="0">
                <a:latin typeface="Calibri"/>
                <a:cs typeface="Calibri"/>
              </a:rPr>
              <a:t>stakeholders.</a:t>
            </a:r>
            <a:endParaRPr sz="2400">
              <a:latin typeface="Calibri"/>
              <a:cs typeface="Calibri"/>
            </a:endParaRPr>
          </a:p>
          <a:p>
            <a:pPr marL="424815">
              <a:lnSpc>
                <a:spcPct val="100000"/>
              </a:lnSpc>
              <a:spcBef>
                <a:spcPts val="2345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dirty="0">
                <a:latin typeface="Calibri"/>
                <a:cs typeface="Calibri"/>
              </a:rPr>
              <a:t>Impact</a:t>
            </a:r>
            <a:r>
              <a:rPr sz="2400" b="0" spc="-3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analysis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must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 </a:t>
            </a:r>
            <a:r>
              <a:rPr sz="2400" b="0" spc="-10" dirty="0">
                <a:latin typeface="Calibri"/>
                <a:cs typeface="Calibri"/>
              </a:rPr>
              <a:t>performed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for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every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change.</a:t>
            </a:r>
            <a:endParaRPr sz="2400">
              <a:latin typeface="Calibri"/>
              <a:cs typeface="Calibri"/>
            </a:endParaRPr>
          </a:p>
          <a:p>
            <a:pPr marL="424815">
              <a:lnSpc>
                <a:spcPct val="100000"/>
              </a:lnSpc>
              <a:spcBef>
                <a:spcPts val="2340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spc="-15" dirty="0">
                <a:latin typeface="Calibri"/>
                <a:cs typeface="Calibri"/>
              </a:rPr>
              <a:t>Every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incorporated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spc="1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must</a:t>
            </a:r>
            <a:r>
              <a:rPr sz="2400" b="0" spc="-2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traceable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an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approved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spc="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request.</a:t>
            </a:r>
            <a:endParaRPr sz="2400">
              <a:latin typeface="Calibri"/>
              <a:cs typeface="Calibri"/>
            </a:endParaRPr>
          </a:p>
          <a:p>
            <a:pPr marL="671830" marR="5080" indent="-247015">
              <a:lnSpc>
                <a:spcPct val="150000"/>
              </a:lnSpc>
              <a:spcBef>
                <a:spcPts val="900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spc="-5" dirty="0">
                <a:latin typeface="Calibri"/>
                <a:cs typeface="Calibri"/>
              </a:rPr>
              <a:t>The</a:t>
            </a:r>
            <a:r>
              <a:rPr sz="2400" b="0" spc="37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rationale</a:t>
            </a:r>
            <a:r>
              <a:rPr sz="2400" b="0" spc="38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behind</a:t>
            </a:r>
            <a:r>
              <a:rPr sz="2400" b="0" spc="39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every</a:t>
            </a:r>
            <a:r>
              <a:rPr sz="2400" b="0" spc="38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approval</a:t>
            </a:r>
            <a:r>
              <a:rPr sz="2400" b="0" spc="38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or</a:t>
            </a:r>
            <a:r>
              <a:rPr sz="2400" b="0" spc="38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rejection</a:t>
            </a:r>
            <a:r>
              <a:rPr sz="2400" b="0" spc="38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of</a:t>
            </a:r>
            <a:r>
              <a:rPr sz="2400" b="0" spc="38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</a:t>
            </a:r>
            <a:r>
              <a:rPr sz="2400" b="0" spc="38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spc="39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request</a:t>
            </a:r>
            <a:r>
              <a:rPr sz="2400" b="0" spc="37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must</a:t>
            </a:r>
            <a:r>
              <a:rPr sz="2400" b="0" spc="38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 </a:t>
            </a:r>
            <a:r>
              <a:rPr sz="2400" b="0" spc="-53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recorded.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2757" y="2763011"/>
            <a:ext cx="8276463" cy="48018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30653"/>
            <a:ext cx="5118735" cy="4025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715" indent="-256540" algn="just">
              <a:lnSpc>
                <a:spcPct val="130000"/>
              </a:lnSpc>
              <a:spcBef>
                <a:spcPts val="100"/>
              </a:spcBef>
            </a:pPr>
            <a:r>
              <a:rPr sz="22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20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Figure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28-1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illustrates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template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process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description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3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2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handle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2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modifications.</a:t>
            </a:r>
            <a:endParaRPr sz="2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095"/>
              </a:spcBef>
            </a:pPr>
            <a:r>
              <a:rPr sz="2200" b="1" spc="-5" dirty="0">
                <a:solidFill>
                  <a:srgbClr val="297C52"/>
                </a:solidFill>
                <a:latin typeface="Calibri"/>
                <a:cs typeface="Calibri"/>
              </a:rPr>
              <a:t>1.</a:t>
            </a:r>
            <a:r>
              <a:rPr sz="2200" b="1" spc="885" dirty="0">
                <a:solidFill>
                  <a:srgbClr val="297C52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55F51"/>
                </a:solidFill>
                <a:latin typeface="Calibri"/>
                <a:cs typeface="Calibri"/>
              </a:rPr>
              <a:t>Purpose</a:t>
            </a:r>
            <a:r>
              <a:rPr sz="2200" b="1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200" b="1" spc="-5" dirty="0">
                <a:solidFill>
                  <a:srgbClr val="455F51"/>
                </a:solidFill>
                <a:latin typeface="Calibri"/>
                <a:cs typeface="Calibri"/>
              </a:rPr>
              <a:t> scope</a:t>
            </a:r>
            <a:endParaRPr sz="22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30000"/>
              </a:lnSpc>
              <a:spcBef>
                <a:spcPts val="300"/>
              </a:spcBef>
            </a:pPr>
            <a:r>
              <a:rPr sz="2200" spc="-5" dirty="0">
                <a:solidFill>
                  <a:srgbClr val="497B29"/>
                </a:solidFill>
                <a:latin typeface="Georgia"/>
                <a:cs typeface="Georgia"/>
              </a:rPr>
              <a:t>▫</a:t>
            </a:r>
            <a:r>
              <a:rPr sz="2200" dirty="0">
                <a:solidFill>
                  <a:srgbClr val="497B29"/>
                </a:solidFill>
                <a:latin typeface="Georgia"/>
                <a:cs typeface="Georgia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purpose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200" spc="49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this</a:t>
            </a:r>
            <a:r>
              <a:rPr sz="2200" spc="48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process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and the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organizational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scope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which 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it </a:t>
            </a:r>
            <a:r>
              <a:rPr sz="2200" spc="-484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applies.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Indicate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whether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 specific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 kinds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changes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200" spc="-20" dirty="0">
                <a:solidFill>
                  <a:srgbClr val="455F51"/>
                </a:solidFill>
                <a:latin typeface="Calibri"/>
                <a:cs typeface="Calibri"/>
              </a:rPr>
              <a:t>exempted,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such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2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55F51"/>
                </a:solidFill>
                <a:latin typeface="Calibri"/>
                <a:cs typeface="Calibri"/>
              </a:rPr>
              <a:t>interim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work</a:t>
            </a:r>
            <a:r>
              <a:rPr sz="22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55F51"/>
                </a:solidFill>
                <a:latin typeface="Calibri"/>
                <a:cs typeface="Calibri"/>
              </a:rPr>
              <a:t>products.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17564" y="1997964"/>
            <a:ext cx="5231892" cy="459333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4000" b="1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4000" b="1" spc="-1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40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4000" b="1" spc="-20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40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455F51"/>
                </a:solidFill>
                <a:latin typeface="Calibri"/>
                <a:cs typeface="Calibri"/>
              </a:rPr>
              <a:t>process</a:t>
            </a:r>
            <a:r>
              <a:rPr sz="40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4000" b="1" spc="-5" dirty="0">
                <a:solidFill>
                  <a:srgbClr val="455F51"/>
                </a:solidFill>
                <a:latin typeface="Calibri"/>
                <a:cs typeface="Calibri"/>
              </a:rPr>
              <a:t>description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068" y="2263266"/>
            <a:ext cx="3687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900" algn="l"/>
              </a:tabLst>
            </a:pP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2.	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Roles</a:t>
            </a:r>
            <a:r>
              <a:rPr sz="2400" b="1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responsibilities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9222" y="2756358"/>
            <a:ext cx="10170753" cy="375628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098674"/>
            <a:ext cx="5119370" cy="3281679"/>
          </a:xfrm>
          <a:prstGeom prst="rect">
            <a:avLst/>
          </a:prstGeom>
        </p:spPr>
        <p:txBody>
          <a:bodyPr vert="horz" wrap="square" lIns="0" tIns="177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  <a:tabLst>
                <a:tab pos="469900" algn="l"/>
              </a:tabLst>
            </a:pPr>
            <a:r>
              <a:rPr sz="2400" b="1" spc="-5" dirty="0">
                <a:solidFill>
                  <a:srgbClr val="455F51"/>
                </a:solidFill>
                <a:latin typeface="Calibri"/>
                <a:cs typeface="Calibri"/>
              </a:rPr>
              <a:t>3.	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b="1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400" b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endParaRPr sz="2400">
              <a:latin typeface="Calibri"/>
              <a:cs typeface="Calibri"/>
            </a:endParaRPr>
          </a:p>
          <a:p>
            <a:pPr marL="561340" marR="5080" indent="-247015">
              <a:lnSpc>
                <a:spcPts val="4320"/>
              </a:lnSpc>
              <a:spcBef>
                <a:spcPts val="240"/>
              </a:spcBef>
              <a:tabLst>
                <a:tab pos="561340" algn="l"/>
              </a:tabLst>
            </a:pPr>
            <a:r>
              <a:rPr sz="2400" dirty="0">
                <a:solidFill>
                  <a:srgbClr val="455F51"/>
                </a:solidFill>
                <a:latin typeface="Georgia"/>
                <a:cs typeface="Georgia"/>
              </a:rPr>
              <a:t>▫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3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spc="3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400" spc="3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passes</a:t>
            </a:r>
            <a:r>
              <a:rPr sz="2400" spc="3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through</a:t>
            </a:r>
            <a:r>
              <a:rPr sz="2400" spc="3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defined</a:t>
            </a:r>
            <a:r>
              <a:rPr sz="2400" spc="3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life</a:t>
            </a:r>
            <a:r>
              <a:rPr sz="2400" spc="3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cycle</a:t>
            </a:r>
            <a:r>
              <a:rPr sz="2400" spc="3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3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states.</a:t>
            </a:r>
            <a:r>
              <a:rPr sz="2400" spc="3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65" dirty="0">
                <a:solidFill>
                  <a:srgbClr val="455F51"/>
                </a:solidFill>
                <a:latin typeface="Calibri"/>
                <a:cs typeface="Calibri"/>
              </a:rPr>
              <a:t>You</a:t>
            </a:r>
            <a:r>
              <a:rPr sz="2400" spc="3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endParaRPr sz="2400">
              <a:latin typeface="Calibri"/>
              <a:cs typeface="Calibri"/>
            </a:endParaRPr>
          </a:p>
          <a:p>
            <a:pPr marL="561340" marR="7620">
              <a:lnSpc>
                <a:spcPts val="4320"/>
              </a:lnSpc>
              <a:tabLst>
                <a:tab pos="1928495" algn="l"/>
                <a:tab pos="2781935" algn="l"/>
                <a:tab pos="3103880" algn="l"/>
                <a:tab pos="3675379" algn="l"/>
                <a:tab pos="4140200" algn="l"/>
                <a:tab pos="4839970" algn="l"/>
                <a:tab pos="4956810" algn="l"/>
              </a:tabLst>
            </a:pP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ep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these	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usin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g		a  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tat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-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ansi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ion	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di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am,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  <a:spcBef>
                <a:spcPts val="1060"/>
              </a:spcBef>
            </a:pP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illustrated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Figure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28-2.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8944" y="611123"/>
            <a:ext cx="6033515" cy="624687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087092"/>
            <a:ext cx="10707370" cy="4369435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480"/>
              </a:spcBef>
            </a:pPr>
            <a:r>
              <a:rPr sz="2600" b="1" dirty="0">
                <a:solidFill>
                  <a:srgbClr val="297C52"/>
                </a:solidFill>
                <a:latin typeface="Calibri"/>
                <a:cs typeface="Calibri"/>
              </a:rPr>
              <a:t>4.</a:t>
            </a:r>
            <a:r>
              <a:rPr sz="2600" b="1" spc="825" dirty="0">
                <a:solidFill>
                  <a:srgbClr val="297C52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Entry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criteria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ts val="4680"/>
              </a:lnSpc>
              <a:spcBef>
                <a:spcPts val="235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 basic entry criterion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your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process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all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necessary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information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has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been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received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through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approved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channel.</a:t>
            </a:r>
            <a:endParaRPr sz="2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2045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7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potential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originators</a:t>
            </a:r>
            <a:r>
              <a:rPr sz="26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should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know how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submit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request.</a:t>
            </a:r>
            <a:endParaRPr sz="26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50000"/>
              </a:lnSpc>
              <a:spcBef>
                <a:spcPts val="9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Change tool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should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assign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unique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identifier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each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request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route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Receiver.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8005" cy="3368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spc="-5" dirty="0">
                <a:solidFill>
                  <a:srgbClr val="297C52"/>
                </a:solidFill>
                <a:latin typeface="Calibri"/>
                <a:cs typeface="Calibri"/>
              </a:rPr>
              <a:t>5.	</a:t>
            </a:r>
            <a:r>
              <a:rPr sz="2800" b="1" spc="-55" dirty="0">
                <a:solidFill>
                  <a:srgbClr val="455F51"/>
                </a:solidFill>
                <a:latin typeface="Calibri"/>
                <a:cs typeface="Calibri"/>
              </a:rPr>
              <a:t>Tasks</a:t>
            </a:r>
            <a:endParaRPr sz="2800">
              <a:latin typeface="Calibri"/>
              <a:cs typeface="Calibri"/>
            </a:endParaRPr>
          </a:p>
          <a:p>
            <a:pPr marL="305435">
              <a:lnSpc>
                <a:spcPct val="100000"/>
              </a:lnSpc>
              <a:spcBef>
                <a:spcPts val="1914"/>
              </a:spcBef>
              <a:tabLst>
                <a:tab pos="820419" algn="l"/>
              </a:tabLst>
            </a:pPr>
            <a:r>
              <a:rPr sz="2600" dirty="0">
                <a:solidFill>
                  <a:srgbClr val="497B29"/>
                </a:solidFill>
                <a:latin typeface="Wingdings"/>
                <a:cs typeface="Wingdings"/>
              </a:rPr>
              <a:t></a:t>
            </a:r>
            <a:r>
              <a:rPr sz="2600" dirty="0">
                <a:solidFill>
                  <a:srgbClr val="497B29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455F51"/>
                </a:solidFill>
                <a:latin typeface="Calibri"/>
                <a:cs typeface="Calibri"/>
              </a:rPr>
              <a:t>Evaluate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 change</a:t>
            </a:r>
            <a:r>
              <a:rPr sz="2600" b="1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endParaRPr sz="2600">
              <a:latin typeface="Calibri"/>
              <a:cs typeface="Calibri"/>
            </a:endParaRPr>
          </a:p>
          <a:p>
            <a:pPr marL="1027430" marR="5080" indent="-457200">
              <a:lnSpc>
                <a:spcPct val="150000"/>
              </a:lnSpc>
              <a:spcBef>
                <a:spcPts val="345"/>
              </a:spcBef>
              <a:tabLst>
                <a:tab pos="1027430" algn="l"/>
              </a:tabLst>
            </a:pPr>
            <a:r>
              <a:rPr sz="2400" spc="-385" dirty="0">
                <a:solidFill>
                  <a:srgbClr val="4D671B"/>
                </a:solidFill>
                <a:latin typeface="Segoe UI Symbol"/>
                <a:cs typeface="Segoe UI Symbol"/>
              </a:rPr>
              <a:t>🞄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Begin</a:t>
            </a:r>
            <a:r>
              <a:rPr sz="24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4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evaluating</a:t>
            </a:r>
            <a:r>
              <a:rPr sz="24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4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4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technical</a:t>
            </a:r>
            <a:r>
              <a:rPr sz="24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feasibility,</a:t>
            </a:r>
            <a:r>
              <a:rPr sz="2400" spc="2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cost,</a:t>
            </a:r>
            <a:r>
              <a:rPr sz="24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29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alignment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with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project’s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business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resource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constraints.</a:t>
            </a:r>
            <a:endParaRPr sz="2400">
              <a:latin typeface="Calibri"/>
              <a:cs typeface="Calibri"/>
            </a:endParaRPr>
          </a:p>
          <a:p>
            <a:pPr marL="570230">
              <a:lnSpc>
                <a:spcPct val="100000"/>
              </a:lnSpc>
              <a:spcBef>
                <a:spcPts val="1739"/>
              </a:spcBef>
              <a:tabLst>
                <a:tab pos="1027430" algn="l"/>
              </a:tabLst>
            </a:pPr>
            <a:r>
              <a:rPr sz="2400" spc="-385" dirty="0">
                <a:solidFill>
                  <a:srgbClr val="4D671B"/>
                </a:solidFill>
                <a:latin typeface="Segoe UI Symbol"/>
                <a:cs typeface="Segoe UI Symbol"/>
              </a:rPr>
              <a:t>🞄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CCB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Chair</a:t>
            </a:r>
            <a:r>
              <a:rPr sz="2400" spc="1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might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assign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Evaluator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perform</a:t>
            </a:r>
            <a:r>
              <a:rPr sz="24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impact</a:t>
            </a:r>
            <a:r>
              <a:rPr sz="2400" spc="1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analysis,</a:t>
            </a:r>
            <a:r>
              <a:rPr sz="2400" spc="1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risk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1027430">
              <a:lnSpc>
                <a:spcPct val="100000"/>
              </a:lnSpc>
              <a:spcBef>
                <a:spcPts val="1445"/>
              </a:spcBef>
            </a:pP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hazard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analysis,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 other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assessments.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95"/>
              </a:spcBef>
              <a:tabLst>
                <a:tab pos="638810" algn="l"/>
              </a:tabLst>
            </a:pPr>
            <a:r>
              <a:rPr spc="-5" dirty="0">
                <a:solidFill>
                  <a:srgbClr val="297C52"/>
                </a:solidFill>
              </a:rPr>
              <a:t>5.	</a:t>
            </a:r>
            <a:r>
              <a:rPr spc="-55" dirty="0"/>
              <a:t>Tasks</a:t>
            </a:r>
          </a:p>
          <a:p>
            <a:pPr marL="415925">
              <a:lnSpc>
                <a:spcPct val="100000"/>
              </a:lnSpc>
              <a:spcBef>
                <a:spcPts val="1914"/>
              </a:spcBef>
              <a:tabLst>
                <a:tab pos="931544" algn="l"/>
              </a:tabLst>
            </a:pPr>
            <a:r>
              <a:rPr sz="2600" b="0" dirty="0">
                <a:solidFill>
                  <a:srgbClr val="497B29"/>
                </a:solidFill>
                <a:latin typeface="Wingdings"/>
                <a:cs typeface="Wingdings"/>
              </a:rPr>
              <a:t></a:t>
            </a:r>
            <a:r>
              <a:rPr sz="2600" b="0" dirty="0">
                <a:solidFill>
                  <a:srgbClr val="497B29"/>
                </a:solidFill>
                <a:latin typeface="Times New Roman"/>
                <a:cs typeface="Times New Roman"/>
              </a:rPr>
              <a:t>	</a:t>
            </a:r>
            <a:r>
              <a:rPr sz="2600" spc="-20" dirty="0"/>
              <a:t>Make</a:t>
            </a:r>
            <a:r>
              <a:rPr sz="2600" spc="-25" dirty="0"/>
              <a:t> </a:t>
            </a:r>
            <a:r>
              <a:rPr sz="2600" spc="-10" dirty="0"/>
              <a:t>change</a:t>
            </a:r>
            <a:r>
              <a:rPr sz="2600" spc="10" dirty="0"/>
              <a:t> </a:t>
            </a:r>
            <a:r>
              <a:rPr sz="2600" spc="-5" dirty="0"/>
              <a:t>decision</a:t>
            </a:r>
            <a:endParaRPr sz="2600">
              <a:latin typeface="Times New Roman"/>
              <a:cs typeface="Times New Roman"/>
            </a:endParaRPr>
          </a:p>
          <a:p>
            <a:pPr marL="1194435" marR="5715" indent="-513715">
              <a:lnSpc>
                <a:spcPct val="150000"/>
              </a:lnSpc>
              <a:spcBef>
                <a:spcPts val="345"/>
              </a:spcBef>
              <a:tabLst>
                <a:tab pos="1195070" algn="l"/>
              </a:tabLst>
            </a:pPr>
            <a:r>
              <a:rPr sz="2400" b="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b="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b="0" spc="-5" dirty="0">
                <a:latin typeface="Calibri"/>
                <a:cs typeface="Calibri"/>
              </a:rPr>
              <a:t>The</a:t>
            </a:r>
            <a:r>
              <a:rPr sz="2400" b="0" spc="9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appropriate</a:t>
            </a:r>
            <a:r>
              <a:rPr sz="2400" b="0" spc="10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decision</a:t>
            </a:r>
            <a:r>
              <a:rPr sz="2400" b="0" spc="105" dirty="0">
                <a:latin typeface="Calibri"/>
                <a:cs typeface="Calibri"/>
              </a:rPr>
              <a:t> </a:t>
            </a:r>
            <a:r>
              <a:rPr sz="2400" b="0" spc="-20" dirty="0">
                <a:latin typeface="Calibri"/>
                <a:cs typeface="Calibri"/>
              </a:rPr>
              <a:t>makers,</a:t>
            </a:r>
            <a:r>
              <a:rPr sz="2400" b="0" spc="8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chartered</a:t>
            </a:r>
            <a:r>
              <a:rPr sz="2400" b="0" spc="10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as</a:t>
            </a:r>
            <a:r>
              <a:rPr sz="2400" b="0" spc="8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</a:t>
            </a:r>
            <a:r>
              <a:rPr sz="2400" b="0" spc="10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CCB,</a:t>
            </a:r>
            <a:r>
              <a:rPr sz="2400" b="0" spc="8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then</a:t>
            </a:r>
            <a:r>
              <a:rPr sz="2400" b="0" spc="9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decide</a:t>
            </a:r>
            <a:r>
              <a:rPr sz="2400" b="0" spc="10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whether </a:t>
            </a:r>
            <a:r>
              <a:rPr sz="2400" b="0" spc="-52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 approve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or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reject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 </a:t>
            </a:r>
            <a:r>
              <a:rPr sz="2400" b="0" spc="-5" dirty="0">
                <a:latin typeface="Calibri"/>
                <a:cs typeface="Calibri"/>
              </a:rPr>
              <a:t>change.</a:t>
            </a:r>
            <a:endParaRPr sz="2400">
              <a:latin typeface="Calibri"/>
              <a:cs typeface="Calibri"/>
            </a:endParaRPr>
          </a:p>
          <a:p>
            <a:pPr marL="680720">
              <a:lnSpc>
                <a:spcPct val="100000"/>
              </a:lnSpc>
              <a:spcBef>
                <a:spcPts val="1739"/>
              </a:spcBef>
              <a:tabLst>
                <a:tab pos="1195070" algn="l"/>
                <a:tab pos="1789430" algn="l"/>
                <a:tab pos="2415540" algn="l"/>
                <a:tab pos="3166110" algn="l"/>
                <a:tab pos="3888104" algn="l"/>
                <a:tab pos="5196205" algn="l"/>
                <a:tab pos="6220460" algn="l"/>
                <a:tab pos="6500495" algn="l"/>
                <a:tab pos="7549515" algn="l"/>
                <a:tab pos="7948930" algn="l"/>
                <a:tab pos="8822055" algn="l"/>
              </a:tabLst>
            </a:pPr>
            <a:r>
              <a:rPr sz="2400" b="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b="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b="0" spc="-5" dirty="0">
                <a:latin typeface="Calibri"/>
                <a:cs typeface="Calibri"/>
              </a:rPr>
              <a:t>The	</a:t>
            </a:r>
            <a:r>
              <a:rPr sz="2400" b="0" dirty="0">
                <a:latin typeface="Calibri"/>
                <a:cs typeface="Calibri"/>
              </a:rPr>
              <a:t>CCB	</a:t>
            </a:r>
            <a:r>
              <a:rPr sz="2400" b="0" spc="-15" dirty="0">
                <a:latin typeface="Calibri"/>
                <a:cs typeface="Calibri"/>
              </a:rPr>
              <a:t>gives	</a:t>
            </a:r>
            <a:r>
              <a:rPr sz="2400" b="0" dirty="0">
                <a:latin typeface="Calibri"/>
                <a:cs typeface="Calibri"/>
              </a:rPr>
              <a:t>each	</a:t>
            </a:r>
            <a:r>
              <a:rPr sz="2400" b="0" spc="-15" dirty="0">
                <a:latin typeface="Calibri"/>
                <a:cs typeface="Calibri"/>
              </a:rPr>
              <a:t>approved	</a:t>
            </a:r>
            <a:r>
              <a:rPr sz="2400" b="0" spc="-5" dirty="0">
                <a:latin typeface="Calibri"/>
                <a:cs typeface="Calibri"/>
              </a:rPr>
              <a:t>change	</a:t>
            </a:r>
            <a:r>
              <a:rPr sz="2400" b="0" dirty="0">
                <a:latin typeface="Calibri"/>
                <a:cs typeface="Calibri"/>
              </a:rPr>
              <a:t>a	</a:t>
            </a:r>
            <a:r>
              <a:rPr sz="2400" b="0" spc="-5" dirty="0">
                <a:latin typeface="Calibri"/>
                <a:cs typeface="Calibri"/>
              </a:rPr>
              <a:t>priority	or	</a:t>
            </a:r>
            <a:r>
              <a:rPr sz="2400" b="0" spc="-20" dirty="0">
                <a:latin typeface="Calibri"/>
                <a:cs typeface="Calibri"/>
              </a:rPr>
              <a:t>target	</a:t>
            </a:r>
            <a:r>
              <a:rPr sz="2400" b="0" spc="-10" dirty="0">
                <a:latin typeface="Calibri"/>
                <a:cs typeface="Calibri"/>
              </a:rPr>
              <a:t>implementation</a:t>
            </a:r>
            <a:endParaRPr sz="2400">
              <a:latin typeface="Calibri"/>
              <a:cs typeface="Calibri"/>
            </a:endParaRPr>
          </a:p>
          <a:p>
            <a:pPr marL="1194435">
              <a:lnSpc>
                <a:spcPct val="100000"/>
              </a:lnSpc>
              <a:spcBef>
                <a:spcPts val="1445"/>
              </a:spcBef>
            </a:pPr>
            <a:r>
              <a:rPr sz="2400" b="0" spc="-15" dirty="0">
                <a:latin typeface="Calibri"/>
                <a:cs typeface="Calibri"/>
              </a:rPr>
              <a:t>date, </a:t>
            </a:r>
            <a:r>
              <a:rPr sz="2400" b="0" spc="-5" dirty="0">
                <a:latin typeface="Calibri"/>
                <a:cs typeface="Calibri"/>
              </a:rPr>
              <a:t>or </a:t>
            </a:r>
            <a:r>
              <a:rPr sz="2400" b="0" dirty="0">
                <a:latin typeface="Calibri"/>
                <a:cs typeface="Calibri"/>
              </a:rPr>
              <a:t>it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allocates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the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</a:t>
            </a:r>
            <a:r>
              <a:rPr sz="2400" b="0" spc="-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specific</a:t>
            </a:r>
            <a:r>
              <a:rPr sz="2400" b="0" spc="-10" dirty="0">
                <a:latin typeface="Calibri"/>
                <a:cs typeface="Calibri"/>
              </a:rPr>
              <a:t> iteration</a:t>
            </a:r>
            <a:r>
              <a:rPr sz="2400" b="0" spc="-2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or</a:t>
            </a:r>
            <a:r>
              <a:rPr sz="2400" b="0" spc="-2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release.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419080" cy="3917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spc="-5" dirty="0">
                <a:solidFill>
                  <a:srgbClr val="297C52"/>
                </a:solidFill>
                <a:latin typeface="Calibri"/>
                <a:cs typeface="Calibri"/>
              </a:rPr>
              <a:t>5.	</a:t>
            </a:r>
            <a:r>
              <a:rPr sz="2800" b="1" spc="-55" dirty="0">
                <a:solidFill>
                  <a:srgbClr val="455F51"/>
                </a:solidFill>
                <a:latin typeface="Calibri"/>
                <a:cs typeface="Calibri"/>
              </a:rPr>
              <a:t>Tasks</a:t>
            </a:r>
            <a:endParaRPr sz="2800">
              <a:latin typeface="Calibri"/>
              <a:cs typeface="Calibri"/>
            </a:endParaRPr>
          </a:p>
          <a:p>
            <a:pPr marL="305435">
              <a:lnSpc>
                <a:spcPct val="100000"/>
              </a:lnSpc>
              <a:spcBef>
                <a:spcPts val="1914"/>
              </a:spcBef>
              <a:tabLst>
                <a:tab pos="820419" algn="l"/>
              </a:tabLst>
            </a:pPr>
            <a:r>
              <a:rPr sz="2600" dirty="0">
                <a:solidFill>
                  <a:srgbClr val="497B29"/>
                </a:solidFill>
                <a:latin typeface="Wingdings"/>
                <a:cs typeface="Wingdings"/>
              </a:rPr>
              <a:t></a:t>
            </a:r>
            <a:r>
              <a:rPr sz="2600" dirty="0">
                <a:solidFill>
                  <a:srgbClr val="497B29"/>
                </a:solidFill>
                <a:latin typeface="Times New Roman"/>
                <a:cs typeface="Times New Roman"/>
              </a:rPr>
              <a:t>	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Implement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endParaRPr sz="2600">
              <a:latin typeface="Calibri"/>
              <a:cs typeface="Calibri"/>
            </a:endParaRPr>
          </a:p>
          <a:p>
            <a:pPr marL="1083945" marR="5080" indent="-513715">
              <a:lnSpc>
                <a:spcPct val="150000"/>
              </a:lnSpc>
              <a:spcBef>
                <a:spcPts val="345"/>
              </a:spcBef>
              <a:tabLst>
                <a:tab pos="1083945" algn="l"/>
              </a:tabLst>
            </a:pPr>
            <a:r>
              <a:rPr sz="240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assigned Modifier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(or Modifiers)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updates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affected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work products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as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necessary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fully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implement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change.</a:t>
            </a:r>
            <a:endParaRPr sz="2400">
              <a:latin typeface="Calibri"/>
              <a:cs typeface="Calibri"/>
            </a:endParaRPr>
          </a:p>
          <a:p>
            <a:pPr marL="1083945" marR="71755" indent="-513715">
              <a:lnSpc>
                <a:spcPct val="150000"/>
              </a:lnSpc>
              <a:spcBef>
                <a:spcPts val="300"/>
              </a:spcBef>
              <a:tabLst>
                <a:tab pos="1083945" algn="l"/>
              </a:tabLst>
            </a:pPr>
            <a:r>
              <a:rPr sz="240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 trace information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find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all the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parts 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system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change touches,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revise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trace information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if necessary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reflect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changes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made.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7370" cy="3368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spc="-5" dirty="0">
                <a:solidFill>
                  <a:srgbClr val="297C52"/>
                </a:solidFill>
                <a:latin typeface="Calibri"/>
                <a:cs typeface="Calibri"/>
              </a:rPr>
              <a:t>5.	</a:t>
            </a:r>
            <a:r>
              <a:rPr sz="2800" b="1" spc="-55" dirty="0">
                <a:solidFill>
                  <a:srgbClr val="455F51"/>
                </a:solidFill>
                <a:latin typeface="Calibri"/>
                <a:cs typeface="Calibri"/>
              </a:rPr>
              <a:t>Tasks</a:t>
            </a:r>
            <a:endParaRPr sz="2800">
              <a:latin typeface="Calibri"/>
              <a:cs typeface="Calibri"/>
            </a:endParaRPr>
          </a:p>
          <a:p>
            <a:pPr marL="305435">
              <a:lnSpc>
                <a:spcPct val="100000"/>
              </a:lnSpc>
              <a:spcBef>
                <a:spcPts val="1914"/>
              </a:spcBef>
              <a:tabLst>
                <a:tab pos="820419" algn="l"/>
              </a:tabLst>
            </a:pPr>
            <a:r>
              <a:rPr sz="2600" dirty="0">
                <a:solidFill>
                  <a:srgbClr val="497B29"/>
                </a:solidFill>
                <a:latin typeface="Wingdings"/>
                <a:cs typeface="Wingdings"/>
              </a:rPr>
              <a:t></a:t>
            </a:r>
            <a:r>
              <a:rPr sz="2600" dirty="0">
                <a:solidFill>
                  <a:srgbClr val="497B29"/>
                </a:solidFill>
                <a:latin typeface="Times New Roman"/>
                <a:cs typeface="Times New Roman"/>
              </a:rPr>
              <a:t>	</a:t>
            </a:r>
            <a:r>
              <a:rPr sz="2600" b="1" spc="-25" dirty="0">
                <a:solidFill>
                  <a:srgbClr val="455F51"/>
                </a:solidFill>
                <a:latin typeface="Calibri"/>
                <a:cs typeface="Calibri"/>
              </a:rPr>
              <a:t>Verify</a:t>
            </a:r>
            <a:r>
              <a:rPr sz="2600" b="1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 change</a:t>
            </a:r>
            <a:endParaRPr sz="2600">
              <a:latin typeface="Calibri"/>
              <a:cs typeface="Calibri"/>
            </a:endParaRPr>
          </a:p>
          <a:p>
            <a:pPr marL="1083945" marR="7620" indent="-513715">
              <a:lnSpc>
                <a:spcPct val="150000"/>
              </a:lnSpc>
              <a:spcBef>
                <a:spcPts val="345"/>
              </a:spcBef>
              <a:tabLst>
                <a:tab pos="1083945" algn="l"/>
              </a:tabLst>
            </a:pPr>
            <a:r>
              <a:rPr sz="240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1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400" spc="1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typically</a:t>
            </a:r>
            <a:r>
              <a:rPr sz="2400" spc="1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spc="1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verified</a:t>
            </a:r>
            <a:r>
              <a:rPr sz="2400" spc="1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through</a:t>
            </a:r>
            <a:r>
              <a:rPr sz="2400" spc="1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1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peer</a:t>
            </a:r>
            <a:r>
              <a:rPr sz="2400" spc="1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review</a:t>
            </a:r>
            <a:r>
              <a:rPr sz="2400" spc="1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1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ensure </a:t>
            </a:r>
            <a:r>
              <a:rPr sz="2400" spc="-5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modified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deliverables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correctly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address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aspects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change.</a:t>
            </a:r>
            <a:endParaRPr sz="2400">
              <a:latin typeface="Calibri"/>
              <a:cs typeface="Calibri"/>
            </a:endParaRPr>
          </a:p>
          <a:p>
            <a:pPr marL="570230">
              <a:lnSpc>
                <a:spcPct val="100000"/>
              </a:lnSpc>
              <a:spcBef>
                <a:spcPts val="1739"/>
              </a:spcBef>
              <a:tabLst>
                <a:tab pos="1083945" algn="l"/>
                <a:tab pos="2360930" algn="l"/>
                <a:tab pos="3233420" algn="l"/>
                <a:tab pos="4636770" algn="l"/>
                <a:tab pos="5583555" algn="l"/>
                <a:tab pos="6513195" algn="l"/>
                <a:tab pos="7160895" algn="l"/>
                <a:tab pos="8400415" algn="l"/>
                <a:tab pos="9335770" algn="l"/>
                <a:tab pos="9798050" algn="l"/>
              </a:tabLst>
            </a:pPr>
            <a:r>
              <a:rPr sz="2400" dirty="0">
                <a:solidFill>
                  <a:srgbClr val="4D671B"/>
                </a:solidFill>
                <a:latin typeface="Wingdings"/>
                <a:cs typeface="Wingdings"/>
              </a:rPr>
              <a:t></a:t>
            </a:r>
            <a:r>
              <a:rPr sz="2400" dirty="0">
                <a:solidFill>
                  <a:srgbClr val="4D671B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Multiple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am	m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mbe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mig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eri</a:t>
            </a:r>
            <a:r>
              <a:rPr sz="2400" spc="1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y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chan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	made	in	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arious</a:t>
            </a:r>
            <a:endParaRPr sz="2400">
              <a:latin typeface="Calibri"/>
              <a:cs typeface="Calibri"/>
            </a:endParaRPr>
          </a:p>
          <a:p>
            <a:pPr marL="1083945">
              <a:lnSpc>
                <a:spcPct val="100000"/>
              </a:lnSpc>
              <a:spcBef>
                <a:spcPts val="1445"/>
              </a:spcBef>
            </a:pP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downstream work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products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through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testing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review.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7627" y="3380689"/>
            <a:ext cx="21069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Change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happens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408047"/>
            <a:ext cx="10705465" cy="4001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b="1" spc="-5" dirty="0">
                <a:solidFill>
                  <a:srgbClr val="297C52"/>
                </a:solidFill>
                <a:latin typeface="Calibri"/>
                <a:cs typeface="Calibri"/>
              </a:rPr>
              <a:t>6.	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Exit</a:t>
            </a:r>
            <a:r>
              <a:rPr sz="2800" b="1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criteria</a:t>
            </a:r>
            <a:endParaRPr sz="2800">
              <a:latin typeface="Calibri"/>
              <a:cs typeface="Calibri"/>
            </a:endParaRPr>
          </a:p>
          <a:p>
            <a:pPr marL="561340" marR="5715" indent="-247015">
              <a:lnSpc>
                <a:spcPct val="150100"/>
              </a:lnSpc>
              <a:spcBef>
                <a:spcPts val="350"/>
              </a:spcBef>
              <a:tabLst>
                <a:tab pos="561340" algn="l"/>
                <a:tab pos="1986280" algn="l"/>
                <a:tab pos="2580640" algn="l"/>
                <a:tab pos="3961765" algn="l"/>
                <a:tab pos="4598670" algn="l"/>
                <a:tab pos="5697855" algn="l"/>
                <a:tab pos="7035800" algn="l"/>
                <a:tab pos="7732395" algn="l"/>
                <a:tab pos="8209915" algn="l"/>
                <a:tab pos="9660890" algn="l"/>
                <a:tab pos="1008126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ti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ying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6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oll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g	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xi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cri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eria	indi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es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an	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75" dirty="0">
                <a:solidFill>
                  <a:srgbClr val="455F51"/>
                </a:solidFill>
                <a:latin typeface="Calibri"/>
                <a:cs typeface="Calibri"/>
              </a:rPr>
              <a:t>x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cut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f	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y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our  change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process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was properly completed:</a:t>
            </a:r>
            <a:endParaRPr sz="26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  <a:spcBef>
                <a:spcPts val="1785"/>
              </a:spcBef>
            </a:pPr>
            <a:r>
              <a:rPr sz="2400" spc="-1060" dirty="0">
                <a:solidFill>
                  <a:srgbClr val="4D671B"/>
                </a:solidFill>
                <a:latin typeface="Segoe UI Symbol"/>
                <a:cs typeface="Segoe UI Symbol"/>
              </a:rPr>
              <a:t>🞄</a:t>
            </a:r>
            <a:r>
              <a:rPr sz="2400" spc="200" dirty="0">
                <a:solidFill>
                  <a:srgbClr val="4D671B"/>
                </a:solidFill>
                <a:latin typeface="Segoe UI Symbol"/>
                <a:cs typeface="Segoe UI Symbol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tus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equ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j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ed,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Closed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,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nc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le</a:t>
            </a:r>
            <a:r>
              <a:rPr sz="2400" spc="1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  <a:spcBef>
                <a:spcPts val="1739"/>
              </a:spcBef>
            </a:pPr>
            <a:r>
              <a:rPr sz="2400" spc="-385" dirty="0">
                <a:solidFill>
                  <a:srgbClr val="4D671B"/>
                </a:solidFill>
                <a:latin typeface="Segoe UI Symbol"/>
                <a:cs typeface="Segoe UI Symbol"/>
              </a:rPr>
              <a:t>🞄</a:t>
            </a:r>
            <a:r>
              <a:rPr sz="2400" spc="-330" dirty="0">
                <a:solidFill>
                  <a:srgbClr val="4D671B"/>
                </a:solidFill>
                <a:latin typeface="Segoe UI Symbol"/>
                <a:cs typeface="Segoe UI Symbol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modified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work products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updated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stored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correct locations.</a:t>
            </a:r>
            <a:endParaRPr sz="2400">
              <a:latin typeface="Calibri"/>
              <a:cs typeface="Calibri"/>
            </a:endParaRPr>
          </a:p>
          <a:p>
            <a:pPr marL="826769" marR="5080" indent="-219710">
              <a:lnSpc>
                <a:spcPct val="150000"/>
              </a:lnSpc>
              <a:spcBef>
                <a:spcPts val="305"/>
              </a:spcBef>
              <a:tabLst>
                <a:tab pos="2556510" algn="l"/>
                <a:tab pos="4961890" algn="l"/>
                <a:tab pos="5713095" algn="l"/>
                <a:tab pos="6808470" algn="l"/>
                <a:tab pos="7729855" algn="l"/>
                <a:tab pos="8744585" algn="l"/>
                <a:tab pos="9686925" algn="l"/>
              </a:tabLst>
            </a:pPr>
            <a:r>
              <a:rPr sz="2400" spc="-385" dirty="0">
                <a:solidFill>
                  <a:srgbClr val="4D671B"/>
                </a:solidFill>
                <a:latin typeface="Segoe UI Symbol"/>
                <a:cs typeface="Segoe UI Symbol"/>
              </a:rPr>
              <a:t>🞄</a:t>
            </a:r>
            <a:r>
              <a:rPr sz="2400" spc="200" dirty="0">
                <a:solidFill>
                  <a:srgbClr val="4D671B"/>
                </a:solidFill>
                <a:latin typeface="Segoe UI Symbol"/>
                <a:cs typeface="Segoe UI Symbol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4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relevant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stakeholders</a:t>
            </a:r>
            <a:r>
              <a:rPr sz="2400" spc="4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have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been	notified	of</a:t>
            </a:r>
            <a:r>
              <a:rPr sz="2400" spc="4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details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400" spc="3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request.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7552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A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process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74774"/>
            <a:ext cx="10706100" cy="4034790"/>
          </a:xfrm>
          <a:prstGeom prst="rect">
            <a:avLst/>
          </a:prstGeom>
        </p:spPr>
        <p:txBody>
          <a:bodyPr vert="horz" wrap="square" lIns="0" tIns="1778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400"/>
              </a:spcBef>
            </a:pPr>
            <a:r>
              <a:rPr sz="2600" b="1" dirty="0">
                <a:solidFill>
                  <a:srgbClr val="297C52"/>
                </a:solidFill>
                <a:latin typeface="Calibri"/>
                <a:cs typeface="Calibri"/>
              </a:rPr>
              <a:t>7.</a:t>
            </a:r>
            <a:r>
              <a:rPr sz="2600" b="1" spc="840" dirty="0">
                <a:solidFill>
                  <a:srgbClr val="297C52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55F51"/>
                </a:solidFill>
                <a:latin typeface="Calibri"/>
                <a:cs typeface="Calibri"/>
              </a:rPr>
              <a:t>control </a:t>
            </a:r>
            <a:r>
              <a:rPr sz="2600" b="1" spc="-15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r>
              <a:rPr sz="26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455F51"/>
                </a:solidFill>
                <a:latin typeface="Calibri"/>
                <a:cs typeface="Calibri"/>
              </a:rPr>
              <a:t>reporting</a:t>
            </a:r>
            <a:endParaRPr sz="2600">
              <a:latin typeface="Calibri"/>
              <a:cs typeface="Calibri"/>
            </a:endParaRPr>
          </a:p>
          <a:p>
            <a:pPr marL="561340" marR="5715" indent="-247015" algn="just">
              <a:lnSpc>
                <a:spcPct val="130000"/>
              </a:lnSpc>
              <a:spcBef>
                <a:spcPts val="330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Identify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charts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reports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you’ll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use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summarize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contents</a:t>
            </a:r>
            <a:r>
              <a:rPr sz="2400" spc="5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spc="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database.</a:t>
            </a:r>
            <a:endParaRPr sz="2400">
              <a:latin typeface="Calibri"/>
              <a:cs typeface="Calibri"/>
            </a:endParaRPr>
          </a:p>
          <a:p>
            <a:pPr marL="561340" marR="5080" indent="-247015" algn="just">
              <a:lnSpc>
                <a:spcPct val="130000"/>
              </a:lnSpc>
              <a:spcBef>
                <a:spcPts val="305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These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charts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might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show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number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requests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each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state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as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function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time,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trends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average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time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request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unresolved.</a:t>
            </a:r>
            <a:endParaRPr sz="2400">
              <a:latin typeface="Calibri"/>
              <a:cs typeface="Calibri"/>
            </a:endParaRPr>
          </a:p>
          <a:p>
            <a:pPr marL="561340" marR="6985" indent="-247015" algn="just">
              <a:lnSpc>
                <a:spcPct val="130000"/>
              </a:lnSpc>
              <a:spcBef>
                <a:spcPts val="300"/>
              </a:spcBef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Describe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procedures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producing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charts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and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reports.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400" spc="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project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manager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uses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these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reports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when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tracking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project’s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status.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987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Summa</a:t>
            </a:r>
            <a:r>
              <a:rPr spc="5" dirty="0"/>
              <a:t>r</a:t>
            </a:r>
            <a:r>
              <a:rPr spc="-5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2408047"/>
            <a:ext cx="5588635" cy="2356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happens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91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Why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changes?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Policy?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process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description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67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</a:t>
            </a:r>
            <a:r>
              <a:rPr spc="-30" dirty="0"/>
              <a:t>n</a:t>
            </a:r>
            <a:r>
              <a:rPr spc="-50" dirty="0"/>
              <a:t>t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2408047"/>
            <a:ext cx="5588635" cy="2356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800" b="1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happens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91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Why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changes?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Policy?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process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description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2984" y="2763011"/>
            <a:ext cx="5150866" cy="4801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9237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30" dirty="0">
                <a:latin typeface="Calibri"/>
                <a:cs typeface="Calibri"/>
              </a:rPr>
              <a:t>Why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Manage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Changes?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100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world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development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progresses: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new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market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opportunities arise,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regulations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 policies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change,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business needs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evolve.</a:t>
            </a:r>
            <a:endParaRPr sz="28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effective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software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team can nimbly respond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necessary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changes so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product</a:t>
            </a:r>
            <a:r>
              <a:rPr sz="28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build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provides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timely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customer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value.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9237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30" dirty="0">
                <a:latin typeface="Calibri"/>
                <a:cs typeface="Calibri"/>
              </a:rPr>
              <a:t>Why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Manage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Changes?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22119"/>
            <a:ext cx="10706735" cy="398589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68605" marR="5080" indent="-256540">
              <a:lnSpc>
                <a:spcPts val="2810"/>
              </a:lnSpc>
              <a:spcBef>
                <a:spcPts val="455"/>
              </a:spcBef>
              <a:tabLst>
                <a:tab pos="782320" algn="l"/>
                <a:tab pos="2586990" algn="l"/>
                <a:tab pos="3489325" algn="l"/>
                <a:tab pos="4598670" algn="l"/>
                <a:tab pos="5535930" algn="l"/>
                <a:tab pos="6997700" algn="l"/>
                <a:tab pos="7463155" algn="l"/>
                <a:tab pos="8791575" algn="l"/>
                <a:tab pos="10020300" algn="l"/>
              </a:tabLst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26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ani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z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tion	th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8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160" dirty="0">
                <a:solidFill>
                  <a:srgbClr val="455F51"/>
                </a:solidFill>
                <a:latin typeface="Calibri"/>
                <a:cs typeface="Calibri"/>
              </a:rPr>
              <a:t>’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erious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bou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man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ging	its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ft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w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ojec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m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 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ensure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that:</a:t>
            </a:r>
            <a:endParaRPr sz="2600">
              <a:latin typeface="Calibri"/>
              <a:cs typeface="Calibri"/>
            </a:endParaRPr>
          </a:p>
          <a:p>
            <a:pPr marL="561340" marR="8255" indent="-247015">
              <a:lnSpc>
                <a:spcPts val="2590"/>
              </a:lnSpc>
              <a:spcBef>
                <a:spcPts val="905"/>
              </a:spcBef>
              <a:tabLst>
                <a:tab pos="561340" algn="l"/>
                <a:tab pos="1967864" algn="l"/>
                <a:tab pos="3877945" algn="l"/>
                <a:tab pos="5120005" algn="l"/>
                <a:tab pos="5756910" algn="l"/>
                <a:tab pos="7508875" algn="l"/>
                <a:tab pos="8959215" algn="l"/>
                <a:tab pos="1000506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op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se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equi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em</a:t>
            </a:r>
            <a:r>
              <a:rPr sz="2400" spc="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ts	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	a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tho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tfully	e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alu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ed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being 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committed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to.</a:t>
            </a:r>
            <a:endParaRPr sz="2400">
              <a:latin typeface="Calibri"/>
              <a:cs typeface="Calibri"/>
            </a:endParaRPr>
          </a:p>
          <a:p>
            <a:pPr marL="561340" marR="7620" indent="-247015">
              <a:lnSpc>
                <a:spcPts val="2590"/>
              </a:lnSpc>
              <a:spcBef>
                <a:spcPts val="905"/>
              </a:spcBef>
              <a:tabLst>
                <a:tab pos="561340" algn="l"/>
                <a:tab pos="2240915" algn="l"/>
                <a:tab pos="3752850" algn="l"/>
                <a:tab pos="4613910" algn="l"/>
                <a:tab pos="5939790" algn="l"/>
                <a:tab pos="7188834" algn="l"/>
                <a:tab pos="8517255" algn="l"/>
                <a:tab pos="9435465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App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opri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individuals	ma</a:t>
            </a:r>
            <a:r>
              <a:rPr sz="2400" spc="-70" dirty="0">
                <a:solidFill>
                  <a:srgbClr val="455F51"/>
                </a:solidFill>
                <a:latin typeface="Calibri"/>
                <a:cs typeface="Calibri"/>
              </a:rPr>
              <a:t>k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i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rm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busines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isi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s	about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equ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ed 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changes.</a:t>
            </a:r>
            <a:endParaRPr sz="24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575"/>
              </a:spcBef>
              <a:tabLst>
                <a:tab pos="56134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Change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activity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made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visible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 affected stakeholders.</a:t>
            </a:r>
            <a:endParaRPr sz="24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615"/>
              </a:spcBef>
              <a:tabLst>
                <a:tab pos="56134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Approved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communicated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affected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participants.</a:t>
            </a:r>
            <a:endParaRPr sz="2400">
              <a:latin typeface="Calibri"/>
              <a:cs typeface="Calibri"/>
            </a:endParaRPr>
          </a:p>
          <a:p>
            <a:pPr marL="561340" marR="8255" indent="-247015">
              <a:lnSpc>
                <a:spcPts val="2590"/>
              </a:lnSpc>
              <a:spcBef>
                <a:spcPts val="940"/>
              </a:spcBef>
              <a:tabLst>
                <a:tab pos="561340" algn="l"/>
                <a:tab pos="1175385" algn="l"/>
                <a:tab pos="2208530" algn="l"/>
                <a:tab pos="3919220" algn="l"/>
                <a:tab pos="5748020" algn="l"/>
                <a:tab pos="6907530" algn="l"/>
                <a:tab pos="7292340" algn="l"/>
                <a:tab pos="7592695" algn="l"/>
                <a:tab pos="9006840" algn="l"/>
                <a:tab pos="9625965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Th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ojec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in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orp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equi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me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ts	ch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g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	in	a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co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nsi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	a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spc="-65" dirty="0">
                <a:solidFill>
                  <a:srgbClr val="455F51"/>
                </a:solidFill>
                <a:latin typeface="Calibri"/>
                <a:cs typeface="Calibri"/>
              </a:rPr>
              <a:t>f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 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fashion.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9461" y="2763011"/>
            <a:ext cx="3427857" cy="48018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81088" y="2763011"/>
            <a:ext cx="1535811" cy="4796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-15" dirty="0">
                <a:latin typeface="Calibri"/>
                <a:cs typeface="Calibri"/>
              </a:rPr>
              <a:t> Policy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4195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5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800" spc="28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should</a:t>
            </a:r>
            <a:r>
              <a:rPr sz="2800" spc="2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communicate</a:t>
            </a:r>
            <a:r>
              <a:rPr sz="28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policy</a:t>
            </a:r>
            <a:r>
              <a:rPr sz="2800" spc="2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8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states</a:t>
            </a:r>
            <a:r>
              <a:rPr sz="2800" spc="2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its</a:t>
            </a:r>
            <a:r>
              <a:rPr sz="2800" spc="28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expectations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how</a:t>
            </a:r>
            <a:r>
              <a:rPr sz="2800" spc="5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800" spc="5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teams</a:t>
            </a:r>
            <a:r>
              <a:rPr sz="2800" spc="5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will</a:t>
            </a:r>
            <a:r>
              <a:rPr sz="2800" spc="5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handle</a:t>
            </a:r>
            <a:r>
              <a:rPr sz="2800" spc="5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proposed</a:t>
            </a:r>
            <a:r>
              <a:rPr sz="2800" spc="5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800" spc="5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5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significant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artifacts.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Policies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meaningful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only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if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realistic,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add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value,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enforced.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60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5" dirty="0">
                <a:latin typeface="Calibri"/>
                <a:cs typeface="Calibri"/>
              </a:rPr>
              <a:t>Change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Control</a:t>
            </a:r>
            <a:r>
              <a:rPr b="1" spc="-15" dirty="0">
                <a:latin typeface="Calibri"/>
                <a:cs typeface="Calibri"/>
              </a:rPr>
              <a:t> Policy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3189">
              <a:lnSpc>
                <a:spcPct val="100000"/>
              </a:lnSpc>
              <a:spcBef>
                <a:spcPts val="105"/>
              </a:spcBef>
            </a:pPr>
            <a:r>
              <a:rPr sz="2600" b="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b="0"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b="0" spc="-5" dirty="0">
                <a:latin typeface="Calibri"/>
                <a:cs typeface="Calibri"/>
              </a:rPr>
              <a:t>The</a:t>
            </a:r>
            <a:r>
              <a:rPr sz="2600" b="0" spc="-2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following</a:t>
            </a:r>
            <a:r>
              <a:rPr sz="2600" b="0" spc="10" dirty="0">
                <a:latin typeface="Calibri"/>
                <a:cs typeface="Calibri"/>
              </a:rPr>
              <a:t> </a:t>
            </a:r>
            <a:r>
              <a:rPr sz="2600" b="0" spc="-5" dirty="0">
                <a:latin typeface="Calibri"/>
                <a:cs typeface="Calibri"/>
              </a:rPr>
              <a:t>change</a:t>
            </a:r>
            <a:r>
              <a:rPr sz="2600" b="0" spc="-10" dirty="0">
                <a:latin typeface="Calibri"/>
                <a:cs typeface="Calibri"/>
              </a:rPr>
              <a:t> </a:t>
            </a:r>
            <a:r>
              <a:rPr sz="2600" b="0" spc="-15" dirty="0">
                <a:latin typeface="Calibri"/>
                <a:cs typeface="Calibri"/>
              </a:rPr>
              <a:t>control</a:t>
            </a:r>
            <a:r>
              <a:rPr sz="2600" b="0" spc="-5" dirty="0">
                <a:latin typeface="Calibri"/>
                <a:cs typeface="Calibri"/>
              </a:rPr>
              <a:t> policy </a:t>
            </a:r>
            <a:r>
              <a:rPr sz="2600" b="0" spc="-15" dirty="0">
                <a:latin typeface="Calibri"/>
                <a:cs typeface="Calibri"/>
              </a:rPr>
              <a:t>statements</a:t>
            </a:r>
            <a:r>
              <a:rPr sz="2600" b="0" spc="-30" dirty="0">
                <a:latin typeface="Calibri"/>
                <a:cs typeface="Calibri"/>
              </a:rPr>
              <a:t> </a:t>
            </a:r>
            <a:r>
              <a:rPr sz="2600" b="0" spc="-10" dirty="0">
                <a:latin typeface="Calibri"/>
                <a:cs typeface="Calibri"/>
              </a:rPr>
              <a:t>can </a:t>
            </a:r>
            <a:r>
              <a:rPr sz="2600" b="0" spc="-5" dirty="0">
                <a:latin typeface="Calibri"/>
                <a:cs typeface="Calibri"/>
              </a:rPr>
              <a:t>be</a:t>
            </a:r>
            <a:r>
              <a:rPr sz="2600" b="0" spc="-10" dirty="0">
                <a:latin typeface="Calibri"/>
                <a:cs typeface="Calibri"/>
              </a:rPr>
              <a:t> </a:t>
            </a:r>
            <a:r>
              <a:rPr sz="2600" b="0" spc="-5" dirty="0">
                <a:latin typeface="Calibri"/>
                <a:cs typeface="Calibri"/>
              </a:rPr>
              <a:t>helpful:</a:t>
            </a:r>
            <a:endParaRPr sz="2600">
              <a:latin typeface="Calibri"/>
              <a:cs typeface="Calibri"/>
            </a:endParaRPr>
          </a:p>
          <a:p>
            <a:pPr marL="671830" marR="858519" indent="-247015">
              <a:lnSpc>
                <a:spcPct val="150100"/>
              </a:lnSpc>
              <a:spcBef>
                <a:spcPts val="340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dirty="0">
                <a:latin typeface="Calibri"/>
                <a:cs typeface="Calibri"/>
              </a:rPr>
              <a:t>All </a:t>
            </a:r>
            <a:r>
              <a:rPr sz="2400" b="0" spc="-5" dirty="0">
                <a:latin typeface="Calibri"/>
                <a:cs typeface="Calibri"/>
              </a:rPr>
              <a:t>changes </a:t>
            </a:r>
            <a:r>
              <a:rPr sz="2400" b="0" spc="-10" dirty="0">
                <a:latin typeface="Calibri"/>
                <a:cs typeface="Calibri"/>
              </a:rPr>
              <a:t>must </a:t>
            </a:r>
            <a:r>
              <a:rPr sz="2400" b="0" spc="-15" dirty="0">
                <a:latin typeface="Calibri"/>
                <a:cs typeface="Calibri"/>
              </a:rPr>
              <a:t>follow </a:t>
            </a:r>
            <a:r>
              <a:rPr sz="2400" b="0" dirty="0">
                <a:latin typeface="Calibri"/>
                <a:cs typeface="Calibri"/>
              </a:rPr>
              <a:t>the </a:t>
            </a:r>
            <a:r>
              <a:rPr sz="2400" b="0" spc="-10" dirty="0">
                <a:latin typeface="Calibri"/>
                <a:cs typeface="Calibri"/>
              </a:rPr>
              <a:t>process. </a:t>
            </a:r>
            <a:r>
              <a:rPr sz="2400" b="0" dirty="0">
                <a:latin typeface="Calibri"/>
                <a:cs typeface="Calibri"/>
              </a:rPr>
              <a:t>If a </a:t>
            </a:r>
            <a:r>
              <a:rPr sz="2400" b="0" spc="-5" dirty="0">
                <a:latin typeface="Calibri"/>
                <a:cs typeface="Calibri"/>
              </a:rPr>
              <a:t>change </a:t>
            </a:r>
            <a:r>
              <a:rPr sz="2400" b="0" spc="-10" dirty="0">
                <a:latin typeface="Calibri"/>
                <a:cs typeface="Calibri"/>
              </a:rPr>
              <a:t>request </a:t>
            </a:r>
            <a:r>
              <a:rPr sz="2400" b="0" dirty="0">
                <a:latin typeface="Calibri"/>
                <a:cs typeface="Calibri"/>
              </a:rPr>
              <a:t>is </a:t>
            </a:r>
            <a:r>
              <a:rPr sz="2400" b="0" spc="-10" dirty="0">
                <a:latin typeface="Calibri"/>
                <a:cs typeface="Calibri"/>
              </a:rPr>
              <a:t>not submitted </a:t>
            </a:r>
            <a:r>
              <a:rPr sz="2400" b="0" dirty="0">
                <a:latin typeface="Calibri"/>
                <a:cs typeface="Calibri"/>
              </a:rPr>
              <a:t>in </a:t>
            </a:r>
            <a:r>
              <a:rPr sz="2400" b="0" spc="-53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accordance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with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this</a:t>
            </a:r>
            <a:r>
              <a:rPr sz="2400" b="0" spc="-2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process,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it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will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not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be considered.</a:t>
            </a:r>
            <a:endParaRPr sz="2400">
              <a:latin typeface="Calibri"/>
              <a:cs typeface="Calibri"/>
            </a:endParaRPr>
          </a:p>
          <a:p>
            <a:pPr marL="671830" marR="853440" indent="-247015">
              <a:lnSpc>
                <a:spcPct val="150000"/>
              </a:lnSpc>
              <a:spcBef>
                <a:spcPts val="300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dirty="0">
                <a:latin typeface="Calibri"/>
                <a:cs typeface="Calibri"/>
              </a:rPr>
              <a:t>No </a:t>
            </a:r>
            <a:r>
              <a:rPr sz="2400" b="0" spc="-5" dirty="0">
                <a:latin typeface="Calibri"/>
                <a:cs typeface="Calibri"/>
              </a:rPr>
              <a:t>design or implementation </a:t>
            </a:r>
            <a:r>
              <a:rPr sz="2400" b="0" spc="-10" dirty="0">
                <a:latin typeface="Calibri"/>
                <a:cs typeface="Calibri"/>
              </a:rPr>
              <a:t>work </a:t>
            </a:r>
            <a:r>
              <a:rPr sz="2400" b="0" spc="-5" dirty="0">
                <a:latin typeface="Calibri"/>
                <a:cs typeface="Calibri"/>
              </a:rPr>
              <a:t>other </a:t>
            </a:r>
            <a:r>
              <a:rPr sz="2400" b="0" dirty="0">
                <a:latin typeface="Calibri"/>
                <a:cs typeface="Calibri"/>
              </a:rPr>
              <a:t>than </a:t>
            </a:r>
            <a:r>
              <a:rPr sz="2400" b="0" spc="-10" dirty="0">
                <a:latin typeface="Calibri"/>
                <a:cs typeface="Calibri"/>
              </a:rPr>
              <a:t>feasibility </a:t>
            </a:r>
            <a:r>
              <a:rPr sz="2400" b="0" spc="-15" dirty="0">
                <a:latin typeface="Calibri"/>
                <a:cs typeface="Calibri"/>
              </a:rPr>
              <a:t>exploration </a:t>
            </a:r>
            <a:r>
              <a:rPr sz="2400" b="0" dirty="0">
                <a:latin typeface="Calibri"/>
                <a:cs typeface="Calibri"/>
              </a:rPr>
              <a:t>will </a:t>
            </a:r>
            <a:r>
              <a:rPr sz="2400" b="0" spc="-5" dirty="0">
                <a:latin typeface="Calibri"/>
                <a:cs typeface="Calibri"/>
              </a:rPr>
              <a:t>be </a:t>
            </a:r>
            <a:r>
              <a:rPr sz="2400" b="0" spc="-53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performed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on</a:t>
            </a:r>
            <a:r>
              <a:rPr sz="2400" b="0" spc="-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unapproved</a:t>
            </a:r>
            <a:r>
              <a:rPr sz="2400" b="0" spc="1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changes.</a:t>
            </a:r>
            <a:endParaRPr sz="2400">
              <a:latin typeface="Calibri"/>
              <a:cs typeface="Calibri"/>
            </a:endParaRPr>
          </a:p>
          <a:p>
            <a:pPr marL="671830" marR="5080" indent="-247015">
              <a:lnSpc>
                <a:spcPct val="160000"/>
              </a:lnSpc>
              <a:spcBef>
                <a:spcPts val="229"/>
              </a:spcBef>
              <a:tabLst>
                <a:tab pos="672465" algn="l"/>
              </a:tabLst>
            </a:pPr>
            <a:r>
              <a:rPr sz="2400" b="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b="0" spc="-5" dirty="0">
                <a:latin typeface="Calibri"/>
                <a:cs typeface="Calibri"/>
              </a:rPr>
              <a:t>Simply</a:t>
            </a:r>
            <a:r>
              <a:rPr sz="2400" b="0" spc="5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requesting</a:t>
            </a:r>
            <a:r>
              <a:rPr sz="2400" b="0" spc="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a</a:t>
            </a:r>
            <a:r>
              <a:rPr sz="2400" b="0" spc="3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change</a:t>
            </a:r>
            <a:r>
              <a:rPr sz="2400" b="0" spc="5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does</a:t>
            </a:r>
            <a:r>
              <a:rPr sz="2400" b="0" spc="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not</a:t>
            </a:r>
            <a:r>
              <a:rPr sz="2400" b="0" spc="4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guarantee</a:t>
            </a:r>
            <a:r>
              <a:rPr sz="2400" b="0" spc="4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that</a:t>
            </a:r>
            <a:r>
              <a:rPr sz="2400" b="0" spc="4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it</a:t>
            </a:r>
            <a:r>
              <a:rPr sz="2400" b="0" spc="3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will</a:t>
            </a:r>
            <a:r>
              <a:rPr sz="2400" b="0" spc="40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be</a:t>
            </a:r>
            <a:r>
              <a:rPr sz="2400" b="0" spc="50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made.</a:t>
            </a:r>
            <a:r>
              <a:rPr sz="2400" b="0" spc="40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The</a:t>
            </a:r>
            <a:r>
              <a:rPr sz="2400" b="0" spc="45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project’s </a:t>
            </a:r>
            <a:r>
              <a:rPr sz="2400" b="0" spc="-52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</a:t>
            </a:r>
            <a:r>
              <a:rPr sz="2400" b="0" spc="-15" dirty="0">
                <a:latin typeface="Calibri"/>
                <a:cs typeface="Calibri"/>
              </a:rPr>
              <a:t> control</a:t>
            </a:r>
            <a:r>
              <a:rPr sz="2400" b="0" spc="-10" dirty="0">
                <a:latin typeface="Calibri"/>
                <a:cs typeface="Calibri"/>
              </a:rPr>
              <a:t> board</a:t>
            </a:r>
            <a:r>
              <a:rPr sz="2400" b="0" spc="-5" dirty="0">
                <a:latin typeface="Calibri"/>
                <a:cs typeface="Calibri"/>
              </a:rPr>
              <a:t> (CCB)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dirty="0">
                <a:latin typeface="Calibri"/>
                <a:cs typeface="Calibri"/>
              </a:rPr>
              <a:t>will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decide </a:t>
            </a:r>
            <a:r>
              <a:rPr sz="2400" b="0" dirty="0">
                <a:latin typeface="Calibri"/>
                <a:cs typeface="Calibri"/>
              </a:rPr>
              <a:t>which</a:t>
            </a:r>
            <a:r>
              <a:rPr sz="2400" b="0" spc="-1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changes</a:t>
            </a:r>
            <a:r>
              <a:rPr sz="2400" b="0" dirty="0">
                <a:latin typeface="Calibri"/>
                <a:cs typeface="Calibri"/>
              </a:rPr>
              <a:t> </a:t>
            </a:r>
            <a:r>
              <a:rPr sz="2400" b="0" spc="-15" dirty="0">
                <a:latin typeface="Calibri"/>
                <a:cs typeface="Calibri"/>
              </a:rPr>
              <a:t>to</a:t>
            </a:r>
            <a:r>
              <a:rPr sz="2400" b="0" spc="-25" dirty="0">
                <a:latin typeface="Calibri"/>
                <a:cs typeface="Calibri"/>
              </a:rPr>
              <a:t> </a:t>
            </a:r>
            <a:r>
              <a:rPr sz="2400" b="0" spc="-5" dirty="0">
                <a:latin typeface="Calibri"/>
                <a:cs typeface="Calibri"/>
              </a:rPr>
              <a:t>implement.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410</Words>
  <Application>Microsoft Office PowerPoint</Application>
  <PresentationFormat>Widescreen</PresentationFormat>
  <Paragraphs>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Georgia</vt:lpstr>
      <vt:lpstr>Segoe UI Symbol</vt:lpstr>
      <vt:lpstr>Times New Roman</vt:lpstr>
      <vt:lpstr>Wingdings</vt:lpstr>
      <vt:lpstr>Office Theme</vt:lpstr>
      <vt:lpstr>Software Requirement  Engineering </vt:lpstr>
      <vt:lpstr>Change happens</vt:lpstr>
      <vt:lpstr>Content</vt:lpstr>
      <vt:lpstr>PowerPoint Presentation</vt:lpstr>
      <vt:lpstr>Why Manage Changes?</vt:lpstr>
      <vt:lpstr>Why Manage Changes?</vt:lpstr>
      <vt:lpstr>PowerPoint Presentation</vt:lpstr>
      <vt:lpstr>Change Control Policy</vt:lpstr>
      <vt:lpstr>Change Control Policy</vt:lpstr>
      <vt:lpstr>Change Control Policy</vt:lpstr>
      <vt:lpstr>PowerPoint Presentation</vt:lpstr>
      <vt:lpstr>A change control process description</vt:lpstr>
      <vt:lpstr>PowerPoint Presentation</vt:lpstr>
      <vt:lpstr>A change control process description</vt:lpstr>
      <vt:lpstr>A change control process description</vt:lpstr>
      <vt:lpstr>A change control process description</vt:lpstr>
      <vt:lpstr>A change control process description</vt:lpstr>
      <vt:lpstr>A change control process description</vt:lpstr>
      <vt:lpstr>A change control process description</vt:lpstr>
      <vt:lpstr>A change control process description</vt:lpstr>
      <vt:lpstr>A change control process description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Dr. Syed Saood Zia</dc:creator>
  <cp:lastModifiedBy>Microsoft account</cp:lastModifiedBy>
  <cp:revision>1</cp:revision>
  <dcterms:created xsi:type="dcterms:W3CDTF">2021-11-04T06:11:24Z</dcterms:created>
  <dcterms:modified xsi:type="dcterms:W3CDTF">2022-01-25T06:30:08Z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2021-11-04T00:00:00Z</vt:filetime>
  </property>
</Properties>
</file>