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455F5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455F5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455F5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455F5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99288"/>
            <a:ext cx="7213600" cy="52069"/>
          </a:xfrm>
          <a:custGeom>
            <a:avLst/>
            <a:gdLst/>
            <a:ahLst/>
            <a:cxnLst/>
            <a:rect l="l" t="t" r="r" b="b"/>
            <a:pathLst>
              <a:path w="7213600" h="52070">
                <a:moveTo>
                  <a:pt x="0" y="51815"/>
                </a:moveTo>
                <a:lnTo>
                  <a:pt x="7213092" y="51815"/>
                </a:lnTo>
                <a:lnTo>
                  <a:pt x="7213092" y="0"/>
                </a:lnTo>
                <a:lnTo>
                  <a:pt x="0" y="0"/>
                </a:lnTo>
                <a:lnTo>
                  <a:pt x="0" y="51815"/>
                </a:lnTo>
                <a:close/>
              </a:path>
            </a:pathLst>
          </a:custGeom>
          <a:solidFill>
            <a:srgbClr val="62A437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12192000" cy="311150"/>
          </a:xfrm>
          <a:custGeom>
            <a:avLst/>
            <a:gdLst/>
            <a:ahLst/>
            <a:cxnLst/>
            <a:rect l="l" t="t" r="r" b="b"/>
            <a:pathLst>
              <a:path w="12192000" h="311150">
                <a:moveTo>
                  <a:pt x="12192000" y="0"/>
                </a:moveTo>
                <a:lnTo>
                  <a:pt x="0" y="0"/>
                </a:lnTo>
                <a:lnTo>
                  <a:pt x="0" y="310896"/>
                </a:lnTo>
                <a:lnTo>
                  <a:pt x="12192000" y="310896"/>
                </a:lnTo>
                <a:lnTo>
                  <a:pt x="12192000" y="0"/>
                </a:lnTo>
                <a:close/>
              </a:path>
            </a:pathLst>
          </a:custGeom>
          <a:solidFill>
            <a:srgbClr val="455F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307847"/>
            <a:ext cx="12192000" cy="143510"/>
          </a:xfrm>
          <a:custGeom>
            <a:avLst/>
            <a:gdLst/>
            <a:ahLst/>
            <a:cxnLst/>
            <a:rect l="l" t="t" r="r" b="b"/>
            <a:pathLst>
              <a:path w="12192000" h="143509">
                <a:moveTo>
                  <a:pt x="12192000" y="0"/>
                </a:moveTo>
                <a:lnTo>
                  <a:pt x="0" y="0"/>
                </a:lnTo>
                <a:lnTo>
                  <a:pt x="0" y="91440"/>
                </a:lnTo>
                <a:lnTo>
                  <a:pt x="7213092" y="91440"/>
                </a:lnTo>
                <a:lnTo>
                  <a:pt x="7213092" y="143256"/>
                </a:lnTo>
                <a:lnTo>
                  <a:pt x="12192000" y="143256"/>
                </a:lnTo>
                <a:lnTo>
                  <a:pt x="12192000" y="91440"/>
                </a:lnTo>
                <a:lnTo>
                  <a:pt x="12192000" y="51816"/>
                </a:lnTo>
                <a:lnTo>
                  <a:pt x="12192000" y="0"/>
                </a:lnTo>
                <a:close/>
              </a:path>
            </a:pathLst>
          </a:custGeom>
          <a:solidFill>
            <a:srgbClr val="62A4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213092" y="440435"/>
            <a:ext cx="4979035" cy="180340"/>
          </a:xfrm>
          <a:custGeom>
            <a:avLst/>
            <a:gdLst/>
            <a:ahLst/>
            <a:cxnLst/>
            <a:rect l="l" t="t" r="r" b="b"/>
            <a:pathLst>
              <a:path w="4979034" h="180340">
                <a:moveTo>
                  <a:pt x="4978908" y="0"/>
                </a:moveTo>
                <a:lnTo>
                  <a:pt x="0" y="0"/>
                </a:lnTo>
                <a:lnTo>
                  <a:pt x="0" y="179832"/>
                </a:lnTo>
                <a:lnTo>
                  <a:pt x="4978908" y="179832"/>
                </a:lnTo>
                <a:lnTo>
                  <a:pt x="4978908" y="0"/>
                </a:lnTo>
                <a:close/>
              </a:path>
            </a:pathLst>
          </a:custGeom>
          <a:solidFill>
            <a:srgbClr val="62A437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210044" y="496823"/>
            <a:ext cx="4754880" cy="128270"/>
          </a:xfrm>
          <a:custGeom>
            <a:avLst/>
            <a:gdLst/>
            <a:ahLst/>
            <a:cxnLst/>
            <a:rect l="l" t="t" r="r" b="b"/>
            <a:pathLst>
              <a:path w="4754880" h="128270">
                <a:moveTo>
                  <a:pt x="4084320" y="2032"/>
                </a:moveTo>
                <a:lnTo>
                  <a:pt x="4082288" y="0"/>
                </a:lnTo>
                <a:lnTo>
                  <a:pt x="2032" y="0"/>
                </a:lnTo>
                <a:lnTo>
                  <a:pt x="0" y="2032"/>
                </a:lnTo>
                <a:lnTo>
                  <a:pt x="0" y="4572"/>
                </a:lnTo>
                <a:lnTo>
                  <a:pt x="0" y="25400"/>
                </a:lnTo>
                <a:lnTo>
                  <a:pt x="2032" y="27432"/>
                </a:lnTo>
                <a:lnTo>
                  <a:pt x="4082288" y="27432"/>
                </a:lnTo>
                <a:lnTo>
                  <a:pt x="4084320" y="25400"/>
                </a:lnTo>
                <a:lnTo>
                  <a:pt x="4084320" y="2032"/>
                </a:lnTo>
                <a:close/>
              </a:path>
              <a:path w="4754880" h="128270">
                <a:moveTo>
                  <a:pt x="4754880" y="94107"/>
                </a:moveTo>
                <a:lnTo>
                  <a:pt x="4752086" y="91440"/>
                </a:lnTo>
                <a:lnTo>
                  <a:pt x="2623947" y="91440"/>
                </a:lnTo>
                <a:lnTo>
                  <a:pt x="2621280" y="94107"/>
                </a:lnTo>
                <a:lnTo>
                  <a:pt x="2621280" y="97536"/>
                </a:lnTo>
                <a:lnTo>
                  <a:pt x="2621280" y="125349"/>
                </a:lnTo>
                <a:lnTo>
                  <a:pt x="2623947" y="128016"/>
                </a:lnTo>
                <a:lnTo>
                  <a:pt x="4752086" y="128016"/>
                </a:lnTo>
                <a:lnTo>
                  <a:pt x="4754880" y="125349"/>
                </a:lnTo>
                <a:lnTo>
                  <a:pt x="4754880" y="941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2059412" y="0"/>
            <a:ext cx="131445" cy="622300"/>
          </a:xfrm>
          <a:custGeom>
            <a:avLst/>
            <a:gdLst/>
            <a:ahLst/>
            <a:cxnLst/>
            <a:rect l="l" t="t" r="r" b="b"/>
            <a:pathLst>
              <a:path w="131445" h="622300">
                <a:moveTo>
                  <a:pt x="36563" y="0"/>
                </a:moveTo>
                <a:lnTo>
                  <a:pt x="0" y="0"/>
                </a:lnTo>
                <a:lnTo>
                  <a:pt x="0" y="621792"/>
                </a:lnTo>
                <a:lnTo>
                  <a:pt x="36563" y="621792"/>
                </a:lnTo>
                <a:lnTo>
                  <a:pt x="36563" y="0"/>
                </a:lnTo>
                <a:close/>
              </a:path>
              <a:path w="131445" h="622300">
                <a:moveTo>
                  <a:pt x="131064" y="0"/>
                </a:moveTo>
                <a:lnTo>
                  <a:pt x="53340" y="0"/>
                </a:lnTo>
                <a:lnTo>
                  <a:pt x="53340" y="621792"/>
                </a:lnTo>
                <a:lnTo>
                  <a:pt x="131064" y="621792"/>
                </a:lnTo>
                <a:lnTo>
                  <a:pt x="131064" y="0"/>
                </a:lnTo>
                <a:close/>
              </a:path>
            </a:pathLst>
          </a:custGeom>
          <a:solidFill>
            <a:srgbClr val="FFFFFF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2033504" y="0"/>
            <a:ext cx="12700" cy="622300"/>
          </a:xfrm>
          <a:custGeom>
            <a:avLst/>
            <a:gdLst/>
            <a:ahLst/>
            <a:cxnLst/>
            <a:rect l="l" t="t" r="r" b="b"/>
            <a:pathLst>
              <a:path w="12700" h="622300">
                <a:moveTo>
                  <a:pt x="12192" y="0"/>
                </a:moveTo>
                <a:lnTo>
                  <a:pt x="0" y="0"/>
                </a:lnTo>
                <a:lnTo>
                  <a:pt x="0" y="621791"/>
                </a:lnTo>
                <a:lnTo>
                  <a:pt x="12192" y="621791"/>
                </a:lnTo>
                <a:lnTo>
                  <a:pt x="12192" y="0"/>
                </a:lnTo>
                <a:close/>
              </a:path>
            </a:pathLst>
          </a:custGeom>
          <a:solidFill>
            <a:srgbClr val="FFFFFF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1967971" y="0"/>
            <a:ext cx="36830" cy="622300"/>
          </a:xfrm>
          <a:custGeom>
            <a:avLst/>
            <a:gdLst/>
            <a:ahLst/>
            <a:cxnLst/>
            <a:rect l="l" t="t" r="r" b="b"/>
            <a:pathLst>
              <a:path w="36829" h="622300">
                <a:moveTo>
                  <a:pt x="36575" y="0"/>
                </a:moveTo>
                <a:lnTo>
                  <a:pt x="0" y="0"/>
                </a:lnTo>
                <a:lnTo>
                  <a:pt x="0" y="621791"/>
                </a:lnTo>
                <a:lnTo>
                  <a:pt x="36575" y="621791"/>
                </a:lnTo>
                <a:lnTo>
                  <a:pt x="36575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1887200" y="0"/>
            <a:ext cx="73660" cy="585470"/>
          </a:xfrm>
          <a:custGeom>
            <a:avLst/>
            <a:gdLst/>
            <a:ahLst/>
            <a:cxnLst/>
            <a:rect l="l" t="t" r="r" b="b"/>
            <a:pathLst>
              <a:path w="73659" h="585470">
                <a:moveTo>
                  <a:pt x="73151" y="0"/>
                </a:moveTo>
                <a:lnTo>
                  <a:pt x="0" y="0"/>
                </a:lnTo>
                <a:lnTo>
                  <a:pt x="0" y="585215"/>
                </a:lnTo>
                <a:lnTo>
                  <a:pt x="73151" y="585215"/>
                </a:lnTo>
                <a:lnTo>
                  <a:pt x="73151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1830811" y="0"/>
            <a:ext cx="12700" cy="585470"/>
          </a:xfrm>
          <a:custGeom>
            <a:avLst/>
            <a:gdLst/>
            <a:ahLst/>
            <a:cxnLst/>
            <a:rect l="l" t="t" r="r" b="b"/>
            <a:pathLst>
              <a:path w="12700" h="585470">
                <a:moveTo>
                  <a:pt x="12192" y="0"/>
                </a:moveTo>
                <a:lnTo>
                  <a:pt x="0" y="0"/>
                </a:lnTo>
                <a:lnTo>
                  <a:pt x="0" y="585215"/>
                </a:lnTo>
                <a:lnTo>
                  <a:pt x="12192" y="585215"/>
                </a:lnTo>
                <a:lnTo>
                  <a:pt x="12192" y="0"/>
                </a:lnTo>
                <a:close/>
              </a:path>
            </a:pathLst>
          </a:custGeom>
          <a:solidFill>
            <a:srgbClr val="FFFFFF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8515" y="1087882"/>
            <a:ext cx="10754969" cy="11233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455F5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6561" y="2201392"/>
            <a:ext cx="10818876" cy="3646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455F5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image" Target="../media/image10.jpg"/><Relationship Id="rId7" Type="http://schemas.openxmlformats.org/officeDocument/2006/relationships/image" Target="../media/image1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Relationship Id="rId9" Type="http://schemas.openxmlformats.org/officeDocument/2006/relationships/image" Target="../media/image1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3676015"/>
          </a:xfrm>
          <a:custGeom>
            <a:avLst/>
            <a:gdLst/>
            <a:ahLst/>
            <a:cxnLst/>
            <a:rect l="l" t="t" r="r" b="b"/>
            <a:pathLst>
              <a:path w="12192000" h="3676015">
                <a:moveTo>
                  <a:pt x="0" y="3675888"/>
                </a:moveTo>
                <a:lnTo>
                  <a:pt x="12192000" y="3675888"/>
                </a:lnTo>
                <a:lnTo>
                  <a:pt x="12192000" y="0"/>
                </a:lnTo>
                <a:lnTo>
                  <a:pt x="0" y="0"/>
                </a:lnTo>
                <a:lnTo>
                  <a:pt x="0" y="3675888"/>
                </a:lnTo>
                <a:close/>
              </a:path>
            </a:pathLst>
          </a:custGeom>
          <a:solidFill>
            <a:srgbClr val="455F5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3810000"/>
            <a:ext cx="12192000" cy="399415"/>
            <a:chOff x="0" y="3810000"/>
            <a:chExt cx="12192000" cy="399415"/>
          </a:xfrm>
        </p:grpSpPr>
        <p:sp>
          <p:nvSpPr>
            <p:cNvPr id="4" name="object 4"/>
            <p:cNvSpPr/>
            <p:nvPr/>
          </p:nvSpPr>
          <p:spPr>
            <a:xfrm>
              <a:off x="7213092" y="3810000"/>
              <a:ext cx="4979035" cy="91440"/>
            </a:xfrm>
            <a:custGeom>
              <a:avLst/>
              <a:gdLst/>
              <a:ahLst/>
              <a:cxnLst/>
              <a:rect l="l" t="t" r="r" b="b"/>
              <a:pathLst>
                <a:path w="4979034" h="91439">
                  <a:moveTo>
                    <a:pt x="4978908" y="0"/>
                  </a:moveTo>
                  <a:lnTo>
                    <a:pt x="0" y="0"/>
                  </a:lnTo>
                  <a:lnTo>
                    <a:pt x="0" y="91439"/>
                  </a:lnTo>
                  <a:lnTo>
                    <a:pt x="4978908" y="91439"/>
                  </a:lnTo>
                  <a:lnTo>
                    <a:pt x="4978908" y="0"/>
                  </a:lnTo>
                  <a:close/>
                </a:path>
              </a:pathLst>
            </a:custGeom>
            <a:solidFill>
              <a:srgbClr val="62A4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213092" y="3896868"/>
              <a:ext cx="4979035" cy="192405"/>
            </a:xfrm>
            <a:custGeom>
              <a:avLst/>
              <a:gdLst/>
              <a:ahLst/>
              <a:cxnLst/>
              <a:rect l="l" t="t" r="r" b="b"/>
              <a:pathLst>
                <a:path w="4979034" h="192404">
                  <a:moveTo>
                    <a:pt x="4978908" y="0"/>
                  </a:moveTo>
                  <a:lnTo>
                    <a:pt x="0" y="0"/>
                  </a:lnTo>
                  <a:lnTo>
                    <a:pt x="0" y="192023"/>
                  </a:lnTo>
                  <a:lnTo>
                    <a:pt x="4978908" y="192023"/>
                  </a:lnTo>
                  <a:lnTo>
                    <a:pt x="4978908" y="0"/>
                  </a:lnTo>
                  <a:close/>
                </a:path>
              </a:pathLst>
            </a:custGeom>
            <a:solidFill>
              <a:srgbClr val="62A437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213092" y="4114800"/>
              <a:ext cx="4979035" cy="9525"/>
            </a:xfrm>
            <a:custGeom>
              <a:avLst/>
              <a:gdLst/>
              <a:ahLst/>
              <a:cxnLst/>
              <a:rect l="l" t="t" r="r" b="b"/>
              <a:pathLst>
                <a:path w="4979034" h="9525">
                  <a:moveTo>
                    <a:pt x="4978908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4978908" y="9143"/>
                  </a:lnTo>
                  <a:lnTo>
                    <a:pt x="4978908" y="0"/>
                  </a:lnTo>
                  <a:close/>
                </a:path>
              </a:pathLst>
            </a:custGeom>
            <a:solidFill>
              <a:srgbClr val="62A437">
                <a:alpha val="6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213092" y="4165091"/>
              <a:ext cx="2621280" cy="18415"/>
            </a:xfrm>
            <a:custGeom>
              <a:avLst/>
              <a:gdLst/>
              <a:ahLst/>
              <a:cxnLst/>
              <a:rect l="l" t="t" r="r" b="b"/>
              <a:pathLst>
                <a:path w="2621279" h="18414">
                  <a:moveTo>
                    <a:pt x="2621279" y="0"/>
                  </a:moveTo>
                  <a:lnTo>
                    <a:pt x="0" y="0"/>
                  </a:lnTo>
                  <a:lnTo>
                    <a:pt x="0" y="18287"/>
                  </a:lnTo>
                  <a:lnTo>
                    <a:pt x="2621279" y="18287"/>
                  </a:lnTo>
                  <a:lnTo>
                    <a:pt x="2621279" y="0"/>
                  </a:lnTo>
                  <a:close/>
                </a:path>
              </a:pathLst>
            </a:custGeom>
            <a:solidFill>
              <a:srgbClr val="62A437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213092" y="4200143"/>
              <a:ext cx="2621280" cy="9525"/>
            </a:xfrm>
            <a:custGeom>
              <a:avLst/>
              <a:gdLst/>
              <a:ahLst/>
              <a:cxnLst/>
              <a:rect l="l" t="t" r="r" b="b"/>
              <a:pathLst>
                <a:path w="2621279" h="9525">
                  <a:moveTo>
                    <a:pt x="2621279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2621279" y="9143"/>
                  </a:lnTo>
                  <a:lnTo>
                    <a:pt x="2621279" y="0"/>
                  </a:lnTo>
                  <a:close/>
                </a:path>
              </a:pathLst>
            </a:custGeom>
            <a:solidFill>
              <a:srgbClr val="62A437">
                <a:alpha val="6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213092" y="3962399"/>
              <a:ext cx="4756785" cy="135890"/>
            </a:xfrm>
            <a:custGeom>
              <a:avLst/>
              <a:gdLst/>
              <a:ahLst/>
              <a:cxnLst/>
              <a:rect l="l" t="t" r="r" b="b"/>
              <a:pathLst>
                <a:path w="4756784" h="135889">
                  <a:moveTo>
                    <a:pt x="4084320" y="2032"/>
                  </a:moveTo>
                  <a:lnTo>
                    <a:pt x="4082288" y="0"/>
                  </a:lnTo>
                  <a:lnTo>
                    <a:pt x="2032" y="0"/>
                  </a:lnTo>
                  <a:lnTo>
                    <a:pt x="0" y="2032"/>
                  </a:lnTo>
                  <a:lnTo>
                    <a:pt x="0" y="4572"/>
                  </a:lnTo>
                  <a:lnTo>
                    <a:pt x="0" y="25400"/>
                  </a:lnTo>
                  <a:lnTo>
                    <a:pt x="2032" y="27432"/>
                  </a:lnTo>
                  <a:lnTo>
                    <a:pt x="4082288" y="27432"/>
                  </a:lnTo>
                  <a:lnTo>
                    <a:pt x="4084320" y="25400"/>
                  </a:lnTo>
                  <a:lnTo>
                    <a:pt x="4084320" y="2032"/>
                  </a:lnTo>
                  <a:close/>
                </a:path>
                <a:path w="4756784" h="135889">
                  <a:moveTo>
                    <a:pt x="4756404" y="101727"/>
                  </a:moveTo>
                  <a:lnTo>
                    <a:pt x="4753737" y="99060"/>
                  </a:lnTo>
                  <a:lnTo>
                    <a:pt x="2625471" y="99060"/>
                  </a:lnTo>
                  <a:lnTo>
                    <a:pt x="2622804" y="101727"/>
                  </a:lnTo>
                  <a:lnTo>
                    <a:pt x="2622804" y="105156"/>
                  </a:lnTo>
                  <a:lnTo>
                    <a:pt x="2622804" y="132969"/>
                  </a:lnTo>
                  <a:lnTo>
                    <a:pt x="2625471" y="135636"/>
                  </a:lnTo>
                  <a:lnTo>
                    <a:pt x="4753737" y="135636"/>
                  </a:lnTo>
                  <a:lnTo>
                    <a:pt x="4756404" y="132969"/>
                  </a:lnTo>
                  <a:lnTo>
                    <a:pt x="4756404" y="10172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3816095"/>
              <a:ext cx="12192000" cy="78105"/>
            </a:xfrm>
            <a:custGeom>
              <a:avLst/>
              <a:gdLst/>
              <a:ahLst/>
              <a:cxnLst/>
              <a:rect l="l" t="t" r="r" b="b"/>
              <a:pathLst>
                <a:path w="12192000" h="78104">
                  <a:moveTo>
                    <a:pt x="0" y="77723"/>
                  </a:moveTo>
                  <a:lnTo>
                    <a:pt x="12192000" y="77723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77723"/>
                  </a:lnTo>
                  <a:close/>
                </a:path>
              </a:pathLst>
            </a:custGeom>
            <a:solidFill>
              <a:srgbClr val="62A437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0" y="0"/>
            <a:ext cx="12192000" cy="3891279"/>
            <a:chOff x="0" y="0"/>
            <a:chExt cx="12192000" cy="3891279"/>
          </a:xfrm>
        </p:grpSpPr>
        <p:sp>
          <p:nvSpPr>
            <p:cNvPr id="12" name="object 12"/>
            <p:cNvSpPr/>
            <p:nvPr/>
          </p:nvSpPr>
          <p:spPr>
            <a:xfrm>
              <a:off x="0" y="3649979"/>
              <a:ext cx="8552815" cy="26034"/>
            </a:xfrm>
            <a:custGeom>
              <a:avLst/>
              <a:gdLst/>
              <a:ahLst/>
              <a:cxnLst/>
              <a:rect l="l" t="t" r="r" b="b"/>
              <a:pathLst>
                <a:path w="8552815" h="26035">
                  <a:moveTo>
                    <a:pt x="0" y="25908"/>
                  </a:moveTo>
                  <a:lnTo>
                    <a:pt x="8552688" y="25908"/>
                  </a:lnTo>
                  <a:lnTo>
                    <a:pt x="8552688" y="0"/>
                  </a:lnTo>
                  <a:lnTo>
                    <a:pt x="0" y="0"/>
                  </a:lnTo>
                  <a:lnTo>
                    <a:pt x="0" y="25908"/>
                  </a:lnTo>
                  <a:close/>
                </a:path>
              </a:pathLst>
            </a:custGeom>
            <a:solidFill>
              <a:srgbClr val="62A437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3642359"/>
              <a:ext cx="12192000" cy="248920"/>
            </a:xfrm>
            <a:custGeom>
              <a:avLst/>
              <a:gdLst/>
              <a:ahLst/>
              <a:cxnLst/>
              <a:rect l="l" t="t" r="r" b="b"/>
              <a:pathLst>
                <a:path w="12192000" h="248920">
                  <a:moveTo>
                    <a:pt x="12192000" y="0"/>
                  </a:moveTo>
                  <a:lnTo>
                    <a:pt x="8552688" y="0"/>
                  </a:lnTo>
                  <a:lnTo>
                    <a:pt x="8552688" y="33528"/>
                  </a:lnTo>
                  <a:lnTo>
                    <a:pt x="0" y="33528"/>
                  </a:lnTo>
                  <a:lnTo>
                    <a:pt x="0" y="173736"/>
                  </a:lnTo>
                  <a:lnTo>
                    <a:pt x="8552688" y="173736"/>
                  </a:lnTo>
                  <a:lnTo>
                    <a:pt x="8552688" y="248412"/>
                  </a:lnTo>
                  <a:lnTo>
                    <a:pt x="12192000" y="248412"/>
                  </a:lnTo>
                  <a:lnTo>
                    <a:pt x="12192000" y="173736"/>
                  </a:lnTo>
                  <a:lnTo>
                    <a:pt x="12192000" y="33528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62A4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50380" y="0"/>
              <a:ext cx="5341620" cy="3703320"/>
            </a:xfrm>
            <a:prstGeom prst="rect">
              <a:avLst/>
            </a:prstGeom>
          </p:spPr>
        </p:pic>
      </p:grp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688340" y="2423541"/>
            <a:ext cx="5455285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4400" spc="-10" smtClean="0">
                <a:solidFill>
                  <a:srgbClr val="FFFFFF"/>
                </a:solidFill>
              </a:rPr>
              <a:t>Software </a:t>
            </a:r>
            <a:r>
              <a:rPr sz="4400" spc="-15" smtClean="0">
                <a:solidFill>
                  <a:srgbClr val="FFFFFF"/>
                </a:solidFill>
              </a:rPr>
              <a:t>Requirement </a:t>
            </a:r>
            <a:r>
              <a:rPr sz="4400" spc="-980" smtClean="0">
                <a:solidFill>
                  <a:srgbClr val="FFFFFF"/>
                </a:solidFill>
              </a:rPr>
              <a:t> </a:t>
            </a:r>
            <a:r>
              <a:rPr sz="4400" spc="-5">
                <a:solidFill>
                  <a:srgbClr val="FFFFFF"/>
                </a:solidFill>
              </a:rPr>
              <a:t>Engineering</a:t>
            </a:r>
            <a:r>
              <a:rPr sz="4400" spc="-30">
                <a:solidFill>
                  <a:srgbClr val="FFFFFF"/>
                </a:solidFill>
              </a:rPr>
              <a:t> </a:t>
            </a:r>
            <a:endParaRPr sz="4400" dirty="0"/>
          </a:p>
        </p:txBody>
      </p:sp>
      <p:sp>
        <p:nvSpPr>
          <p:cNvPr id="18" name="object 18"/>
          <p:cNvSpPr txBox="1"/>
          <p:nvPr/>
        </p:nvSpPr>
        <p:spPr>
          <a:xfrm>
            <a:off x="10032238" y="4254753"/>
            <a:ext cx="1287780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b="1" spc="-25" dirty="0">
                <a:latin typeface="Calibri"/>
                <a:cs typeface="Calibri"/>
              </a:rPr>
              <a:t>Week</a:t>
            </a:r>
            <a:r>
              <a:rPr sz="2600" b="1" spc="-40" dirty="0">
                <a:latin typeface="Calibri"/>
                <a:cs typeface="Calibri"/>
              </a:rPr>
              <a:t> </a:t>
            </a:r>
            <a:r>
              <a:rPr sz="2600" b="1">
                <a:latin typeface="Calibri"/>
                <a:cs typeface="Calibri"/>
              </a:rPr>
              <a:t>#</a:t>
            </a:r>
            <a:r>
              <a:rPr sz="2600" b="1" spc="-45">
                <a:latin typeface="Calibri"/>
                <a:cs typeface="Calibri"/>
              </a:rPr>
              <a:t> </a:t>
            </a:r>
            <a:r>
              <a:rPr lang="en-US" sz="2600" b="1" spc="-45" smtClean="0">
                <a:latin typeface="Calibri"/>
                <a:cs typeface="Calibri"/>
              </a:rPr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5358" y="3826392"/>
            <a:ext cx="61430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pc="-15" dirty="0" smtClean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lang="en-US" sz="2400" b="1" spc="30" dirty="0" smtClean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lang="en-US" sz="2400" b="1" spc="-15" dirty="0" smtClean="0">
                <a:solidFill>
                  <a:srgbClr val="455F51"/>
                </a:solidFill>
                <a:latin typeface="Calibri"/>
                <a:cs typeface="Calibri"/>
              </a:rPr>
              <a:t>from</a:t>
            </a:r>
            <a:r>
              <a:rPr lang="en-US" sz="2400" b="1" spc="20" dirty="0" smtClean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lang="en-US" sz="2400" b="1" spc="-5" dirty="0" smtClean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lang="en-US" sz="2400" b="1" spc="15" dirty="0" smtClean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lang="en-US" sz="2400" b="1" spc="-15" dirty="0" smtClean="0">
                <a:solidFill>
                  <a:srgbClr val="455F51"/>
                </a:solidFill>
                <a:latin typeface="Calibri"/>
                <a:cs typeface="Calibri"/>
              </a:rPr>
              <a:t>customer’s</a:t>
            </a:r>
            <a:r>
              <a:rPr lang="en-US" sz="2400" b="1" spc="-25" dirty="0" smtClean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lang="en-US" sz="2400" b="1" spc="-10" dirty="0" smtClean="0">
                <a:solidFill>
                  <a:srgbClr val="455F51"/>
                </a:solidFill>
                <a:latin typeface="Calibri"/>
                <a:cs typeface="Calibri"/>
              </a:rPr>
              <a:t>perspective</a:t>
            </a:r>
            <a:endParaRPr lang="en-US" sz="2400" dirty="0" smtClean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8369"/>
            <a:ext cx="338327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 smtClean="0"/>
              <a:t>Expectation</a:t>
            </a:r>
            <a:r>
              <a:rPr sz="4000" spc="-55" dirty="0" smtClean="0"/>
              <a:t> </a:t>
            </a:r>
            <a:r>
              <a:rPr sz="4000" spc="-30" dirty="0" smtClean="0"/>
              <a:t>gap</a:t>
            </a:r>
            <a:endParaRPr sz="4000"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00" y="1965960"/>
            <a:ext cx="10003536" cy="4677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00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8369"/>
            <a:ext cx="338327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Expectation</a:t>
            </a:r>
            <a:r>
              <a:rPr sz="4000" spc="-55" dirty="0"/>
              <a:t> </a:t>
            </a:r>
            <a:r>
              <a:rPr sz="4000" spc="-30" dirty="0"/>
              <a:t>gap</a:t>
            </a:r>
            <a:endParaRPr sz="4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35490" y="2254236"/>
            <a:ext cx="9667753" cy="4330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86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238" y="2750566"/>
            <a:ext cx="9223883" cy="49149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84207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latin typeface="Calibri"/>
                <a:cs typeface="Calibri"/>
              </a:rPr>
              <a:t>The</a:t>
            </a:r>
            <a:r>
              <a:rPr sz="4000" b="1" spc="-10" dirty="0">
                <a:latin typeface="Calibri"/>
                <a:cs typeface="Calibri"/>
              </a:rPr>
              <a:t> </a:t>
            </a:r>
            <a:r>
              <a:rPr sz="4000" b="1" spc="-15" dirty="0">
                <a:latin typeface="Calibri"/>
                <a:cs typeface="Calibri"/>
              </a:rPr>
              <a:t>customer-development</a:t>
            </a:r>
            <a:r>
              <a:rPr sz="4000" b="1" spc="15" dirty="0">
                <a:latin typeface="Calibri"/>
                <a:cs typeface="Calibri"/>
              </a:rPr>
              <a:t> </a:t>
            </a:r>
            <a:r>
              <a:rPr sz="4000" b="1" spc="-10" dirty="0">
                <a:latin typeface="Calibri"/>
                <a:cs typeface="Calibri"/>
              </a:rPr>
              <a:t>partnership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8068" y="2210536"/>
            <a:ext cx="10708005" cy="3985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6985" indent="-256540" algn="just">
              <a:lnSpc>
                <a:spcPct val="140000"/>
              </a:lnSpc>
              <a:spcBef>
                <a:spcPts val="100"/>
              </a:spcBef>
            </a:pPr>
            <a:r>
              <a:rPr sz="2600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An 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excellent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software product results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from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well-executed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design based on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excellent</a:t>
            </a:r>
            <a:r>
              <a:rPr sz="2600" spc="-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requirements.</a:t>
            </a:r>
            <a:endParaRPr sz="2600">
              <a:latin typeface="Calibri"/>
              <a:cs typeface="Calibri"/>
            </a:endParaRPr>
          </a:p>
          <a:p>
            <a:pPr marL="268605" marR="6985" indent="-256540" algn="just">
              <a:lnSpc>
                <a:spcPct val="140000"/>
              </a:lnSpc>
              <a:spcBef>
                <a:spcPts val="300"/>
              </a:spcBef>
            </a:pPr>
            <a:r>
              <a:rPr sz="2600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Excellent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result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 from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effective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collaboration</a:t>
            </a:r>
            <a:r>
              <a:rPr sz="2600" spc="57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between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developers</a:t>
            </a:r>
            <a:r>
              <a:rPr sz="2600" spc="-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 customers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(in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particular,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actual</a:t>
            </a:r>
            <a:r>
              <a:rPr sz="26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users)—a</a:t>
            </a:r>
            <a:r>
              <a:rPr sz="2600" spc="-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partnership.</a:t>
            </a:r>
            <a:endParaRPr sz="2600">
              <a:latin typeface="Calibri"/>
              <a:cs typeface="Calibri"/>
            </a:endParaRPr>
          </a:p>
          <a:p>
            <a:pPr marL="268605" marR="5080" indent="-256540" algn="just">
              <a:lnSpc>
                <a:spcPct val="140000"/>
              </a:lnSpc>
              <a:spcBef>
                <a:spcPts val="300"/>
              </a:spcBef>
            </a:pPr>
            <a:r>
              <a:rPr sz="2600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collaborative 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effort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can work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only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when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all parties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involved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know what they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need</a:t>
            </a:r>
            <a:r>
              <a:rPr sz="2600" spc="5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to</a:t>
            </a:r>
            <a:r>
              <a:rPr sz="2600" spc="5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be</a:t>
            </a:r>
            <a:r>
              <a:rPr sz="2600" spc="5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successful</a:t>
            </a:r>
            <a:r>
              <a:rPr sz="2600" spc="55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600" spc="5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when</a:t>
            </a:r>
            <a:r>
              <a:rPr sz="2600" spc="5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they</a:t>
            </a:r>
            <a:r>
              <a:rPr sz="2600" spc="5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understand</a:t>
            </a:r>
            <a:r>
              <a:rPr sz="2600" spc="5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600" spc="5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respect</a:t>
            </a:r>
            <a:r>
              <a:rPr sz="2600" spc="5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what</a:t>
            </a:r>
            <a:r>
              <a:rPr sz="2600" spc="5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their </a:t>
            </a:r>
            <a:r>
              <a:rPr sz="2600" spc="-57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collaborators</a:t>
            </a:r>
            <a:r>
              <a:rPr sz="2600" spc="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need</a:t>
            </a:r>
            <a:r>
              <a:rPr sz="2600" spc="-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to</a:t>
            </a:r>
            <a:r>
              <a:rPr sz="26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be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successful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84207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latin typeface="Calibri"/>
                <a:cs typeface="Calibri"/>
              </a:rPr>
              <a:t>The</a:t>
            </a:r>
            <a:r>
              <a:rPr sz="4000" b="1" spc="-10" dirty="0">
                <a:latin typeface="Calibri"/>
                <a:cs typeface="Calibri"/>
              </a:rPr>
              <a:t> </a:t>
            </a:r>
            <a:r>
              <a:rPr sz="4000" b="1" spc="-15" dirty="0">
                <a:latin typeface="Calibri"/>
                <a:cs typeface="Calibri"/>
              </a:rPr>
              <a:t>customer-development</a:t>
            </a:r>
            <a:r>
              <a:rPr sz="4000" b="1" spc="15" dirty="0">
                <a:latin typeface="Calibri"/>
                <a:cs typeface="Calibri"/>
              </a:rPr>
              <a:t> </a:t>
            </a:r>
            <a:r>
              <a:rPr sz="4000" b="1" spc="-10" dirty="0">
                <a:latin typeface="Calibri"/>
                <a:cs typeface="Calibri"/>
              </a:rPr>
              <a:t>partnership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8068" y="2194077"/>
            <a:ext cx="10706735" cy="3264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 algn="just">
              <a:lnSpc>
                <a:spcPct val="150000"/>
              </a:lnSpc>
              <a:spcBef>
                <a:spcPts val="100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As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project pressures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rise, </a:t>
            </a:r>
            <a:r>
              <a:rPr sz="2800" spc="-25" dirty="0">
                <a:solidFill>
                  <a:srgbClr val="455F51"/>
                </a:solidFill>
                <a:latin typeface="Calibri"/>
                <a:cs typeface="Calibri"/>
              </a:rPr>
              <a:t>it’s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easy to </a:t>
            </a:r>
            <a:r>
              <a:rPr sz="2800" spc="-25" dirty="0">
                <a:solidFill>
                  <a:srgbClr val="455F51"/>
                </a:solidFill>
                <a:latin typeface="Calibri"/>
                <a:cs typeface="Calibri"/>
              </a:rPr>
              <a:t>forget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that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all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stakeholders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share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 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common objective: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to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build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product that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provides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adequate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business 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value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and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455F51"/>
                </a:solidFill>
                <a:latin typeface="Calibri"/>
                <a:cs typeface="Calibri"/>
              </a:rPr>
              <a:t>rewards</a:t>
            </a:r>
            <a:r>
              <a:rPr sz="28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to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all </a:t>
            </a:r>
            <a:r>
              <a:rPr sz="2800" spc="-25" dirty="0">
                <a:solidFill>
                  <a:srgbClr val="455F51"/>
                </a:solidFill>
                <a:latin typeface="Calibri"/>
                <a:cs typeface="Calibri"/>
              </a:rPr>
              <a:t>stakeholders.</a:t>
            </a:r>
            <a:endParaRPr sz="2800">
              <a:latin typeface="Calibri"/>
              <a:cs typeface="Calibri"/>
            </a:endParaRPr>
          </a:p>
          <a:p>
            <a:pPr marL="268605" marR="6985" indent="-256540" algn="just">
              <a:lnSpc>
                <a:spcPct val="150100"/>
              </a:lnSpc>
              <a:spcBef>
                <a:spcPts val="295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business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analyst typically is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point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person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who has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to </a:t>
            </a:r>
            <a:r>
              <a:rPr sz="2800" spc="-30" dirty="0">
                <a:solidFill>
                  <a:srgbClr val="455F51"/>
                </a:solidFill>
                <a:latin typeface="Calibri"/>
                <a:cs typeface="Calibri"/>
              </a:rPr>
              <a:t>forge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this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collaborative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partnership.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8369"/>
            <a:ext cx="105321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5" dirty="0"/>
              <a:t>Requirements</a:t>
            </a:r>
            <a:r>
              <a:rPr sz="4000" spc="-5" dirty="0"/>
              <a:t> Bill</a:t>
            </a:r>
            <a:r>
              <a:rPr sz="4000" spc="-15" dirty="0"/>
              <a:t> </a:t>
            </a:r>
            <a:r>
              <a:rPr sz="4000" spc="-5" dirty="0"/>
              <a:t>of </a:t>
            </a:r>
            <a:r>
              <a:rPr sz="4000" spc="-10" dirty="0"/>
              <a:t>Rights</a:t>
            </a:r>
            <a:r>
              <a:rPr sz="4000" dirty="0"/>
              <a:t> </a:t>
            </a:r>
            <a:r>
              <a:rPr sz="4000" spc="-30" dirty="0"/>
              <a:t>for</a:t>
            </a:r>
            <a:r>
              <a:rPr sz="4000" spc="-5" dirty="0"/>
              <a:t> </a:t>
            </a:r>
            <a:r>
              <a:rPr sz="4000" spc="-20" dirty="0"/>
              <a:t>Software</a:t>
            </a:r>
            <a:r>
              <a:rPr sz="4000" dirty="0"/>
              <a:t> </a:t>
            </a:r>
            <a:r>
              <a:rPr sz="4000" spc="-25" dirty="0"/>
              <a:t>Customers</a:t>
            </a:r>
            <a:endParaRPr sz="4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6793" y="2294345"/>
            <a:ext cx="9169894" cy="4346521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Requirements </a:t>
            </a:r>
            <a:r>
              <a:rPr dirty="0"/>
              <a:t>Bill </a:t>
            </a:r>
            <a:r>
              <a:rPr spc="-5" dirty="0"/>
              <a:t>of Responsibilities </a:t>
            </a:r>
            <a:r>
              <a:rPr spc="-25" dirty="0"/>
              <a:t>for </a:t>
            </a:r>
            <a:r>
              <a:rPr spc="-15" dirty="0"/>
              <a:t>Software </a:t>
            </a:r>
            <a:r>
              <a:rPr spc="-800" dirty="0"/>
              <a:t> </a:t>
            </a:r>
            <a:r>
              <a:rPr spc="-20" dirty="0"/>
              <a:t>Customers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54608" y="2212848"/>
            <a:ext cx="9528048" cy="439826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11144" y="2748407"/>
            <a:ext cx="5687314" cy="493649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117473"/>
            <a:ext cx="57988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latin typeface="Calibri"/>
                <a:cs typeface="Calibri"/>
              </a:rPr>
              <a:t>Identifying decision </a:t>
            </a:r>
            <a:r>
              <a:rPr sz="4000" b="1" spc="-35" dirty="0">
                <a:latin typeface="Calibri"/>
                <a:cs typeface="Calibri"/>
              </a:rPr>
              <a:t>makers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8068" y="2194077"/>
            <a:ext cx="10708005" cy="3264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 algn="just">
              <a:lnSpc>
                <a:spcPct val="150000"/>
              </a:lnSpc>
              <a:spcBef>
                <a:spcPts val="100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decision-making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group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needs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to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identify its </a:t>
            </a:r>
            <a:r>
              <a:rPr sz="2800" i="1" spc="-5" dirty="0">
                <a:solidFill>
                  <a:srgbClr val="455F51"/>
                </a:solidFill>
                <a:latin typeface="Calibri"/>
                <a:cs typeface="Calibri"/>
              </a:rPr>
              <a:t>decision </a:t>
            </a:r>
            <a:r>
              <a:rPr sz="2800" i="1" spc="-10" dirty="0">
                <a:solidFill>
                  <a:srgbClr val="455F51"/>
                </a:solidFill>
                <a:latin typeface="Calibri"/>
                <a:cs typeface="Calibri"/>
              </a:rPr>
              <a:t>leader 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and </a:t>
            </a:r>
            <a:r>
              <a:rPr sz="2800" spc="-30" dirty="0">
                <a:solidFill>
                  <a:srgbClr val="455F51"/>
                </a:solidFill>
                <a:latin typeface="Calibri"/>
                <a:cs typeface="Calibri"/>
              </a:rPr>
              <a:t>to </a:t>
            </a:r>
            <a:r>
              <a:rPr sz="28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select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i="1" spc="-10" dirty="0">
                <a:solidFill>
                  <a:srgbClr val="455F51"/>
                </a:solidFill>
                <a:latin typeface="Calibri"/>
                <a:cs typeface="Calibri"/>
              </a:rPr>
              <a:t>decision</a:t>
            </a:r>
            <a:r>
              <a:rPr sz="2800" i="1" spc="-5" dirty="0">
                <a:solidFill>
                  <a:srgbClr val="455F51"/>
                </a:solidFill>
                <a:latin typeface="Calibri"/>
                <a:cs typeface="Calibri"/>
              </a:rPr>
              <a:t> rule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,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which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describes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how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they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will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arrive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at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their 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decisions.</a:t>
            </a:r>
            <a:endParaRPr sz="2800">
              <a:latin typeface="Calibri"/>
              <a:cs typeface="Calibri"/>
            </a:endParaRPr>
          </a:p>
          <a:p>
            <a:pPr marL="268605" marR="5715" indent="-256540" algn="just">
              <a:lnSpc>
                <a:spcPct val="150100"/>
              </a:lnSpc>
              <a:spcBef>
                <a:spcPts val="295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small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group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representing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35" dirty="0">
                <a:solidFill>
                  <a:srgbClr val="455F51"/>
                </a:solidFill>
                <a:latin typeface="Calibri"/>
                <a:cs typeface="Calibri"/>
              </a:rPr>
              <a:t>key</a:t>
            </a:r>
            <a:r>
              <a:rPr sz="2800" spc="56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areas—such</a:t>
            </a:r>
            <a:r>
              <a:rPr sz="2800" spc="6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as</a:t>
            </a:r>
            <a:r>
              <a:rPr sz="2800" spc="6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management, </a:t>
            </a:r>
            <a:r>
              <a:rPr sz="2800" spc="-6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customers,</a:t>
            </a:r>
            <a:r>
              <a:rPr sz="2800" spc="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business</a:t>
            </a:r>
            <a:r>
              <a:rPr sz="2800" spc="5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analysis,</a:t>
            </a:r>
            <a:r>
              <a:rPr sz="2800" spc="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development,</a:t>
            </a:r>
            <a:r>
              <a:rPr sz="2800" spc="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800" spc="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marketing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74917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latin typeface="Calibri"/>
                <a:cs typeface="Calibri"/>
              </a:rPr>
              <a:t>Identifying</a:t>
            </a:r>
            <a:r>
              <a:rPr sz="4000" b="1" dirty="0">
                <a:latin typeface="Calibri"/>
                <a:cs typeface="Calibri"/>
              </a:rPr>
              <a:t> </a:t>
            </a:r>
            <a:r>
              <a:rPr sz="4000" b="1" spc="-5" dirty="0">
                <a:latin typeface="Calibri"/>
                <a:cs typeface="Calibri"/>
              </a:rPr>
              <a:t>decision</a:t>
            </a:r>
            <a:r>
              <a:rPr sz="4000" b="1" spc="35" dirty="0">
                <a:latin typeface="Calibri"/>
                <a:cs typeface="Calibri"/>
              </a:rPr>
              <a:t> </a:t>
            </a:r>
            <a:r>
              <a:rPr sz="4000" b="1" spc="-35" dirty="0">
                <a:latin typeface="Calibri"/>
                <a:cs typeface="Calibri"/>
              </a:rPr>
              <a:t>makers</a:t>
            </a:r>
            <a:r>
              <a:rPr sz="4000" b="1" spc="25" dirty="0">
                <a:latin typeface="Calibri"/>
                <a:cs typeface="Calibri"/>
              </a:rPr>
              <a:t> </a:t>
            </a:r>
            <a:r>
              <a:rPr sz="4000" b="1" spc="-10" dirty="0">
                <a:latin typeface="Calibri"/>
                <a:cs typeface="Calibri"/>
              </a:rPr>
              <a:t>(Cont..)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8068" y="2194077"/>
            <a:ext cx="10708640" cy="4023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12065" indent="-256540">
              <a:lnSpc>
                <a:spcPct val="150000"/>
              </a:lnSpc>
              <a:spcBef>
                <a:spcPts val="100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</a:t>
            </a:r>
            <a:r>
              <a:rPr sz="2800" spc="250" dirty="0">
                <a:solidFill>
                  <a:srgbClr val="297C52"/>
                </a:solidFill>
                <a:latin typeface="Georgia"/>
                <a:cs typeface="Georgia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According</a:t>
            </a:r>
            <a:r>
              <a:rPr sz="2800" spc="3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to</a:t>
            </a:r>
            <a:r>
              <a:rPr sz="2800" spc="29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30" dirty="0">
                <a:solidFill>
                  <a:srgbClr val="455F51"/>
                </a:solidFill>
                <a:latin typeface="Calibri"/>
                <a:cs typeface="Calibri"/>
              </a:rPr>
              <a:t>Gottesdiener,</a:t>
            </a:r>
            <a:r>
              <a:rPr sz="2800" spc="3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2001:</a:t>
            </a:r>
            <a:r>
              <a:rPr sz="2800" spc="29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800" spc="29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following</a:t>
            </a:r>
            <a:r>
              <a:rPr sz="2800" spc="30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decision</a:t>
            </a:r>
            <a:r>
              <a:rPr sz="2800" spc="29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rules</a:t>
            </a:r>
            <a:r>
              <a:rPr sz="2800" spc="3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are</a:t>
            </a:r>
            <a:r>
              <a:rPr sz="2800" spc="3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used </a:t>
            </a:r>
            <a:r>
              <a:rPr sz="2800" spc="-6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by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8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decision</a:t>
            </a:r>
            <a:r>
              <a:rPr sz="2800" spc="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455F51"/>
                </a:solidFill>
                <a:latin typeface="Calibri"/>
                <a:cs typeface="Calibri"/>
              </a:rPr>
              <a:t>makers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group:</a:t>
            </a:r>
            <a:endParaRPr sz="2800">
              <a:latin typeface="Calibri"/>
              <a:cs typeface="Calibri"/>
            </a:endParaRPr>
          </a:p>
          <a:p>
            <a:pPr marL="561340" marR="7620" indent="-247015">
              <a:lnSpc>
                <a:spcPct val="130000"/>
              </a:lnSpc>
              <a:spcBef>
                <a:spcPts val="515"/>
              </a:spcBef>
              <a:tabLst>
                <a:tab pos="561340" algn="l"/>
                <a:tab pos="1189355" algn="l"/>
                <a:tab pos="2425065" algn="l"/>
                <a:tab pos="3406775" algn="l"/>
                <a:tab pos="4392930" algn="l"/>
                <a:tab pos="4970780" algn="l"/>
                <a:tab pos="6049645" algn="l"/>
                <a:tab pos="6985634" algn="l"/>
                <a:tab pos="7714615" algn="l"/>
                <a:tab pos="8133715" algn="l"/>
                <a:tab pos="9320530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Th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e	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d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cisi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n	leader	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m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600" spc="-85" dirty="0">
                <a:solidFill>
                  <a:srgbClr val="455F51"/>
                </a:solidFill>
                <a:latin typeface="Calibri"/>
                <a:cs typeface="Calibri"/>
              </a:rPr>
              <a:t>k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es	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h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e	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c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hoice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,	eith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r	with	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r	without	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disc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us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sion 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with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others.</a:t>
            </a:r>
            <a:endParaRPr sz="2600">
              <a:latin typeface="Calibri"/>
              <a:cs typeface="Calibri"/>
            </a:endParaRPr>
          </a:p>
          <a:p>
            <a:pPr marL="314325">
              <a:lnSpc>
                <a:spcPct val="100000"/>
              </a:lnSpc>
              <a:spcBef>
                <a:spcPts val="1235"/>
              </a:spcBef>
              <a:tabLst>
                <a:tab pos="561340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600" spc="-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group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votes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majority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rules.</a:t>
            </a:r>
            <a:endParaRPr sz="2600">
              <a:latin typeface="Calibri"/>
              <a:cs typeface="Calibri"/>
            </a:endParaRPr>
          </a:p>
          <a:p>
            <a:pPr marL="561340" marR="5080" indent="-247015">
              <a:lnSpc>
                <a:spcPct val="130000"/>
              </a:lnSpc>
              <a:spcBef>
                <a:spcPts val="300"/>
              </a:spcBef>
              <a:tabLst>
                <a:tab pos="561340" algn="l"/>
                <a:tab pos="1245235" algn="l"/>
                <a:tab pos="2216150" algn="l"/>
                <a:tab pos="3205480" algn="l"/>
                <a:tab pos="3848735" algn="l"/>
                <a:tab pos="4483100" algn="l"/>
                <a:tab pos="5432425" algn="l"/>
                <a:tab pos="6292215" algn="l"/>
                <a:tab pos="6814820" algn="l"/>
                <a:tab pos="8494395" algn="l"/>
                <a:tab pos="8962390" algn="l"/>
                <a:tab pos="10245725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Th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e	g</a:t>
            </a:r>
            <a:r>
              <a:rPr sz="2600" spc="-40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u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p	</a:t>
            </a:r>
            <a:r>
              <a:rPr sz="2600" spc="-30" dirty="0">
                <a:solidFill>
                  <a:srgbClr val="455F51"/>
                </a:solidFill>
                <a:latin typeface="Calibri"/>
                <a:cs typeface="Calibri"/>
              </a:rPr>
              <a:t>v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es,	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b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u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	the	</a:t>
            </a:r>
            <a:r>
              <a:rPr sz="2600" spc="-35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s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u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lt	m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u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s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	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b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e	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u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nanim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o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u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s	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o	a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pp</a:t>
            </a:r>
            <a:r>
              <a:rPr sz="2600" spc="-35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o</a:t>
            </a:r>
            <a:r>
              <a:rPr sz="2600" spc="-30" dirty="0">
                <a:solidFill>
                  <a:srgbClr val="455F51"/>
                </a:solidFill>
                <a:latin typeface="Calibri"/>
                <a:cs typeface="Calibri"/>
              </a:rPr>
              <a:t>v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e	the 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decision.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5989" y="2132202"/>
            <a:ext cx="1138669" cy="36461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93948" y="2127630"/>
            <a:ext cx="2489835" cy="36918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561965" y="2127630"/>
            <a:ext cx="5357114" cy="44081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888742" y="2782951"/>
            <a:ext cx="3670680" cy="440817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087627" y="3342358"/>
            <a:ext cx="6296025" cy="164211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5"/>
              </a:spcBef>
              <a:tabLst>
                <a:tab pos="354965" algn="l"/>
              </a:tabLst>
            </a:pPr>
            <a:r>
              <a:rPr sz="2400" dirty="0">
                <a:solidFill>
                  <a:srgbClr val="297C52"/>
                </a:solidFill>
                <a:latin typeface="Arial"/>
                <a:cs typeface="Arial"/>
              </a:rPr>
              <a:t>•	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4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essential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software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requirement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  <a:tabLst>
                <a:tab pos="354965" algn="l"/>
              </a:tabLst>
            </a:pPr>
            <a:r>
              <a:rPr sz="2400" dirty="0">
                <a:solidFill>
                  <a:srgbClr val="297C52"/>
                </a:solidFill>
                <a:latin typeface="Arial"/>
                <a:cs typeface="Arial"/>
              </a:rPr>
              <a:t>•	</a:t>
            </a:r>
            <a:r>
              <a:rPr sz="2400" b="1" spc="-10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400" b="1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455F51"/>
                </a:solidFill>
                <a:latin typeface="Calibri"/>
                <a:cs typeface="Calibri"/>
              </a:rPr>
              <a:t>from</a:t>
            </a:r>
            <a:r>
              <a:rPr sz="2400" b="1" spc="-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400" b="1" spc="-15" dirty="0">
                <a:solidFill>
                  <a:srgbClr val="455F51"/>
                </a:solidFill>
                <a:latin typeface="Calibri"/>
                <a:cs typeface="Calibri"/>
              </a:rPr>
              <a:t>customer’s</a:t>
            </a:r>
            <a:r>
              <a:rPr sz="2400" b="1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455F51"/>
                </a:solidFill>
                <a:latin typeface="Calibri"/>
                <a:cs typeface="Calibri"/>
              </a:rPr>
              <a:t>perspective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  <a:tabLst>
                <a:tab pos="354965" algn="l"/>
              </a:tabLst>
            </a:pPr>
            <a:r>
              <a:rPr sz="2400" dirty="0">
                <a:solidFill>
                  <a:srgbClr val="297C52"/>
                </a:solidFill>
                <a:latin typeface="Arial"/>
                <a:cs typeface="Arial"/>
              </a:rPr>
              <a:t>•	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Good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practices</a:t>
            </a:r>
            <a:r>
              <a:rPr sz="2400" spc="-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for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requirements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engineering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  <a:tabLst>
                <a:tab pos="354965" algn="l"/>
              </a:tabLst>
            </a:pPr>
            <a:r>
              <a:rPr sz="2400" dirty="0">
                <a:solidFill>
                  <a:srgbClr val="297C52"/>
                </a:solidFill>
                <a:latin typeface="Arial"/>
                <a:cs typeface="Arial"/>
              </a:rPr>
              <a:t>•	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business</a:t>
            </a:r>
            <a:r>
              <a:rPr sz="2400" spc="-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analyst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74917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latin typeface="Calibri"/>
                <a:cs typeface="Calibri"/>
              </a:rPr>
              <a:t>Identifying</a:t>
            </a:r>
            <a:r>
              <a:rPr sz="4000" b="1" dirty="0">
                <a:latin typeface="Calibri"/>
                <a:cs typeface="Calibri"/>
              </a:rPr>
              <a:t> </a:t>
            </a:r>
            <a:r>
              <a:rPr sz="4000" b="1" spc="-5" dirty="0">
                <a:latin typeface="Calibri"/>
                <a:cs typeface="Calibri"/>
              </a:rPr>
              <a:t>decision</a:t>
            </a:r>
            <a:r>
              <a:rPr sz="4000" b="1" spc="35" dirty="0">
                <a:latin typeface="Calibri"/>
                <a:cs typeface="Calibri"/>
              </a:rPr>
              <a:t> </a:t>
            </a:r>
            <a:r>
              <a:rPr sz="4000" b="1" spc="-35" dirty="0">
                <a:latin typeface="Calibri"/>
                <a:cs typeface="Calibri"/>
              </a:rPr>
              <a:t>makers</a:t>
            </a:r>
            <a:r>
              <a:rPr sz="4000" b="1" spc="25" dirty="0">
                <a:latin typeface="Calibri"/>
                <a:cs typeface="Calibri"/>
              </a:rPr>
              <a:t> </a:t>
            </a:r>
            <a:r>
              <a:rPr sz="4000" b="1" spc="-10" dirty="0">
                <a:latin typeface="Calibri"/>
                <a:cs typeface="Calibri"/>
              </a:rPr>
              <a:t>(Cont..)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8068" y="2204745"/>
            <a:ext cx="10708005" cy="4213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10160" indent="-256540">
              <a:lnSpc>
                <a:spcPct val="140000"/>
              </a:lnSpc>
              <a:spcBef>
                <a:spcPts val="100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</a:t>
            </a:r>
            <a:r>
              <a:rPr sz="2800" spc="250" dirty="0">
                <a:solidFill>
                  <a:srgbClr val="297C52"/>
                </a:solidFill>
                <a:latin typeface="Georgia"/>
                <a:cs typeface="Georgia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According</a:t>
            </a:r>
            <a:r>
              <a:rPr sz="2800" spc="3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to</a:t>
            </a:r>
            <a:r>
              <a:rPr sz="2800" spc="29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30" dirty="0">
                <a:solidFill>
                  <a:srgbClr val="455F51"/>
                </a:solidFill>
                <a:latin typeface="Calibri"/>
                <a:cs typeface="Calibri"/>
              </a:rPr>
              <a:t>Gottesdiener,</a:t>
            </a:r>
            <a:r>
              <a:rPr sz="2800" spc="3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2001:</a:t>
            </a:r>
            <a:r>
              <a:rPr sz="2800" spc="29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800" spc="29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following</a:t>
            </a:r>
            <a:r>
              <a:rPr sz="2800" spc="30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decision</a:t>
            </a:r>
            <a:r>
              <a:rPr sz="2800" spc="29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rules</a:t>
            </a:r>
            <a:r>
              <a:rPr sz="2800" spc="3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are</a:t>
            </a:r>
            <a:r>
              <a:rPr sz="2800" spc="3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used </a:t>
            </a:r>
            <a:r>
              <a:rPr sz="2800" spc="-6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by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8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decision</a:t>
            </a:r>
            <a:r>
              <a:rPr sz="2800" spc="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455F51"/>
                </a:solidFill>
                <a:latin typeface="Calibri"/>
                <a:cs typeface="Calibri"/>
              </a:rPr>
              <a:t>makers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group:</a:t>
            </a:r>
            <a:endParaRPr sz="2800">
              <a:latin typeface="Calibri"/>
              <a:cs typeface="Calibri"/>
            </a:endParaRPr>
          </a:p>
          <a:p>
            <a:pPr marL="561340" marR="5080" indent="-247015">
              <a:lnSpc>
                <a:spcPct val="120000"/>
              </a:lnSpc>
              <a:spcBef>
                <a:spcPts val="500"/>
              </a:spcBef>
              <a:tabLst>
                <a:tab pos="561340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600" spc="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group</a:t>
            </a:r>
            <a:r>
              <a:rPr sz="2600" spc="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discusses</a:t>
            </a:r>
            <a:r>
              <a:rPr sz="2600" spc="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600" spc="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negotiates</a:t>
            </a:r>
            <a:r>
              <a:rPr sz="2600" spc="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to</a:t>
            </a:r>
            <a:r>
              <a:rPr sz="2600" spc="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reach</a:t>
            </a:r>
            <a:r>
              <a:rPr sz="2600" spc="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600" spc="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consensus.</a:t>
            </a:r>
            <a:r>
              <a:rPr sz="2600" spc="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Everyone</a:t>
            </a:r>
            <a:r>
              <a:rPr sz="2600" spc="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can</a:t>
            </a:r>
            <a:r>
              <a:rPr sz="2600" spc="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live </a:t>
            </a:r>
            <a:r>
              <a:rPr sz="2600" spc="-57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with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decision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commits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to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supporting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it.</a:t>
            </a:r>
            <a:endParaRPr sz="2600">
              <a:latin typeface="Calibri"/>
              <a:cs typeface="Calibri"/>
            </a:endParaRPr>
          </a:p>
          <a:p>
            <a:pPr marL="561340" marR="5080" indent="-247015">
              <a:lnSpc>
                <a:spcPct val="120100"/>
              </a:lnSpc>
              <a:spcBef>
                <a:spcPts val="300"/>
              </a:spcBef>
              <a:tabLst>
                <a:tab pos="561340" algn="l"/>
                <a:tab pos="1202690" algn="l"/>
                <a:tab pos="2452370" algn="l"/>
                <a:tab pos="3448050" algn="l"/>
                <a:tab pos="4872990" algn="l"/>
                <a:tab pos="6261735" algn="l"/>
                <a:tab pos="6788784" algn="l"/>
                <a:tab pos="7912734" algn="l"/>
                <a:tab pos="8505190" algn="l"/>
                <a:tab pos="9755505" algn="l"/>
                <a:tab pos="10182225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Th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e	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d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cisi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n	leader	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de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l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600" spc="-55" dirty="0">
                <a:solidFill>
                  <a:srgbClr val="455F51"/>
                </a:solidFill>
                <a:latin typeface="Calibri"/>
                <a:cs typeface="Calibri"/>
              </a:rPr>
              <a:t>g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600" spc="-35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es	authori</a:t>
            </a:r>
            <a:r>
              <a:rPr sz="2600" spc="5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y	</a:t>
            </a:r>
            <a:r>
              <a:rPr sz="2600" spc="-65" dirty="0">
                <a:solidFill>
                  <a:srgbClr val="455F51"/>
                </a:solidFill>
                <a:latin typeface="Calibri"/>
                <a:cs typeface="Calibri"/>
              </a:rPr>
              <a:t>f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r	making	the	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d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ec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i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sio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n	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o	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one 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individual.</a:t>
            </a:r>
            <a:endParaRPr sz="2600">
              <a:latin typeface="Calibri"/>
              <a:cs typeface="Calibri"/>
            </a:endParaRPr>
          </a:p>
          <a:p>
            <a:pPr marL="561340" marR="6985" indent="-247015">
              <a:lnSpc>
                <a:spcPct val="120000"/>
              </a:lnSpc>
              <a:spcBef>
                <a:spcPts val="300"/>
              </a:spcBef>
              <a:tabLst>
                <a:tab pos="561340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600" spc="17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group</a:t>
            </a:r>
            <a:r>
              <a:rPr sz="2600" spc="17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reaches</a:t>
            </a:r>
            <a:r>
              <a:rPr sz="2600" spc="18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600" spc="18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decision,</a:t>
            </a:r>
            <a:r>
              <a:rPr sz="2600" spc="18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but</a:t>
            </a:r>
            <a:r>
              <a:rPr sz="2600" spc="18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some</a:t>
            </a:r>
            <a:r>
              <a:rPr sz="2600" spc="18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individual</a:t>
            </a:r>
            <a:r>
              <a:rPr sz="2600" spc="18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has</a:t>
            </a:r>
            <a:r>
              <a:rPr sz="2600" spc="18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veto</a:t>
            </a:r>
            <a:r>
              <a:rPr sz="2600" spc="18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authority</a:t>
            </a:r>
            <a:r>
              <a:rPr sz="2600" spc="18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over </a:t>
            </a:r>
            <a:r>
              <a:rPr sz="2600" spc="-57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that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decision.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11095" y="2763011"/>
            <a:ext cx="8487410" cy="480187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795718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15" dirty="0">
                <a:latin typeface="Calibri"/>
                <a:cs typeface="Calibri"/>
              </a:rPr>
              <a:t>Reaching</a:t>
            </a:r>
            <a:r>
              <a:rPr sz="4000" b="1" spc="5" dirty="0">
                <a:latin typeface="Calibri"/>
                <a:cs typeface="Calibri"/>
              </a:rPr>
              <a:t> </a:t>
            </a:r>
            <a:r>
              <a:rPr sz="4000" b="1" spc="-15" dirty="0">
                <a:latin typeface="Calibri"/>
                <a:cs typeface="Calibri"/>
              </a:rPr>
              <a:t>agreement</a:t>
            </a:r>
            <a:r>
              <a:rPr sz="4000" b="1" spc="10" dirty="0">
                <a:latin typeface="Calibri"/>
                <a:cs typeface="Calibri"/>
              </a:rPr>
              <a:t> </a:t>
            </a:r>
            <a:r>
              <a:rPr sz="4000" b="1" spc="-5" dirty="0">
                <a:latin typeface="Calibri"/>
                <a:cs typeface="Calibri"/>
              </a:rPr>
              <a:t>on</a:t>
            </a:r>
            <a:r>
              <a:rPr sz="4000" b="1" spc="5" dirty="0">
                <a:latin typeface="Calibri"/>
                <a:cs typeface="Calibri"/>
              </a:rPr>
              <a:t> </a:t>
            </a:r>
            <a:r>
              <a:rPr sz="4000" b="1" spc="-20" dirty="0">
                <a:latin typeface="Calibri"/>
                <a:cs typeface="Calibri"/>
              </a:rPr>
              <a:t>requirements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8068" y="2204745"/>
            <a:ext cx="10708640" cy="4200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 algn="just">
              <a:lnSpc>
                <a:spcPct val="140000"/>
              </a:lnSpc>
              <a:spcBef>
                <a:spcPts val="100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Reaching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agreement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on the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requirements </a:t>
            </a:r>
            <a:r>
              <a:rPr sz="2800" spc="-25" dirty="0">
                <a:solidFill>
                  <a:srgbClr val="455F51"/>
                </a:solidFill>
                <a:latin typeface="Calibri"/>
                <a:cs typeface="Calibri"/>
              </a:rPr>
              <a:t>for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product to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be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built,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or 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455F51"/>
                </a:solidFill>
                <a:latin typeface="Calibri"/>
                <a:cs typeface="Calibri"/>
              </a:rPr>
              <a:t>for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 specific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portion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of it, 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is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at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core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of the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customer-developer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partnership.</a:t>
            </a:r>
            <a:endParaRPr sz="28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1645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</a:t>
            </a:r>
            <a:r>
              <a:rPr sz="2800" spc="245" dirty="0">
                <a:solidFill>
                  <a:srgbClr val="297C52"/>
                </a:solidFill>
                <a:latin typeface="Georgia"/>
                <a:cs typeface="Georgia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Multiple</a:t>
            </a:r>
            <a:r>
              <a:rPr sz="2800" spc="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parties</a:t>
            </a:r>
            <a:r>
              <a:rPr sz="2800" spc="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are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involved</a:t>
            </a:r>
            <a:r>
              <a:rPr sz="2800" spc="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in</a:t>
            </a:r>
            <a:r>
              <a:rPr sz="28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this</a:t>
            </a:r>
            <a:r>
              <a:rPr sz="2800" spc="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agreement:</a:t>
            </a:r>
            <a:endParaRPr sz="2800">
              <a:latin typeface="Calibri"/>
              <a:cs typeface="Calibri"/>
            </a:endParaRPr>
          </a:p>
          <a:p>
            <a:pPr marL="314325" algn="just">
              <a:lnSpc>
                <a:spcPct val="100000"/>
              </a:lnSpc>
              <a:spcBef>
                <a:spcPts val="1590"/>
              </a:spcBef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</a:t>
            </a:r>
            <a:r>
              <a:rPr sz="2600" spc="400" dirty="0">
                <a:solidFill>
                  <a:srgbClr val="497B29"/>
                </a:solidFill>
                <a:latin typeface="Georgia"/>
                <a:cs typeface="Georgia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Customers</a:t>
            </a:r>
            <a:r>
              <a:rPr sz="2600" spc="-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agree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that</a:t>
            </a:r>
            <a:r>
              <a:rPr sz="26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600" spc="-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address</a:t>
            </a:r>
            <a:r>
              <a:rPr sz="2600" spc="-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their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needs.</a:t>
            </a:r>
            <a:endParaRPr sz="2600">
              <a:latin typeface="Calibri"/>
              <a:cs typeface="Calibri"/>
            </a:endParaRPr>
          </a:p>
          <a:p>
            <a:pPr marL="561340" marR="119380" indent="-247015" algn="just">
              <a:lnSpc>
                <a:spcPct val="140000"/>
              </a:lnSpc>
              <a:spcBef>
                <a:spcPts val="305"/>
              </a:spcBef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Developers agree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that they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understand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requirements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and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that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they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are </a:t>
            </a:r>
            <a:r>
              <a:rPr sz="2600" spc="-57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feasible.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96539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15" dirty="0">
                <a:latin typeface="Calibri"/>
                <a:cs typeface="Calibri"/>
              </a:rPr>
              <a:t>Reaching</a:t>
            </a:r>
            <a:r>
              <a:rPr sz="4000" b="1" dirty="0">
                <a:latin typeface="Calibri"/>
                <a:cs typeface="Calibri"/>
              </a:rPr>
              <a:t> </a:t>
            </a:r>
            <a:r>
              <a:rPr sz="4000" b="1" spc="-15" dirty="0">
                <a:latin typeface="Calibri"/>
                <a:cs typeface="Calibri"/>
              </a:rPr>
              <a:t>agreement</a:t>
            </a:r>
            <a:r>
              <a:rPr sz="4000" b="1" spc="5" dirty="0">
                <a:latin typeface="Calibri"/>
                <a:cs typeface="Calibri"/>
              </a:rPr>
              <a:t> </a:t>
            </a:r>
            <a:r>
              <a:rPr sz="4000" b="1" spc="-5" dirty="0">
                <a:latin typeface="Calibri"/>
                <a:cs typeface="Calibri"/>
              </a:rPr>
              <a:t>on</a:t>
            </a:r>
            <a:r>
              <a:rPr sz="4000" b="1" spc="25" dirty="0">
                <a:latin typeface="Calibri"/>
                <a:cs typeface="Calibri"/>
              </a:rPr>
              <a:t> </a:t>
            </a:r>
            <a:r>
              <a:rPr sz="4000" b="1" spc="-15" dirty="0">
                <a:latin typeface="Calibri"/>
                <a:cs typeface="Calibri"/>
              </a:rPr>
              <a:t>requirements</a:t>
            </a:r>
            <a:r>
              <a:rPr sz="4000" b="1" spc="20" dirty="0">
                <a:latin typeface="Calibri"/>
                <a:cs typeface="Calibri"/>
              </a:rPr>
              <a:t> </a:t>
            </a:r>
            <a:r>
              <a:rPr sz="4000" b="1" spc="-10" dirty="0">
                <a:latin typeface="Calibri"/>
                <a:cs typeface="Calibri"/>
              </a:rPr>
              <a:t>(Cont..)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8068" y="2408047"/>
            <a:ext cx="9940925" cy="2318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</a:t>
            </a:r>
            <a:r>
              <a:rPr sz="2800" spc="245" dirty="0">
                <a:solidFill>
                  <a:srgbClr val="297C52"/>
                </a:solidFill>
                <a:latin typeface="Georgia"/>
                <a:cs typeface="Georgia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Multiple</a:t>
            </a:r>
            <a:r>
              <a:rPr sz="2800" spc="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parties</a:t>
            </a:r>
            <a:r>
              <a:rPr sz="2800" spc="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are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involved</a:t>
            </a:r>
            <a:r>
              <a:rPr sz="2800" spc="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in</a:t>
            </a:r>
            <a:r>
              <a:rPr sz="28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this</a:t>
            </a:r>
            <a:r>
              <a:rPr sz="2800" spc="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agreement:</a:t>
            </a:r>
            <a:endParaRPr sz="2800">
              <a:latin typeface="Calibri"/>
              <a:cs typeface="Calibri"/>
            </a:endParaRPr>
          </a:p>
          <a:p>
            <a:pPr marL="314325">
              <a:lnSpc>
                <a:spcPct val="100000"/>
              </a:lnSpc>
              <a:spcBef>
                <a:spcPts val="1914"/>
              </a:spcBef>
              <a:tabLst>
                <a:tab pos="561340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spc="-50" dirty="0">
                <a:solidFill>
                  <a:srgbClr val="455F51"/>
                </a:solidFill>
                <a:latin typeface="Calibri"/>
                <a:cs typeface="Calibri"/>
              </a:rPr>
              <a:t>Testers</a:t>
            </a:r>
            <a:r>
              <a:rPr sz="2600" spc="-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agree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that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600" spc="-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are</a:t>
            </a:r>
            <a:r>
              <a:rPr sz="26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verifiable.</a:t>
            </a:r>
            <a:endParaRPr sz="2600">
              <a:latin typeface="Calibri"/>
              <a:cs typeface="Calibri"/>
            </a:endParaRPr>
          </a:p>
          <a:p>
            <a:pPr marL="561340" marR="5080" indent="-247015">
              <a:lnSpc>
                <a:spcPct val="150000"/>
              </a:lnSpc>
              <a:spcBef>
                <a:spcPts val="300"/>
              </a:spcBef>
              <a:tabLst>
                <a:tab pos="561340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Management</a:t>
            </a:r>
            <a:r>
              <a:rPr sz="2600" spc="-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agrees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that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600" spc="-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will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achieve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their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business </a:t>
            </a:r>
            <a:r>
              <a:rPr sz="2600" spc="-57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objectives.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23438" y="2763011"/>
            <a:ext cx="6022721" cy="479679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56413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latin typeface="Calibri"/>
                <a:cs typeface="Calibri"/>
              </a:rPr>
              <a:t>The</a:t>
            </a:r>
            <a:r>
              <a:rPr sz="4000" b="1" spc="-15" dirty="0">
                <a:latin typeface="Calibri"/>
                <a:cs typeface="Calibri"/>
              </a:rPr>
              <a:t> </a:t>
            </a:r>
            <a:r>
              <a:rPr sz="4000" b="1" spc="-20" dirty="0">
                <a:latin typeface="Calibri"/>
                <a:cs typeface="Calibri"/>
              </a:rPr>
              <a:t>requirements</a:t>
            </a:r>
            <a:r>
              <a:rPr sz="4000" b="1" spc="15" dirty="0">
                <a:latin typeface="Calibri"/>
                <a:cs typeface="Calibri"/>
              </a:rPr>
              <a:t> </a:t>
            </a:r>
            <a:r>
              <a:rPr sz="4000" b="1" spc="-5" dirty="0">
                <a:latin typeface="Calibri"/>
                <a:cs typeface="Calibri"/>
              </a:rPr>
              <a:t>baseline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9730" marR="5080" indent="-256540">
              <a:lnSpc>
                <a:spcPct val="150000"/>
              </a:lnSpc>
              <a:spcBef>
                <a:spcPts val="100"/>
              </a:spcBef>
            </a:pPr>
            <a:r>
              <a:rPr dirty="0">
                <a:solidFill>
                  <a:srgbClr val="297C52"/>
                </a:solidFill>
                <a:latin typeface="Georgia"/>
                <a:cs typeface="Georgia"/>
              </a:rPr>
              <a:t>•</a:t>
            </a:r>
            <a:r>
              <a:rPr spc="370" dirty="0">
                <a:solidFill>
                  <a:srgbClr val="297C52"/>
                </a:solidFill>
                <a:latin typeface="Georgia"/>
                <a:cs typeface="Georgia"/>
              </a:rPr>
              <a:t> </a:t>
            </a:r>
            <a:r>
              <a:rPr dirty="0"/>
              <a:t>A</a:t>
            </a:r>
            <a:r>
              <a:rPr spc="100" dirty="0"/>
              <a:t> </a:t>
            </a:r>
            <a:r>
              <a:rPr spc="-15" dirty="0"/>
              <a:t>requirements</a:t>
            </a:r>
            <a:r>
              <a:rPr spc="100" dirty="0"/>
              <a:t> </a:t>
            </a:r>
            <a:r>
              <a:rPr spc="-5" dirty="0"/>
              <a:t>baseline</a:t>
            </a:r>
            <a:r>
              <a:rPr spc="90" dirty="0"/>
              <a:t> </a:t>
            </a:r>
            <a:r>
              <a:rPr spc="-5" dirty="0"/>
              <a:t>is</a:t>
            </a:r>
            <a:r>
              <a:rPr spc="95" dirty="0"/>
              <a:t> </a:t>
            </a:r>
            <a:r>
              <a:rPr dirty="0"/>
              <a:t>a</a:t>
            </a:r>
            <a:r>
              <a:rPr spc="100" dirty="0"/>
              <a:t> </a:t>
            </a:r>
            <a:r>
              <a:rPr spc="-10" dirty="0"/>
              <a:t>set</a:t>
            </a:r>
            <a:r>
              <a:rPr spc="85" dirty="0"/>
              <a:t> </a:t>
            </a:r>
            <a:r>
              <a:rPr spc="-5" dirty="0"/>
              <a:t>of</a:t>
            </a:r>
            <a:r>
              <a:rPr spc="100" dirty="0"/>
              <a:t> </a:t>
            </a:r>
            <a:r>
              <a:rPr spc="-10" dirty="0"/>
              <a:t>requirements</a:t>
            </a:r>
            <a:r>
              <a:rPr spc="90" dirty="0"/>
              <a:t> </a:t>
            </a:r>
            <a:r>
              <a:rPr spc="-10" dirty="0"/>
              <a:t>that</a:t>
            </a:r>
            <a:r>
              <a:rPr spc="105" dirty="0"/>
              <a:t> </a:t>
            </a:r>
            <a:r>
              <a:rPr spc="-5" dirty="0"/>
              <a:t>has</a:t>
            </a:r>
            <a:r>
              <a:rPr spc="95" dirty="0"/>
              <a:t> </a:t>
            </a:r>
            <a:r>
              <a:rPr spc="-10" dirty="0"/>
              <a:t>been</a:t>
            </a:r>
            <a:r>
              <a:rPr spc="95" dirty="0"/>
              <a:t> </a:t>
            </a:r>
            <a:r>
              <a:rPr spc="-15" dirty="0"/>
              <a:t>reviewed</a:t>
            </a:r>
            <a:r>
              <a:rPr spc="85" dirty="0"/>
              <a:t> </a:t>
            </a:r>
            <a:r>
              <a:rPr spc="-5" dirty="0"/>
              <a:t>and </a:t>
            </a:r>
            <a:r>
              <a:rPr spc="-575" dirty="0"/>
              <a:t> </a:t>
            </a:r>
            <a:r>
              <a:rPr spc="-5" dirty="0"/>
              <a:t>agreed</a:t>
            </a:r>
            <a:r>
              <a:rPr spc="-25" dirty="0"/>
              <a:t> </a:t>
            </a:r>
            <a:r>
              <a:rPr spc="-5" dirty="0"/>
              <a:t>upon </a:t>
            </a:r>
            <a:r>
              <a:rPr dirty="0"/>
              <a:t>and</a:t>
            </a:r>
            <a:r>
              <a:rPr spc="-10" dirty="0"/>
              <a:t> </a:t>
            </a:r>
            <a:r>
              <a:rPr spc="-5" dirty="0"/>
              <a:t>serves</a:t>
            </a:r>
            <a:r>
              <a:rPr spc="-30" dirty="0"/>
              <a:t> </a:t>
            </a:r>
            <a:r>
              <a:rPr dirty="0"/>
              <a:t>as the</a:t>
            </a:r>
            <a:r>
              <a:rPr spc="-20" dirty="0"/>
              <a:t> </a:t>
            </a:r>
            <a:r>
              <a:rPr spc="-5" dirty="0"/>
              <a:t>basis </a:t>
            </a:r>
            <a:r>
              <a:rPr spc="-25" dirty="0"/>
              <a:t>for</a:t>
            </a:r>
            <a:r>
              <a:rPr dirty="0"/>
              <a:t> </a:t>
            </a:r>
            <a:r>
              <a:rPr spc="-5" dirty="0"/>
              <a:t>further</a:t>
            </a:r>
            <a:r>
              <a:rPr spc="-15" dirty="0"/>
              <a:t> </a:t>
            </a:r>
            <a:r>
              <a:rPr spc="-5" dirty="0"/>
              <a:t>development.</a:t>
            </a:r>
          </a:p>
          <a:p>
            <a:pPr marL="379730" marR="6350" indent="-256540">
              <a:lnSpc>
                <a:spcPct val="150000"/>
              </a:lnSpc>
              <a:spcBef>
                <a:spcPts val="300"/>
              </a:spcBef>
            </a:pPr>
            <a:r>
              <a:rPr dirty="0">
                <a:solidFill>
                  <a:srgbClr val="297C52"/>
                </a:solidFill>
                <a:latin typeface="Georgia"/>
                <a:cs typeface="Georgia"/>
              </a:rPr>
              <a:t>•</a:t>
            </a:r>
            <a:r>
              <a:rPr spc="370" dirty="0">
                <a:solidFill>
                  <a:srgbClr val="297C52"/>
                </a:solidFill>
                <a:latin typeface="Georgia"/>
                <a:cs typeface="Georgia"/>
              </a:rPr>
              <a:t> </a:t>
            </a:r>
            <a:r>
              <a:rPr dirty="0"/>
              <a:t>A</a:t>
            </a:r>
            <a:r>
              <a:rPr spc="160" dirty="0"/>
              <a:t> </a:t>
            </a:r>
            <a:r>
              <a:rPr spc="-5" dirty="0"/>
              <a:t>meaningful</a:t>
            </a:r>
            <a:r>
              <a:rPr spc="175" dirty="0"/>
              <a:t> </a:t>
            </a:r>
            <a:r>
              <a:rPr spc="-5" dirty="0"/>
              <a:t>baseline</a:t>
            </a:r>
            <a:r>
              <a:rPr spc="155" dirty="0"/>
              <a:t> </a:t>
            </a:r>
            <a:r>
              <a:rPr spc="-15" dirty="0"/>
              <a:t>process</a:t>
            </a:r>
            <a:r>
              <a:rPr spc="175" dirty="0"/>
              <a:t> </a:t>
            </a:r>
            <a:r>
              <a:rPr spc="-10" dirty="0"/>
              <a:t>gives</a:t>
            </a:r>
            <a:r>
              <a:rPr spc="165" dirty="0"/>
              <a:t> </a:t>
            </a:r>
            <a:r>
              <a:rPr dirty="0"/>
              <a:t>all</a:t>
            </a:r>
            <a:r>
              <a:rPr spc="170" dirty="0"/>
              <a:t> </a:t>
            </a:r>
            <a:r>
              <a:rPr spc="-5" dirty="0"/>
              <a:t>the</a:t>
            </a:r>
            <a:r>
              <a:rPr spc="145" dirty="0"/>
              <a:t> </a:t>
            </a:r>
            <a:r>
              <a:rPr dirty="0"/>
              <a:t>major</a:t>
            </a:r>
            <a:r>
              <a:rPr spc="160" dirty="0"/>
              <a:t> </a:t>
            </a:r>
            <a:r>
              <a:rPr spc="-15" dirty="0"/>
              <a:t>stakeholders</a:t>
            </a:r>
            <a:r>
              <a:rPr spc="145" dirty="0"/>
              <a:t> </a:t>
            </a:r>
            <a:r>
              <a:rPr spc="-10" dirty="0"/>
              <a:t>confidence</a:t>
            </a:r>
            <a:r>
              <a:rPr spc="155" dirty="0"/>
              <a:t> </a:t>
            </a:r>
            <a:r>
              <a:rPr spc="-10" dirty="0"/>
              <a:t>in </a:t>
            </a:r>
            <a:r>
              <a:rPr spc="-570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spc="-10" dirty="0"/>
              <a:t>following</a:t>
            </a:r>
            <a:r>
              <a:rPr spc="10" dirty="0"/>
              <a:t> </a:t>
            </a:r>
            <a:r>
              <a:rPr spc="-20" dirty="0"/>
              <a:t>ways:</a:t>
            </a:r>
          </a:p>
          <a:p>
            <a:pPr marL="425450">
              <a:lnSpc>
                <a:spcPct val="100000"/>
              </a:lnSpc>
              <a:spcBef>
                <a:spcPts val="2000"/>
              </a:spcBef>
              <a:tabLst>
                <a:tab pos="673100" algn="l"/>
              </a:tabLst>
            </a:pPr>
            <a:r>
              <a:rPr sz="24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400" spc="-15" dirty="0"/>
              <a:t>Customer</a:t>
            </a:r>
            <a:r>
              <a:rPr sz="2400" spc="385" dirty="0"/>
              <a:t> </a:t>
            </a:r>
            <a:r>
              <a:rPr sz="2400" spc="-10" dirty="0"/>
              <a:t>management</a:t>
            </a:r>
            <a:r>
              <a:rPr sz="2400" spc="380" dirty="0"/>
              <a:t> </a:t>
            </a:r>
            <a:r>
              <a:rPr sz="2400" spc="-5" dirty="0"/>
              <a:t>or</a:t>
            </a:r>
            <a:r>
              <a:rPr sz="2400" spc="390" dirty="0"/>
              <a:t> </a:t>
            </a:r>
            <a:r>
              <a:rPr sz="2400" spc="-15" dirty="0"/>
              <a:t>marketing</a:t>
            </a:r>
            <a:r>
              <a:rPr sz="2400" spc="385" dirty="0"/>
              <a:t> </a:t>
            </a:r>
            <a:r>
              <a:rPr sz="2400" dirty="0"/>
              <a:t>is</a:t>
            </a:r>
            <a:r>
              <a:rPr sz="2400" spc="380" dirty="0"/>
              <a:t> </a:t>
            </a:r>
            <a:r>
              <a:rPr sz="2400" spc="-10" dirty="0"/>
              <a:t>confident</a:t>
            </a:r>
            <a:r>
              <a:rPr sz="2400" spc="385" dirty="0"/>
              <a:t> </a:t>
            </a:r>
            <a:r>
              <a:rPr sz="2400" spc="-5" dirty="0"/>
              <a:t>that</a:t>
            </a:r>
            <a:r>
              <a:rPr sz="2400" spc="380" dirty="0"/>
              <a:t> </a:t>
            </a:r>
            <a:r>
              <a:rPr sz="2400" spc="-5" dirty="0"/>
              <a:t>the</a:t>
            </a:r>
            <a:r>
              <a:rPr sz="2400" spc="380" dirty="0"/>
              <a:t> </a:t>
            </a:r>
            <a:r>
              <a:rPr sz="2400" spc="-10" dirty="0"/>
              <a:t>project</a:t>
            </a:r>
            <a:r>
              <a:rPr sz="2400" spc="395" dirty="0"/>
              <a:t> </a:t>
            </a:r>
            <a:r>
              <a:rPr sz="2400" spc="-10" dirty="0"/>
              <a:t>scope</a:t>
            </a:r>
            <a:r>
              <a:rPr sz="2400" spc="390" dirty="0"/>
              <a:t> </a:t>
            </a:r>
            <a:r>
              <a:rPr sz="2400" spc="-10" dirty="0"/>
              <a:t>won’t</a:t>
            </a:r>
            <a:endParaRPr sz="2400">
              <a:latin typeface="Georgia"/>
              <a:cs typeface="Georgia"/>
            </a:endParaRPr>
          </a:p>
          <a:p>
            <a:pPr marL="672465">
              <a:lnSpc>
                <a:spcPct val="100000"/>
              </a:lnSpc>
              <a:spcBef>
                <a:spcPts val="1730"/>
              </a:spcBef>
            </a:pPr>
            <a:r>
              <a:rPr sz="2400" spc="-10" dirty="0"/>
              <a:t>explode</a:t>
            </a:r>
            <a:r>
              <a:rPr sz="2400" dirty="0"/>
              <a:t> </a:t>
            </a:r>
            <a:r>
              <a:rPr sz="2400" spc="-5" dirty="0"/>
              <a:t>out of </a:t>
            </a:r>
            <a:r>
              <a:rPr sz="2400" spc="-15" dirty="0"/>
              <a:t>control, </a:t>
            </a:r>
            <a:r>
              <a:rPr sz="2400" spc="-5" dirty="0"/>
              <a:t>because</a:t>
            </a:r>
            <a:r>
              <a:rPr sz="2400" spc="5" dirty="0"/>
              <a:t> </a:t>
            </a:r>
            <a:r>
              <a:rPr sz="2400" spc="-15" dirty="0"/>
              <a:t>customers</a:t>
            </a:r>
            <a:r>
              <a:rPr sz="2400" spc="-20" dirty="0"/>
              <a:t> </a:t>
            </a:r>
            <a:r>
              <a:rPr sz="2400" spc="-5" dirty="0"/>
              <a:t>manage</a:t>
            </a:r>
            <a:r>
              <a:rPr sz="2400" spc="-15" dirty="0"/>
              <a:t> </a:t>
            </a:r>
            <a:r>
              <a:rPr sz="2400" dirty="0"/>
              <a:t>the</a:t>
            </a:r>
            <a:r>
              <a:rPr sz="2400" spc="10" dirty="0"/>
              <a:t> </a:t>
            </a:r>
            <a:r>
              <a:rPr sz="2400" spc="-10" dirty="0"/>
              <a:t>scope</a:t>
            </a:r>
            <a:r>
              <a:rPr sz="2400" spc="-5" dirty="0"/>
              <a:t> change</a:t>
            </a:r>
            <a:r>
              <a:rPr sz="2400" spc="10" dirty="0"/>
              <a:t> </a:t>
            </a:r>
            <a:r>
              <a:rPr sz="2400" spc="-5" dirty="0"/>
              <a:t>decisions.</a:t>
            </a:r>
            <a:endParaRPr sz="2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73361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latin typeface="Calibri"/>
                <a:cs typeface="Calibri"/>
              </a:rPr>
              <a:t>The</a:t>
            </a:r>
            <a:r>
              <a:rPr sz="4000" b="1" dirty="0">
                <a:latin typeface="Calibri"/>
                <a:cs typeface="Calibri"/>
              </a:rPr>
              <a:t> </a:t>
            </a:r>
            <a:r>
              <a:rPr sz="4000" b="1" spc="-20" dirty="0">
                <a:latin typeface="Calibri"/>
                <a:cs typeface="Calibri"/>
              </a:rPr>
              <a:t>requirements</a:t>
            </a:r>
            <a:r>
              <a:rPr sz="4000" b="1" spc="45" dirty="0">
                <a:latin typeface="Calibri"/>
                <a:cs typeface="Calibri"/>
              </a:rPr>
              <a:t> </a:t>
            </a:r>
            <a:r>
              <a:rPr sz="4000" b="1" spc="-5" dirty="0">
                <a:latin typeface="Calibri"/>
                <a:cs typeface="Calibri"/>
              </a:rPr>
              <a:t>baseline</a:t>
            </a:r>
            <a:r>
              <a:rPr sz="4000" b="1" spc="20" dirty="0">
                <a:latin typeface="Calibri"/>
                <a:cs typeface="Calibri"/>
              </a:rPr>
              <a:t> </a:t>
            </a:r>
            <a:r>
              <a:rPr sz="4000" b="1" spc="-10" dirty="0">
                <a:latin typeface="Calibri"/>
                <a:cs typeface="Calibri"/>
              </a:rPr>
              <a:t>(Cont..)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8068" y="2201392"/>
            <a:ext cx="10707370" cy="4039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6350" indent="-256540" algn="just">
              <a:lnSpc>
                <a:spcPct val="150000"/>
              </a:lnSpc>
              <a:spcBef>
                <a:spcPts val="100"/>
              </a:spcBef>
            </a:pPr>
            <a:r>
              <a:rPr sz="2600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meaningful baseline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process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gives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all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major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stakeholders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confidence in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following</a:t>
            </a:r>
            <a:r>
              <a:rPr sz="26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ways:</a:t>
            </a:r>
            <a:endParaRPr sz="2600">
              <a:latin typeface="Calibri"/>
              <a:cs typeface="Calibri"/>
            </a:endParaRPr>
          </a:p>
          <a:p>
            <a:pPr marL="561340" marR="5080" indent="-247015" algn="just">
              <a:lnSpc>
                <a:spcPct val="150000"/>
              </a:lnSpc>
              <a:spcBef>
                <a:spcPts val="345"/>
              </a:spcBef>
            </a:pPr>
            <a:r>
              <a:rPr sz="2400" dirty="0">
                <a:solidFill>
                  <a:srgbClr val="497B29"/>
                </a:solidFill>
                <a:latin typeface="Georgia"/>
                <a:cs typeface="Georgia"/>
              </a:rPr>
              <a:t>▫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User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representatives 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have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confidence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that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development team will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work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with 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them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to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deliver</a:t>
            </a:r>
            <a:r>
              <a:rPr sz="24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right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solution.</a:t>
            </a:r>
            <a:endParaRPr sz="2400">
              <a:latin typeface="Calibri"/>
              <a:cs typeface="Calibri"/>
            </a:endParaRPr>
          </a:p>
          <a:p>
            <a:pPr marL="561340" marR="8255" indent="-247015" algn="just">
              <a:lnSpc>
                <a:spcPct val="150000"/>
              </a:lnSpc>
              <a:spcBef>
                <a:spcPts val="300"/>
              </a:spcBef>
            </a:pPr>
            <a:r>
              <a:rPr sz="2400" dirty="0">
                <a:solidFill>
                  <a:srgbClr val="497B29"/>
                </a:solidFill>
                <a:latin typeface="Georgia"/>
                <a:cs typeface="Georgia"/>
              </a:rPr>
              <a:t>▫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Development management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has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confidence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because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development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team has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 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business partner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who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will 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keep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project focused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on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achieving its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objectives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and </a:t>
            </a:r>
            <a:r>
              <a:rPr sz="2400" spc="-5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will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work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with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development</a:t>
            </a:r>
            <a:r>
              <a:rPr sz="2400" spc="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to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balance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schedule,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cost,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functionality,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quality.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73361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latin typeface="Calibri"/>
                <a:cs typeface="Calibri"/>
              </a:rPr>
              <a:t>The</a:t>
            </a:r>
            <a:r>
              <a:rPr sz="4000" b="1" dirty="0">
                <a:latin typeface="Calibri"/>
                <a:cs typeface="Calibri"/>
              </a:rPr>
              <a:t> </a:t>
            </a:r>
            <a:r>
              <a:rPr sz="4000" b="1" spc="-20" dirty="0">
                <a:latin typeface="Calibri"/>
                <a:cs typeface="Calibri"/>
              </a:rPr>
              <a:t>requirements</a:t>
            </a:r>
            <a:r>
              <a:rPr sz="4000" b="1" spc="45" dirty="0">
                <a:latin typeface="Calibri"/>
                <a:cs typeface="Calibri"/>
              </a:rPr>
              <a:t> </a:t>
            </a:r>
            <a:r>
              <a:rPr sz="4000" b="1" spc="-5" dirty="0">
                <a:latin typeface="Calibri"/>
                <a:cs typeface="Calibri"/>
              </a:rPr>
              <a:t>baseline</a:t>
            </a:r>
            <a:r>
              <a:rPr sz="4000" b="1" spc="20" dirty="0">
                <a:latin typeface="Calibri"/>
                <a:cs typeface="Calibri"/>
              </a:rPr>
              <a:t> </a:t>
            </a:r>
            <a:r>
              <a:rPr sz="4000" b="1" spc="-10" dirty="0">
                <a:latin typeface="Calibri"/>
                <a:cs typeface="Calibri"/>
              </a:rPr>
              <a:t>(Cont..)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8068" y="2194077"/>
            <a:ext cx="751141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50000"/>
              </a:lnSpc>
              <a:spcBef>
                <a:spcPts val="100"/>
              </a:spcBef>
              <a:tabLst>
                <a:tab pos="734695" algn="l"/>
                <a:tab pos="2625090" algn="l"/>
                <a:tab pos="4083685" algn="l"/>
                <a:tab pos="5441950" algn="l"/>
                <a:tab pos="6423025" algn="l"/>
                <a:tab pos="7016115" algn="l"/>
              </a:tabLst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</a:t>
            </a:r>
            <a:r>
              <a:rPr sz="2800" spc="245" dirty="0">
                <a:solidFill>
                  <a:srgbClr val="297C52"/>
                </a:solidFill>
                <a:latin typeface="Georgia"/>
                <a:cs typeface="Georgia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	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meani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n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gful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	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baselin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	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p</a:t>
            </a:r>
            <a:r>
              <a:rPr sz="2800" spc="-55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oces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s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	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gi</a:t>
            </a:r>
            <a:r>
              <a:rPr sz="2800" spc="-35" dirty="0">
                <a:solidFill>
                  <a:srgbClr val="455F51"/>
                </a:solidFill>
                <a:latin typeface="Calibri"/>
                <a:cs typeface="Calibri"/>
              </a:rPr>
              <a:t>v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es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	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all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	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the  confidence</a:t>
            </a:r>
            <a:r>
              <a:rPr sz="2800" spc="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in</a:t>
            </a:r>
            <a:r>
              <a:rPr sz="28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8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following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455F51"/>
                </a:solidFill>
                <a:latin typeface="Calibri"/>
                <a:cs typeface="Calibri"/>
              </a:rPr>
              <a:t>ways: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44306" y="2408047"/>
            <a:ext cx="29597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23315" algn="l"/>
              </a:tabLst>
            </a:pP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major	</a:t>
            </a:r>
            <a:r>
              <a:rPr sz="2800" spc="-25" dirty="0">
                <a:solidFill>
                  <a:srgbClr val="455F51"/>
                </a:solidFill>
                <a:latin typeface="Calibri"/>
                <a:cs typeface="Calibri"/>
              </a:rPr>
              <a:t>stakeholders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0124" y="3519906"/>
            <a:ext cx="10405110" cy="2441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9079" marR="5080" indent="-247015">
              <a:lnSpc>
                <a:spcPct val="150000"/>
              </a:lnSpc>
              <a:spcBef>
                <a:spcPts val="100"/>
              </a:spcBef>
              <a:tabLst>
                <a:tab pos="259079" algn="l"/>
                <a:tab pos="1612265" algn="l"/>
                <a:tab pos="2891790" algn="l"/>
                <a:tab pos="3597275" algn="l"/>
                <a:tab pos="4749800" algn="l"/>
                <a:tab pos="6259830" algn="l"/>
                <a:tab pos="6895465" algn="l"/>
                <a:tab pos="8375650" algn="l"/>
                <a:tab pos="9126855" algn="l"/>
                <a:tab pos="9922510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Bus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i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n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s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s	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nal</a:t>
            </a:r>
            <a:r>
              <a:rPr sz="2600" spc="-30" dirty="0">
                <a:solidFill>
                  <a:srgbClr val="455F51"/>
                </a:solidFill>
                <a:latin typeface="Calibri"/>
                <a:cs typeface="Calibri"/>
              </a:rPr>
              <a:t>y</a:t>
            </a:r>
            <a:r>
              <a:rPr sz="2600" spc="-35" dirty="0">
                <a:solidFill>
                  <a:srgbClr val="455F51"/>
                </a:solidFill>
                <a:latin typeface="Calibri"/>
                <a:cs typeface="Calibri"/>
              </a:rPr>
              <a:t>s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ts	a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n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d	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p</a:t>
            </a:r>
            <a:r>
              <a:rPr sz="2600" spc="-35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oj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ct	mana</a:t>
            </a:r>
            <a:r>
              <a:rPr sz="2600" spc="-30" dirty="0">
                <a:solidFill>
                  <a:srgbClr val="455F51"/>
                </a:solidFill>
                <a:latin typeface="Calibri"/>
                <a:cs typeface="Calibri"/>
              </a:rPr>
              <a:t>g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600" spc="-50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s	a</a:t>
            </a:r>
            <a:r>
              <a:rPr sz="2600" spc="-35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e	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c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n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fi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d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n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	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h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	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he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y	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c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an 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manage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changes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to</a:t>
            </a:r>
            <a:r>
              <a:rPr sz="26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project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in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 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way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that</a:t>
            </a:r>
            <a:r>
              <a:rPr sz="26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will</a:t>
            </a:r>
            <a:r>
              <a:rPr sz="26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keep</a:t>
            </a:r>
            <a:r>
              <a:rPr sz="2600" spc="-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chaos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to</a:t>
            </a:r>
            <a:r>
              <a:rPr sz="26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 minimum.</a:t>
            </a:r>
            <a:endParaRPr sz="2600">
              <a:latin typeface="Calibri"/>
              <a:cs typeface="Calibri"/>
            </a:endParaRPr>
          </a:p>
          <a:p>
            <a:pPr marL="259079" marR="5715" indent="-247015">
              <a:lnSpc>
                <a:spcPct val="150000"/>
              </a:lnSpc>
              <a:spcBef>
                <a:spcPts val="300"/>
              </a:spcBef>
              <a:tabLst>
                <a:tab pos="259079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Quality</a:t>
            </a:r>
            <a:r>
              <a:rPr sz="2600" spc="16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assurance</a:t>
            </a:r>
            <a:r>
              <a:rPr sz="2600" spc="16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600" spc="1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test</a:t>
            </a:r>
            <a:r>
              <a:rPr sz="2600" spc="15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teams</a:t>
            </a:r>
            <a:r>
              <a:rPr sz="2600" spc="15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can</a:t>
            </a:r>
            <a:r>
              <a:rPr sz="2600" spc="16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confidently</a:t>
            </a:r>
            <a:r>
              <a:rPr sz="2600" spc="15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develop</a:t>
            </a:r>
            <a:r>
              <a:rPr sz="2600" spc="1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their</a:t>
            </a:r>
            <a:r>
              <a:rPr sz="2600" spc="17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test</a:t>
            </a:r>
            <a:r>
              <a:rPr sz="2600" spc="16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scripts </a:t>
            </a:r>
            <a:r>
              <a:rPr sz="2600" spc="-57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be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fully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prepared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 for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 their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project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activities.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67333" y="2763011"/>
            <a:ext cx="9743821" cy="480187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91065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10" dirty="0">
                <a:latin typeface="Calibri"/>
                <a:cs typeface="Calibri"/>
              </a:rPr>
              <a:t>Agreeing</a:t>
            </a:r>
            <a:r>
              <a:rPr sz="4000" b="1" spc="20" dirty="0">
                <a:latin typeface="Calibri"/>
                <a:cs typeface="Calibri"/>
              </a:rPr>
              <a:t> </a:t>
            </a:r>
            <a:r>
              <a:rPr sz="4000" b="1" spc="-5" dirty="0">
                <a:latin typeface="Calibri"/>
                <a:cs typeface="Calibri"/>
              </a:rPr>
              <a:t>on</a:t>
            </a:r>
            <a:r>
              <a:rPr sz="4000" b="1" spc="5" dirty="0">
                <a:latin typeface="Calibri"/>
                <a:cs typeface="Calibri"/>
              </a:rPr>
              <a:t> </a:t>
            </a:r>
            <a:r>
              <a:rPr sz="4000" b="1" spc="-20" dirty="0">
                <a:latin typeface="Calibri"/>
                <a:cs typeface="Calibri"/>
              </a:rPr>
              <a:t>requirements</a:t>
            </a:r>
            <a:r>
              <a:rPr sz="4000" b="1" spc="20" dirty="0">
                <a:latin typeface="Calibri"/>
                <a:cs typeface="Calibri"/>
              </a:rPr>
              <a:t> </a:t>
            </a:r>
            <a:r>
              <a:rPr sz="4000" b="1" spc="-5" dirty="0">
                <a:latin typeface="Calibri"/>
                <a:cs typeface="Calibri"/>
              </a:rPr>
              <a:t>on</a:t>
            </a:r>
            <a:r>
              <a:rPr sz="4000" b="1" spc="5" dirty="0">
                <a:latin typeface="Calibri"/>
                <a:cs typeface="Calibri"/>
              </a:rPr>
              <a:t> </a:t>
            </a:r>
            <a:r>
              <a:rPr sz="4000" b="1" spc="-10" dirty="0">
                <a:latin typeface="Calibri"/>
                <a:cs typeface="Calibri"/>
              </a:rPr>
              <a:t>agile</a:t>
            </a:r>
            <a:r>
              <a:rPr sz="4000" b="1" spc="10" dirty="0">
                <a:latin typeface="Calibri"/>
                <a:cs typeface="Calibri"/>
              </a:rPr>
              <a:t> </a:t>
            </a:r>
            <a:r>
              <a:rPr sz="4000" b="1" spc="-10" dirty="0">
                <a:latin typeface="Calibri"/>
                <a:cs typeface="Calibri"/>
              </a:rPr>
              <a:t>projects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8068" y="2408047"/>
            <a:ext cx="10477500" cy="30892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</a:t>
            </a:r>
            <a:r>
              <a:rPr sz="2800" spc="245" dirty="0">
                <a:solidFill>
                  <a:srgbClr val="297C52"/>
                </a:solidFill>
                <a:latin typeface="Georgia"/>
                <a:cs typeface="Georgia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Agile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projects</a:t>
            </a:r>
            <a:r>
              <a:rPr sz="2800" spc="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do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not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include</a:t>
            </a:r>
            <a:r>
              <a:rPr sz="2800" spc="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formal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sign-off</a:t>
            </a:r>
            <a:r>
              <a:rPr sz="2800" spc="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action.</a:t>
            </a:r>
            <a:endParaRPr sz="2800">
              <a:latin typeface="Calibri"/>
              <a:cs typeface="Calibri"/>
            </a:endParaRPr>
          </a:p>
          <a:p>
            <a:pPr marL="268605" marR="696595" indent="-256540">
              <a:lnSpc>
                <a:spcPct val="150100"/>
              </a:lnSpc>
              <a:spcBef>
                <a:spcPts val="295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</a:t>
            </a:r>
            <a:r>
              <a:rPr sz="2800" spc="245" dirty="0">
                <a:solidFill>
                  <a:srgbClr val="297C52"/>
                </a:solidFill>
                <a:latin typeface="Georgia"/>
                <a:cs typeface="Georgia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Agile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projects</a:t>
            </a:r>
            <a:r>
              <a:rPr sz="2800" spc="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generally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maintain</a:t>
            </a:r>
            <a:r>
              <a:rPr sz="2800" spc="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800" spc="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in</a:t>
            </a:r>
            <a:r>
              <a:rPr sz="28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form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of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user </a:t>
            </a:r>
            <a:r>
              <a:rPr sz="2800" spc="-6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stories</a:t>
            </a:r>
            <a:r>
              <a:rPr sz="2800" spc="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in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product</a:t>
            </a:r>
            <a:r>
              <a:rPr sz="2800" spc="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backlog.</a:t>
            </a:r>
            <a:endParaRPr sz="2800">
              <a:latin typeface="Calibri"/>
              <a:cs typeface="Calibri"/>
            </a:endParaRPr>
          </a:p>
          <a:p>
            <a:pPr marL="268605" marR="5080" indent="-256540">
              <a:lnSpc>
                <a:spcPct val="150100"/>
              </a:lnSpc>
              <a:spcBef>
                <a:spcPts val="300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</a:t>
            </a:r>
            <a:r>
              <a:rPr sz="2800" spc="240" dirty="0">
                <a:solidFill>
                  <a:srgbClr val="297C52"/>
                </a:solidFill>
                <a:latin typeface="Georgia"/>
                <a:cs typeface="Georgia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product</a:t>
            </a:r>
            <a:r>
              <a:rPr sz="2800" spc="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owner and</a:t>
            </a:r>
            <a:r>
              <a:rPr sz="2800" spc="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team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reach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agreement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on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what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stories</a:t>
            </a:r>
            <a:r>
              <a:rPr sz="2800" spc="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will </a:t>
            </a:r>
            <a:r>
              <a:rPr sz="2800" spc="-6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be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developed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in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next</a:t>
            </a:r>
            <a:r>
              <a:rPr sz="28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iteration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in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planning</a:t>
            </a:r>
            <a:r>
              <a:rPr sz="2800" spc="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session.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16776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Co</a:t>
            </a:r>
            <a:r>
              <a:rPr sz="4000" spc="-30" dirty="0"/>
              <a:t>n</a:t>
            </a:r>
            <a:r>
              <a:rPr sz="4000" spc="-50" dirty="0"/>
              <a:t>t</a:t>
            </a:r>
            <a:r>
              <a:rPr sz="4000" spc="-5" dirty="0"/>
              <a:t>e</a:t>
            </a:r>
            <a:r>
              <a:rPr sz="4000" spc="-40" dirty="0"/>
              <a:t>n</a:t>
            </a:r>
            <a:r>
              <a:rPr sz="4000" spc="-5" dirty="0"/>
              <a:t>t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34059" y="2069745"/>
            <a:ext cx="7282180" cy="4369786"/>
          </a:xfrm>
          <a:prstGeom prst="rect">
            <a:avLst/>
          </a:prstGeom>
        </p:spPr>
        <p:txBody>
          <a:bodyPr vert="horz" wrap="square" lIns="0" tIns="2025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95"/>
              </a:spcBef>
              <a:tabLst>
                <a:tab pos="355600" algn="l"/>
              </a:tabLst>
            </a:pPr>
            <a:r>
              <a:rPr sz="2800" spc="-5" dirty="0">
                <a:solidFill>
                  <a:srgbClr val="297C52"/>
                </a:solidFill>
                <a:latin typeface="Arial"/>
                <a:cs typeface="Arial"/>
              </a:rPr>
              <a:t>•	</a:t>
            </a:r>
            <a:r>
              <a:rPr sz="2800" b="1" spc="-15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800" b="1" spc="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455F51"/>
                </a:solidFill>
                <a:latin typeface="Calibri"/>
                <a:cs typeface="Calibri"/>
              </a:rPr>
              <a:t>from</a:t>
            </a:r>
            <a:r>
              <a:rPr sz="2800" b="1" spc="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800" b="1" spc="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455F51"/>
                </a:solidFill>
                <a:latin typeface="Calibri"/>
                <a:cs typeface="Calibri"/>
              </a:rPr>
              <a:t>customer’s</a:t>
            </a:r>
            <a:r>
              <a:rPr sz="2800" b="1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455F51"/>
                </a:solidFill>
                <a:latin typeface="Calibri"/>
                <a:cs typeface="Calibri"/>
              </a:rPr>
              <a:t>perspective</a:t>
            </a:r>
            <a:endParaRPr sz="2800" dirty="0">
              <a:latin typeface="Calibri"/>
              <a:cs typeface="Calibri"/>
            </a:endParaRPr>
          </a:p>
          <a:p>
            <a:pPr marL="304800">
              <a:spcBef>
                <a:spcPts val="1400"/>
              </a:spcBef>
              <a:tabLst>
                <a:tab pos="648335" algn="l"/>
              </a:tabLst>
            </a:pPr>
            <a:r>
              <a:rPr sz="2600" dirty="0" smtClean="0">
                <a:solidFill>
                  <a:srgbClr val="497B29"/>
                </a:solidFill>
                <a:latin typeface="Arial"/>
                <a:cs typeface="Arial"/>
              </a:rPr>
              <a:t>•</a:t>
            </a:r>
            <a:r>
              <a:rPr lang="en-US" sz="2600" dirty="0" smtClean="0">
                <a:solidFill>
                  <a:srgbClr val="497B29"/>
                </a:solidFill>
                <a:latin typeface="Georgia"/>
                <a:cs typeface="Georgia"/>
              </a:rPr>
              <a:t>	</a:t>
            </a:r>
            <a:r>
              <a:rPr lang="en-US" sz="2600" spc="-5" dirty="0" smtClean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lang="en-US" sz="2600" spc="-35" dirty="0" smtClean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lang="en-US" sz="2600" spc="-10" dirty="0" smtClean="0">
                <a:solidFill>
                  <a:srgbClr val="455F51"/>
                </a:solidFill>
                <a:latin typeface="Calibri"/>
                <a:cs typeface="Calibri"/>
              </a:rPr>
              <a:t>Expectation</a:t>
            </a:r>
            <a:r>
              <a:rPr lang="en-US" sz="2600" spc="-20" dirty="0" smtClean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lang="en-US" sz="2600" dirty="0" smtClean="0">
                <a:solidFill>
                  <a:srgbClr val="455F51"/>
                </a:solidFill>
                <a:latin typeface="Calibri"/>
                <a:cs typeface="Calibri"/>
              </a:rPr>
              <a:t>Gap</a:t>
            </a:r>
          </a:p>
          <a:p>
            <a:pPr marL="762000" indent="-457200">
              <a:spcBef>
                <a:spcPts val="1400"/>
              </a:spcBef>
              <a:buFont typeface="Arial" panose="020B0604020202020204" pitchFamily="34" charset="0"/>
              <a:buChar char="•"/>
              <a:tabLst>
                <a:tab pos="648335" algn="l"/>
              </a:tabLst>
            </a:pPr>
            <a:r>
              <a:rPr sz="2600" spc="-5" dirty="0" smtClean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600" spc="-15" dirty="0" smtClean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customer-development</a:t>
            </a:r>
            <a:r>
              <a:rPr sz="2600" spc="-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partnership</a:t>
            </a:r>
            <a:endParaRPr sz="2600" dirty="0">
              <a:latin typeface="Calibri"/>
              <a:cs typeface="Calibri"/>
            </a:endParaRPr>
          </a:p>
          <a:p>
            <a:pPr marL="304800">
              <a:lnSpc>
                <a:spcPct val="100000"/>
              </a:lnSpc>
              <a:spcBef>
                <a:spcPts val="1860"/>
              </a:spcBef>
              <a:tabLst>
                <a:tab pos="648335" algn="l"/>
              </a:tabLst>
            </a:pPr>
            <a:r>
              <a:rPr sz="2600" dirty="0">
                <a:solidFill>
                  <a:srgbClr val="497B29"/>
                </a:solidFill>
                <a:latin typeface="Arial"/>
                <a:cs typeface="Arial"/>
              </a:rPr>
              <a:t>•	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Identifying</a:t>
            </a:r>
            <a:r>
              <a:rPr sz="2600" spc="-6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decision</a:t>
            </a:r>
            <a:r>
              <a:rPr sz="2600" spc="-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makers</a:t>
            </a:r>
            <a:endParaRPr sz="2600" dirty="0">
              <a:latin typeface="Calibri"/>
              <a:cs typeface="Calibri"/>
            </a:endParaRPr>
          </a:p>
          <a:p>
            <a:pPr marL="304800">
              <a:lnSpc>
                <a:spcPct val="100000"/>
              </a:lnSpc>
              <a:spcBef>
                <a:spcPts val="1860"/>
              </a:spcBef>
              <a:tabLst>
                <a:tab pos="648335" algn="l"/>
              </a:tabLst>
            </a:pPr>
            <a:r>
              <a:rPr sz="2600" dirty="0">
                <a:solidFill>
                  <a:srgbClr val="497B29"/>
                </a:solidFill>
                <a:latin typeface="Arial"/>
                <a:cs typeface="Arial"/>
              </a:rPr>
              <a:t>•	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Reaching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agreement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on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endParaRPr sz="2600" dirty="0">
              <a:latin typeface="Calibri"/>
              <a:cs typeface="Calibri"/>
            </a:endParaRPr>
          </a:p>
          <a:p>
            <a:pPr marL="304800">
              <a:lnSpc>
                <a:spcPct val="100000"/>
              </a:lnSpc>
              <a:spcBef>
                <a:spcPts val="1860"/>
              </a:spcBef>
              <a:tabLst>
                <a:tab pos="648335" algn="l"/>
              </a:tabLst>
            </a:pPr>
            <a:r>
              <a:rPr sz="2600" dirty="0">
                <a:solidFill>
                  <a:srgbClr val="497B29"/>
                </a:solidFill>
                <a:latin typeface="Arial"/>
                <a:cs typeface="Arial"/>
              </a:rPr>
              <a:t>•	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600" spc="-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600" spc="-5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baseline</a:t>
            </a:r>
            <a:endParaRPr sz="2600" dirty="0">
              <a:latin typeface="Calibri"/>
              <a:cs typeface="Calibri"/>
            </a:endParaRPr>
          </a:p>
          <a:p>
            <a:pPr marL="304800">
              <a:lnSpc>
                <a:spcPct val="100000"/>
              </a:lnSpc>
              <a:spcBef>
                <a:spcPts val="1864"/>
              </a:spcBef>
              <a:tabLst>
                <a:tab pos="648335" algn="l"/>
              </a:tabLst>
            </a:pPr>
            <a:r>
              <a:rPr sz="2600" dirty="0">
                <a:solidFill>
                  <a:srgbClr val="497B29"/>
                </a:solidFill>
                <a:latin typeface="Arial"/>
                <a:cs typeface="Arial"/>
              </a:rPr>
              <a:t>•	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Agreeing</a:t>
            </a:r>
            <a:r>
              <a:rPr sz="2600" spc="-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on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600" spc="-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on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agile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projects</a:t>
            </a:r>
            <a:endParaRPr sz="2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91065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10" dirty="0">
                <a:latin typeface="Calibri"/>
                <a:cs typeface="Calibri"/>
              </a:rPr>
              <a:t>Agreeing</a:t>
            </a:r>
            <a:r>
              <a:rPr sz="4000" b="1" spc="20" dirty="0">
                <a:latin typeface="Calibri"/>
                <a:cs typeface="Calibri"/>
              </a:rPr>
              <a:t> </a:t>
            </a:r>
            <a:r>
              <a:rPr sz="4000" b="1" spc="-5" dirty="0">
                <a:latin typeface="Calibri"/>
                <a:cs typeface="Calibri"/>
              </a:rPr>
              <a:t>on</a:t>
            </a:r>
            <a:r>
              <a:rPr sz="4000" b="1" spc="5" dirty="0">
                <a:latin typeface="Calibri"/>
                <a:cs typeface="Calibri"/>
              </a:rPr>
              <a:t> </a:t>
            </a:r>
            <a:r>
              <a:rPr sz="4000" b="1" spc="-20" dirty="0">
                <a:latin typeface="Calibri"/>
                <a:cs typeface="Calibri"/>
              </a:rPr>
              <a:t>requirements</a:t>
            </a:r>
            <a:r>
              <a:rPr sz="4000" b="1" spc="20" dirty="0">
                <a:latin typeface="Calibri"/>
                <a:cs typeface="Calibri"/>
              </a:rPr>
              <a:t> </a:t>
            </a:r>
            <a:r>
              <a:rPr sz="4000" b="1" spc="-5" dirty="0">
                <a:latin typeface="Calibri"/>
                <a:cs typeface="Calibri"/>
              </a:rPr>
              <a:t>on</a:t>
            </a:r>
            <a:r>
              <a:rPr sz="4000" b="1" spc="5" dirty="0">
                <a:latin typeface="Calibri"/>
                <a:cs typeface="Calibri"/>
              </a:rPr>
              <a:t> </a:t>
            </a:r>
            <a:r>
              <a:rPr sz="4000" b="1" spc="-10" dirty="0">
                <a:latin typeface="Calibri"/>
                <a:cs typeface="Calibri"/>
              </a:rPr>
              <a:t>agile</a:t>
            </a:r>
            <a:r>
              <a:rPr sz="4000" b="1" spc="10" dirty="0">
                <a:latin typeface="Calibri"/>
                <a:cs typeface="Calibri"/>
              </a:rPr>
              <a:t> </a:t>
            </a:r>
            <a:r>
              <a:rPr sz="4000" b="1" spc="-10" dirty="0">
                <a:latin typeface="Calibri"/>
                <a:cs typeface="Calibri"/>
              </a:rPr>
              <a:t>projects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8068" y="2194077"/>
            <a:ext cx="10708005" cy="3942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7620" indent="-256540" algn="just">
              <a:lnSpc>
                <a:spcPct val="150000"/>
              </a:lnSpc>
              <a:spcBef>
                <a:spcPts val="100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set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of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stories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is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chosen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based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on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their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priority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40" dirty="0">
                <a:solidFill>
                  <a:srgbClr val="455F51"/>
                </a:solidFill>
                <a:latin typeface="Calibri"/>
                <a:cs typeface="Calibri"/>
              </a:rPr>
              <a:t>team’s </a:t>
            </a:r>
            <a:r>
              <a:rPr sz="2800" spc="-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velocity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(productivity).</a:t>
            </a:r>
            <a:endParaRPr sz="28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1980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</a:t>
            </a:r>
            <a:r>
              <a:rPr sz="2800" spc="245" dirty="0">
                <a:solidFill>
                  <a:srgbClr val="297C52"/>
                </a:solidFill>
                <a:latin typeface="Georgia"/>
                <a:cs typeface="Georgia"/>
              </a:rPr>
              <a:t>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Requested</a:t>
            </a:r>
            <a:r>
              <a:rPr sz="2800" spc="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changes</a:t>
            </a:r>
            <a:r>
              <a:rPr sz="2800" spc="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that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come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in</a:t>
            </a:r>
            <a:r>
              <a:rPr sz="2800" spc="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are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considered</a:t>
            </a:r>
            <a:r>
              <a:rPr sz="2800" spc="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455F51"/>
                </a:solidFill>
                <a:latin typeface="Calibri"/>
                <a:cs typeface="Calibri"/>
              </a:rPr>
              <a:t>for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future</a:t>
            </a:r>
            <a:r>
              <a:rPr sz="2800" spc="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iterations.</a:t>
            </a:r>
            <a:endParaRPr sz="2800">
              <a:latin typeface="Calibri"/>
              <a:cs typeface="Calibri"/>
            </a:endParaRPr>
          </a:p>
          <a:p>
            <a:pPr marL="268605" marR="5080" indent="-256540" algn="just">
              <a:lnSpc>
                <a:spcPct val="150000"/>
              </a:lnSpc>
              <a:spcBef>
                <a:spcPts val="300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In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agile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projects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full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set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of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functionality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is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identified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over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time, 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although the vision and other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business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do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need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to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be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established</a:t>
            </a:r>
            <a:r>
              <a:rPr sz="2800" spc="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at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8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outset.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19875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Summa</a:t>
            </a:r>
            <a:r>
              <a:rPr sz="4000" spc="5" dirty="0"/>
              <a:t>r</a:t>
            </a:r>
            <a:r>
              <a:rPr sz="4000" spc="-5" dirty="0"/>
              <a:t>y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34059" y="2069745"/>
            <a:ext cx="7282180" cy="3747135"/>
          </a:xfrm>
          <a:prstGeom prst="rect">
            <a:avLst/>
          </a:prstGeom>
        </p:spPr>
        <p:txBody>
          <a:bodyPr vert="horz" wrap="square" lIns="0" tIns="2025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95"/>
              </a:spcBef>
              <a:tabLst>
                <a:tab pos="355600" algn="l"/>
              </a:tabLst>
            </a:pPr>
            <a:r>
              <a:rPr sz="2800" spc="-5" dirty="0">
                <a:solidFill>
                  <a:srgbClr val="297C52"/>
                </a:solidFill>
                <a:latin typeface="Arial"/>
                <a:cs typeface="Arial"/>
              </a:rPr>
              <a:t>•	</a:t>
            </a:r>
            <a:r>
              <a:rPr sz="2800" b="1" spc="-15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800" b="1" spc="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455F51"/>
                </a:solidFill>
                <a:latin typeface="Calibri"/>
                <a:cs typeface="Calibri"/>
              </a:rPr>
              <a:t>from</a:t>
            </a:r>
            <a:r>
              <a:rPr sz="2800" b="1" spc="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800" b="1" spc="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455F51"/>
                </a:solidFill>
                <a:latin typeface="Calibri"/>
                <a:cs typeface="Calibri"/>
              </a:rPr>
              <a:t>customer’s</a:t>
            </a:r>
            <a:r>
              <a:rPr sz="2800" b="1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455F51"/>
                </a:solidFill>
                <a:latin typeface="Calibri"/>
                <a:cs typeface="Calibri"/>
              </a:rPr>
              <a:t>perspective</a:t>
            </a:r>
            <a:endParaRPr sz="2800" dirty="0">
              <a:latin typeface="Calibri"/>
              <a:cs typeface="Calibri"/>
            </a:endParaRPr>
          </a:p>
          <a:p>
            <a:pPr marL="304800">
              <a:lnSpc>
                <a:spcPct val="100000"/>
              </a:lnSpc>
              <a:spcBef>
                <a:spcPts val="1400"/>
              </a:spcBef>
              <a:tabLst>
                <a:tab pos="648335" algn="l"/>
              </a:tabLst>
            </a:pPr>
            <a:r>
              <a:rPr sz="2600" dirty="0">
                <a:solidFill>
                  <a:srgbClr val="497B29"/>
                </a:solidFill>
                <a:latin typeface="Arial"/>
                <a:cs typeface="Arial"/>
              </a:rPr>
              <a:t>•	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customer-development</a:t>
            </a:r>
            <a:r>
              <a:rPr sz="2600" spc="-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partnership</a:t>
            </a:r>
            <a:endParaRPr sz="2600" dirty="0">
              <a:latin typeface="Calibri"/>
              <a:cs typeface="Calibri"/>
            </a:endParaRPr>
          </a:p>
          <a:p>
            <a:pPr marL="304800">
              <a:lnSpc>
                <a:spcPct val="100000"/>
              </a:lnSpc>
              <a:spcBef>
                <a:spcPts val="1860"/>
              </a:spcBef>
              <a:tabLst>
                <a:tab pos="648335" algn="l"/>
              </a:tabLst>
            </a:pPr>
            <a:r>
              <a:rPr sz="2600" dirty="0">
                <a:solidFill>
                  <a:srgbClr val="497B29"/>
                </a:solidFill>
                <a:latin typeface="Arial"/>
                <a:cs typeface="Arial"/>
              </a:rPr>
              <a:t>•	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Identifying</a:t>
            </a:r>
            <a:r>
              <a:rPr sz="2600" spc="-6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decision</a:t>
            </a:r>
            <a:r>
              <a:rPr sz="2600" spc="-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makers</a:t>
            </a:r>
            <a:endParaRPr sz="2600" dirty="0">
              <a:latin typeface="Calibri"/>
              <a:cs typeface="Calibri"/>
            </a:endParaRPr>
          </a:p>
          <a:p>
            <a:pPr marL="304800">
              <a:lnSpc>
                <a:spcPct val="100000"/>
              </a:lnSpc>
              <a:spcBef>
                <a:spcPts val="1860"/>
              </a:spcBef>
              <a:tabLst>
                <a:tab pos="648335" algn="l"/>
              </a:tabLst>
            </a:pPr>
            <a:r>
              <a:rPr sz="2600" dirty="0">
                <a:solidFill>
                  <a:srgbClr val="497B29"/>
                </a:solidFill>
                <a:latin typeface="Arial"/>
                <a:cs typeface="Arial"/>
              </a:rPr>
              <a:t>•	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Reaching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agreement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on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endParaRPr sz="2600" dirty="0">
              <a:latin typeface="Calibri"/>
              <a:cs typeface="Calibri"/>
            </a:endParaRPr>
          </a:p>
          <a:p>
            <a:pPr marL="304800">
              <a:lnSpc>
                <a:spcPct val="100000"/>
              </a:lnSpc>
              <a:spcBef>
                <a:spcPts val="1860"/>
              </a:spcBef>
              <a:tabLst>
                <a:tab pos="648335" algn="l"/>
              </a:tabLst>
            </a:pPr>
            <a:r>
              <a:rPr sz="2600" dirty="0">
                <a:solidFill>
                  <a:srgbClr val="497B29"/>
                </a:solidFill>
                <a:latin typeface="Arial"/>
                <a:cs typeface="Arial"/>
              </a:rPr>
              <a:t>•	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600" spc="-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600" spc="-5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baseline</a:t>
            </a:r>
            <a:endParaRPr sz="2600" dirty="0">
              <a:latin typeface="Calibri"/>
              <a:cs typeface="Calibri"/>
            </a:endParaRPr>
          </a:p>
          <a:p>
            <a:pPr marL="304800">
              <a:lnSpc>
                <a:spcPct val="100000"/>
              </a:lnSpc>
              <a:spcBef>
                <a:spcPts val="1864"/>
              </a:spcBef>
              <a:tabLst>
                <a:tab pos="648335" algn="l"/>
              </a:tabLst>
            </a:pPr>
            <a:r>
              <a:rPr sz="2600" dirty="0">
                <a:solidFill>
                  <a:srgbClr val="497B29"/>
                </a:solidFill>
                <a:latin typeface="Arial"/>
                <a:cs typeface="Arial"/>
              </a:rPr>
              <a:t>•	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Agreeing</a:t>
            </a:r>
            <a:r>
              <a:rPr sz="2600" spc="-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on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600" spc="-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on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agile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projects</a:t>
            </a:r>
            <a:endParaRPr sz="2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07714" y="3174873"/>
            <a:ext cx="4657090" cy="479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636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11140" y="2587370"/>
            <a:ext cx="1652015" cy="51079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24478" y="3364484"/>
            <a:ext cx="46875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–The</a:t>
            </a:r>
            <a:r>
              <a:rPr sz="4400" spc="-30" dirty="0"/>
              <a:t> </a:t>
            </a:r>
            <a:r>
              <a:rPr sz="4400" spc="-25" dirty="0"/>
              <a:t>Stakeholders</a:t>
            </a:r>
            <a:r>
              <a:rPr sz="4400" spc="-20" dirty="0"/>
              <a:t> </a:t>
            </a:r>
            <a:r>
              <a:rPr sz="4400" dirty="0"/>
              <a:t>–</a:t>
            </a:r>
            <a:endParaRPr sz="4400"/>
          </a:p>
        </p:txBody>
      </p:sp>
    </p:spTree>
    <p:extLst>
      <p:ext uri="{BB962C8B-B14F-4D97-AF65-F5344CB8AC3E}">
        <p14:creationId xmlns:p14="http://schemas.microsoft.com/office/powerpoint/2010/main" val="1181963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52781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/>
              <a:t>Stakeholder:</a:t>
            </a:r>
            <a:r>
              <a:rPr sz="4000" spc="-5" dirty="0"/>
              <a:t> A</a:t>
            </a:r>
            <a:r>
              <a:rPr sz="4000" spc="-25" dirty="0"/>
              <a:t> </a:t>
            </a:r>
            <a:r>
              <a:rPr sz="4000" spc="-10" dirty="0"/>
              <a:t>definition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98068" y="2091969"/>
            <a:ext cx="10706735" cy="2598420"/>
          </a:xfrm>
          <a:prstGeom prst="rect">
            <a:avLst/>
          </a:prstGeom>
        </p:spPr>
        <p:txBody>
          <a:bodyPr vert="horz" wrap="square" lIns="0" tIns="2317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825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</a:t>
            </a:r>
            <a:r>
              <a:rPr sz="2800" spc="245" dirty="0">
                <a:solidFill>
                  <a:srgbClr val="297C52"/>
                </a:solidFill>
                <a:latin typeface="Georgia"/>
                <a:cs typeface="Georgia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According</a:t>
            </a:r>
            <a:r>
              <a:rPr sz="2800" spc="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to</a:t>
            </a:r>
            <a:r>
              <a:rPr sz="28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b="1" spc="-20" dirty="0">
                <a:solidFill>
                  <a:srgbClr val="455F51"/>
                </a:solidFill>
                <a:latin typeface="Calibri"/>
                <a:cs typeface="Calibri"/>
              </a:rPr>
              <a:t>Wiegers</a:t>
            </a:r>
            <a:r>
              <a:rPr sz="2800" b="1" spc="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455F51"/>
                </a:solidFill>
                <a:latin typeface="Calibri"/>
                <a:cs typeface="Calibri"/>
              </a:rPr>
              <a:t>&amp;</a:t>
            </a:r>
            <a:r>
              <a:rPr sz="2800" b="1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455F51"/>
                </a:solidFill>
                <a:latin typeface="Calibri"/>
                <a:cs typeface="Calibri"/>
              </a:rPr>
              <a:t>Beatty:</a:t>
            </a:r>
            <a:endParaRPr sz="2800">
              <a:latin typeface="Calibri"/>
              <a:cs typeface="Calibri"/>
            </a:endParaRPr>
          </a:p>
          <a:p>
            <a:pPr marL="561340" marR="5080" indent="-247015" algn="just">
              <a:lnSpc>
                <a:spcPct val="150000"/>
              </a:lnSpc>
              <a:spcBef>
                <a:spcPts val="50"/>
              </a:spcBef>
            </a:pPr>
            <a:r>
              <a:rPr sz="2800" spc="-5" dirty="0">
                <a:solidFill>
                  <a:srgbClr val="497B29"/>
                </a:solidFill>
                <a:latin typeface="Georgia"/>
                <a:cs typeface="Georgia"/>
              </a:rPr>
              <a:t>▫ </a:t>
            </a:r>
            <a:r>
              <a:rPr sz="2800" i="1" spc="-10" dirty="0">
                <a:solidFill>
                  <a:srgbClr val="455F51"/>
                </a:solidFill>
                <a:latin typeface="Calibri"/>
                <a:cs typeface="Calibri"/>
              </a:rPr>
              <a:t>“[A </a:t>
            </a:r>
            <a:r>
              <a:rPr sz="2800" b="1" i="1" spc="-20" dirty="0">
                <a:solidFill>
                  <a:srgbClr val="455F51"/>
                </a:solidFill>
                <a:latin typeface="Calibri"/>
                <a:cs typeface="Calibri"/>
              </a:rPr>
              <a:t>stakeholder </a:t>
            </a:r>
            <a:r>
              <a:rPr sz="2800" i="1" spc="-10" dirty="0">
                <a:solidFill>
                  <a:srgbClr val="455F51"/>
                </a:solidFill>
                <a:latin typeface="Calibri"/>
                <a:cs typeface="Calibri"/>
              </a:rPr>
              <a:t>is </a:t>
            </a:r>
            <a:r>
              <a:rPr sz="2800" i="1" spc="-5" dirty="0">
                <a:solidFill>
                  <a:srgbClr val="455F51"/>
                </a:solidFill>
                <a:latin typeface="Calibri"/>
                <a:cs typeface="Calibri"/>
              </a:rPr>
              <a:t>an]individual, group, </a:t>
            </a:r>
            <a:r>
              <a:rPr sz="2800" i="1" dirty="0">
                <a:solidFill>
                  <a:srgbClr val="455F51"/>
                </a:solidFill>
                <a:latin typeface="Calibri"/>
                <a:cs typeface="Calibri"/>
              </a:rPr>
              <a:t>or </a:t>
            </a:r>
            <a:r>
              <a:rPr sz="2800" i="1" spc="-15" dirty="0">
                <a:solidFill>
                  <a:srgbClr val="455F51"/>
                </a:solidFill>
                <a:latin typeface="Calibri"/>
                <a:cs typeface="Calibri"/>
              </a:rPr>
              <a:t>organization </a:t>
            </a:r>
            <a:r>
              <a:rPr sz="2800" i="1" spc="-5" dirty="0">
                <a:solidFill>
                  <a:srgbClr val="455F51"/>
                </a:solidFill>
                <a:latin typeface="Calibri"/>
                <a:cs typeface="Calibri"/>
              </a:rPr>
              <a:t>that </a:t>
            </a:r>
            <a:r>
              <a:rPr sz="2800" i="1" spc="-10" dirty="0">
                <a:solidFill>
                  <a:srgbClr val="455F51"/>
                </a:solidFill>
                <a:latin typeface="Calibri"/>
                <a:cs typeface="Calibri"/>
              </a:rPr>
              <a:t>is actively </a:t>
            </a:r>
            <a:r>
              <a:rPr sz="2800" i="1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i="1" spc="-15" dirty="0">
                <a:solidFill>
                  <a:srgbClr val="455F51"/>
                </a:solidFill>
                <a:latin typeface="Calibri"/>
                <a:cs typeface="Calibri"/>
              </a:rPr>
              <a:t>involved </a:t>
            </a:r>
            <a:r>
              <a:rPr sz="2800" i="1" spc="-10" dirty="0">
                <a:solidFill>
                  <a:srgbClr val="455F51"/>
                </a:solidFill>
                <a:latin typeface="Calibri"/>
                <a:cs typeface="Calibri"/>
              </a:rPr>
              <a:t>in </a:t>
            </a:r>
            <a:r>
              <a:rPr sz="2800" i="1" spc="-5" dirty="0">
                <a:solidFill>
                  <a:srgbClr val="455F51"/>
                </a:solidFill>
                <a:latin typeface="Calibri"/>
                <a:cs typeface="Calibri"/>
              </a:rPr>
              <a:t>a project, </a:t>
            </a:r>
            <a:r>
              <a:rPr sz="2800" i="1" spc="-10" dirty="0">
                <a:solidFill>
                  <a:srgbClr val="455F51"/>
                </a:solidFill>
                <a:latin typeface="Calibri"/>
                <a:cs typeface="Calibri"/>
              </a:rPr>
              <a:t>is </a:t>
            </a:r>
            <a:r>
              <a:rPr sz="2800" i="1" spc="-15" dirty="0">
                <a:solidFill>
                  <a:srgbClr val="455F51"/>
                </a:solidFill>
                <a:latin typeface="Calibri"/>
                <a:cs typeface="Calibri"/>
              </a:rPr>
              <a:t>affected </a:t>
            </a:r>
            <a:r>
              <a:rPr sz="2800" i="1" spc="-10" dirty="0">
                <a:solidFill>
                  <a:srgbClr val="455F51"/>
                </a:solidFill>
                <a:latin typeface="Calibri"/>
                <a:cs typeface="Calibri"/>
              </a:rPr>
              <a:t>by </a:t>
            </a:r>
            <a:r>
              <a:rPr sz="2800" i="1" spc="-5" dirty="0">
                <a:solidFill>
                  <a:srgbClr val="455F51"/>
                </a:solidFill>
                <a:latin typeface="Calibri"/>
                <a:cs typeface="Calibri"/>
              </a:rPr>
              <a:t>its process </a:t>
            </a:r>
            <a:r>
              <a:rPr sz="2800" i="1" dirty="0">
                <a:solidFill>
                  <a:srgbClr val="455F51"/>
                </a:solidFill>
                <a:latin typeface="Calibri"/>
                <a:cs typeface="Calibri"/>
              </a:rPr>
              <a:t>or </a:t>
            </a:r>
            <a:r>
              <a:rPr sz="2800" i="1" spc="-15" dirty="0">
                <a:solidFill>
                  <a:srgbClr val="455F51"/>
                </a:solidFill>
                <a:latin typeface="Calibri"/>
                <a:cs typeface="Calibri"/>
              </a:rPr>
              <a:t>outcome, </a:t>
            </a:r>
            <a:r>
              <a:rPr sz="2800" i="1" dirty="0">
                <a:solidFill>
                  <a:srgbClr val="455F51"/>
                </a:solidFill>
                <a:latin typeface="Calibri"/>
                <a:cs typeface="Calibri"/>
              </a:rPr>
              <a:t>or </a:t>
            </a:r>
            <a:r>
              <a:rPr sz="2800" i="1" spc="-15" dirty="0">
                <a:solidFill>
                  <a:srgbClr val="455F51"/>
                </a:solidFill>
                <a:latin typeface="Calibri"/>
                <a:cs typeface="Calibri"/>
              </a:rPr>
              <a:t>can </a:t>
            </a:r>
            <a:r>
              <a:rPr sz="2800" i="1" spc="-10" dirty="0">
                <a:solidFill>
                  <a:srgbClr val="455F51"/>
                </a:solidFill>
                <a:latin typeface="Calibri"/>
                <a:cs typeface="Calibri"/>
              </a:rPr>
              <a:t> influence </a:t>
            </a:r>
            <a:r>
              <a:rPr sz="2800" i="1" spc="-5" dirty="0">
                <a:solidFill>
                  <a:srgbClr val="455F51"/>
                </a:solidFill>
                <a:latin typeface="Calibri"/>
                <a:cs typeface="Calibri"/>
              </a:rPr>
              <a:t>its process</a:t>
            </a:r>
            <a:r>
              <a:rPr sz="2800" i="1" dirty="0">
                <a:solidFill>
                  <a:srgbClr val="455F51"/>
                </a:solidFill>
                <a:latin typeface="Calibri"/>
                <a:cs typeface="Calibri"/>
              </a:rPr>
              <a:t> or </a:t>
            </a:r>
            <a:r>
              <a:rPr sz="2800" i="1" spc="-35" dirty="0">
                <a:solidFill>
                  <a:srgbClr val="455F51"/>
                </a:solidFill>
                <a:latin typeface="Calibri"/>
                <a:cs typeface="Calibri"/>
              </a:rPr>
              <a:t>outcome.”</a:t>
            </a:r>
            <a:endParaRPr sz="28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467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8369"/>
            <a:ext cx="68446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Examples</a:t>
            </a:r>
            <a:r>
              <a:rPr sz="4000" spc="-35" dirty="0"/>
              <a:t> </a:t>
            </a:r>
            <a:r>
              <a:rPr sz="4000" spc="-15" dirty="0"/>
              <a:t>potential</a:t>
            </a:r>
            <a:r>
              <a:rPr sz="4000" dirty="0"/>
              <a:t> </a:t>
            </a:r>
            <a:r>
              <a:rPr sz="4000" spc="-25" dirty="0"/>
              <a:t>stakeholders</a:t>
            </a:r>
            <a:endParaRPr sz="4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4588" y="1947670"/>
            <a:ext cx="9403079" cy="480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365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8369"/>
            <a:ext cx="42176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5" dirty="0"/>
              <a:t>Busy</a:t>
            </a:r>
            <a:r>
              <a:rPr sz="4000" spc="-80" dirty="0"/>
              <a:t> </a:t>
            </a:r>
            <a:r>
              <a:rPr sz="4000" spc="-20" dirty="0"/>
              <a:t>Stakeholders…</a:t>
            </a:r>
            <a:endParaRPr sz="4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5423" y="2090927"/>
            <a:ext cx="2467356" cy="225704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307079" y="2048266"/>
            <a:ext cx="2489390" cy="229966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890259" y="2058932"/>
            <a:ext cx="2489390" cy="228901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473440" y="2074172"/>
            <a:ext cx="2489390" cy="2289019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25423" y="4568981"/>
            <a:ext cx="2498938" cy="2279873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307079" y="4568955"/>
            <a:ext cx="2508486" cy="2240276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913120" y="4549169"/>
            <a:ext cx="2508486" cy="2279873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519159" y="4540004"/>
            <a:ext cx="2459237" cy="228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598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56813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The</a:t>
            </a:r>
            <a:r>
              <a:rPr sz="4000" spc="-20" dirty="0"/>
              <a:t> </a:t>
            </a:r>
            <a:r>
              <a:rPr sz="4000" spc="-15" dirty="0"/>
              <a:t>Customer:</a:t>
            </a:r>
            <a:r>
              <a:rPr sz="4000" spc="-5" dirty="0"/>
              <a:t> A</a:t>
            </a:r>
            <a:r>
              <a:rPr sz="4000" spc="-20" dirty="0"/>
              <a:t> </a:t>
            </a:r>
            <a:r>
              <a:rPr sz="4000" spc="-10" dirty="0"/>
              <a:t>definition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98068" y="2091969"/>
            <a:ext cx="10707370" cy="3239135"/>
          </a:xfrm>
          <a:prstGeom prst="rect">
            <a:avLst/>
          </a:prstGeom>
        </p:spPr>
        <p:txBody>
          <a:bodyPr vert="horz" wrap="square" lIns="0" tIns="2317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825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</a:t>
            </a:r>
            <a:r>
              <a:rPr sz="2800" spc="245" dirty="0">
                <a:solidFill>
                  <a:srgbClr val="297C52"/>
                </a:solidFill>
                <a:latin typeface="Georgia"/>
                <a:cs typeface="Georgia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According</a:t>
            </a:r>
            <a:r>
              <a:rPr sz="2800" spc="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to</a:t>
            </a:r>
            <a:r>
              <a:rPr sz="28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b="1" spc="-20" dirty="0">
                <a:solidFill>
                  <a:srgbClr val="455F51"/>
                </a:solidFill>
                <a:latin typeface="Calibri"/>
                <a:cs typeface="Calibri"/>
              </a:rPr>
              <a:t>Wiegers</a:t>
            </a:r>
            <a:r>
              <a:rPr sz="2800" b="1" spc="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455F51"/>
                </a:solidFill>
                <a:latin typeface="Calibri"/>
                <a:cs typeface="Calibri"/>
              </a:rPr>
              <a:t>&amp;</a:t>
            </a:r>
            <a:r>
              <a:rPr sz="2800" b="1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455F51"/>
                </a:solidFill>
                <a:latin typeface="Calibri"/>
                <a:cs typeface="Calibri"/>
              </a:rPr>
              <a:t>Beatty:</a:t>
            </a:r>
            <a:endParaRPr sz="2800">
              <a:latin typeface="Calibri"/>
              <a:cs typeface="Calibri"/>
            </a:endParaRPr>
          </a:p>
          <a:p>
            <a:pPr marL="561340" marR="5080" indent="-247015" algn="just">
              <a:lnSpc>
                <a:spcPct val="150000"/>
              </a:lnSpc>
              <a:spcBef>
                <a:spcPts val="50"/>
              </a:spcBef>
            </a:pPr>
            <a:r>
              <a:rPr sz="2800" spc="-5" dirty="0">
                <a:solidFill>
                  <a:srgbClr val="497B29"/>
                </a:solidFill>
                <a:latin typeface="Georgia"/>
                <a:cs typeface="Georgia"/>
              </a:rPr>
              <a:t>▫ </a:t>
            </a:r>
            <a:r>
              <a:rPr sz="2800" i="1" spc="-10" dirty="0">
                <a:solidFill>
                  <a:srgbClr val="455F51"/>
                </a:solidFill>
                <a:latin typeface="Calibri"/>
                <a:cs typeface="Calibri"/>
              </a:rPr>
              <a:t>“[A </a:t>
            </a:r>
            <a:r>
              <a:rPr sz="2800" b="1" i="1" spc="-15" dirty="0">
                <a:solidFill>
                  <a:srgbClr val="455F51"/>
                </a:solidFill>
                <a:latin typeface="Calibri"/>
                <a:cs typeface="Calibri"/>
              </a:rPr>
              <a:t>customer </a:t>
            </a:r>
            <a:r>
              <a:rPr sz="2800" i="1" spc="-10" dirty="0">
                <a:solidFill>
                  <a:srgbClr val="455F51"/>
                </a:solidFill>
                <a:latin typeface="Calibri"/>
                <a:cs typeface="Calibri"/>
              </a:rPr>
              <a:t>is </a:t>
            </a:r>
            <a:r>
              <a:rPr sz="2800" i="1" spc="-5" dirty="0">
                <a:solidFill>
                  <a:srgbClr val="455F51"/>
                </a:solidFill>
                <a:latin typeface="Calibri"/>
                <a:cs typeface="Calibri"/>
              </a:rPr>
              <a:t>an]individual </a:t>
            </a:r>
            <a:r>
              <a:rPr sz="2800" i="1" dirty="0">
                <a:solidFill>
                  <a:srgbClr val="455F51"/>
                </a:solidFill>
                <a:latin typeface="Calibri"/>
                <a:cs typeface="Calibri"/>
              </a:rPr>
              <a:t>or </a:t>
            </a:r>
            <a:r>
              <a:rPr sz="2800" i="1" spc="-15" dirty="0">
                <a:solidFill>
                  <a:srgbClr val="455F51"/>
                </a:solidFill>
                <a:latin typeface="Calibri"/>
                <a:cs typeface="Calibri"/>
              </a:rPr>
              <a:t>organization </a:t>
            </a:r>
            <a:r>
              <a:rPr sz="2800" i="1" spc="-5" dirty="0">
                <a:solidFill>
                  <a:srgbClr val="455F51"/>
                </a:solidFill>
                <a:latin typeface="Calibri"/>
                <a:cs typeface="Calibri"/>
              </a:rPr>
              <a:t>that </a:t>
            </a:r>
            <a:r>
              <a:rPr sz="2800" i="1" spc="-10" dirty="0">
                <a:solidFill>
                  <a:srgbClr val="455F51"/>
                </a:solidFill>
                <a:latin typeface="Calibri"/>
                <a:cs typeface="Calibri"/>
              </a:rPr>
              <a:t>derives </a:t>
            </a:r>
            <a:r>
              <a:rPr sz="2800" i="1" spc="-5" dirty="0">
                <a:solidFill>
                  <a:srgbClr val="455F51"/>
                </a:solidFill>
                <a:latin typeface="Calibri"/>
                <a:cs typeface="Calibri"/>
              </a:rPr>
              <a:t>either direct </a:t>
            </a:r>
            <a:r>
              <a:rPr sz="2800" i="1" dirty="0">
                <a:solidFill>
                  <a:srgbClr val="455F51"/>
                </a:solidFill>
                <a:latin typeface="Calibri"/>
                <a:cs typeface="Calibri"/>
              </a:rPr>
              <a:t> or </a:t>
            </a:r>
            <a:r>
              <a:rPr sz="2800" i="1" spc="-5" dirty="0">
                <a:solidFill>
                  <a:srgbClr val="455F51"/>
                </a:solidFill>
                <a:latin typeface="Calibri"/>
                <a:cs typeface="Calibri"/>
              </a:rPr>
              <a:t>indirect </a:t>
            </a:r>
            <a:r>
              <a:rPr sz="2800" i="1" spc="-10" dirty="0">
                <a:solidFill>
                  <a:srgbClr val="455F51"/>
                </a:solidFill>
                <a:latin typeface="Calibri"/>
                <a:cs typeface="Calibri"/>
              </a:rPr>
              <a:t>benefit </a:t>
            </a:r>
            <a:r>
              <a:rPr sz="2800" i="1" spc="-5" dirty="0">
                <a:solidFill>
                  <a:srgbClr val="455F51"/>
                </a:solidFill>
                <a:latin typeface="Calibri"/>
                <a:cs typeface="Calibri"/>
              </a:rPr>
              <a:t>from a product. Software </a:t>
            </a:r>
            <a:r>
              <a:rPr sz="2800" i="1" spc="-10" dirty="0">
                <a:solidFill>
                  <a:srgbClr val="455F51"/>
                </a:solidFill>
                <a:latin typeface="Calibri"/>
                <a:cs typeface="Calibri"/>
              </a:rPr>
              <a:t>customers might request, </a:t>
            </a:r>
            <a:r>
              <a:rPr sz="2800" i="1" spc="-5" dirty="0">
                <a:solidFill>
                  <a:srgbClr val="455F51"/>
                </a:solidFill>
                <a:latin typeface="Calibri"/>
                <a:cs typeface="Calibri"/>
              </a:rPr>
              <a:t> pay</a:t>
            </a:r>
            <a:r>
              <a:rPr sz="2800" i="1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i="1" spc="-70" dirty="0">
                <a:solidFill>
                  <a:srgbClr val="455F51"/>
                </a:solidFill>
                <a:latin typeface="Calibri"/>
                <a:cs typeface="Calibri"/>
              </a:rPr>
              <a:t>for,</a:t>
            </a:r>
            <a:r>
              <a:rPr sz="2800" i="1" spc="-6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i="1" spc="-10" dirty="0">
                <a:solidFill>
                  <a:srgbClr val="455F51"/>
                </a:solidFill>
                <a:latin typeface="Calibri"/>
                <a:cs typeface="Calibri"/>
              </a:rPr>
              <a:t>select,</a:t>
            </a:r>
            <a:r>
              <a:rPr sz="2800" i="1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i="1" spc="-25" dirty="0">
                <a:solidFill>
                  <a:srgbClr val="455F51"/>
                </a:solidFill>
                <a:latin typeface="Calibri"/>
                <a:cs typeface="Calibri"/>
              </a:rPr>
              <a:t>specify,</a:t>
            </a:r>
            <a:r>
              <a:rPr sz="2800" i="1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i="1" spc="-10" dirty="0">
                <a:solidFill>
                  <a:srgbClr val="455F51"/>
                </a:solidFill>
                <a:latin typeface="Calibri"/>
                <a:cs typeface="Calibri"/>
              </a:rPr>
              <a:t>use,</a:t>
            </a:r>
            <a:r>
              <a:rPr sz="2800" i="1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i="1" dirty="0">
                <a:solidFill>
                  <a:srgbClr val="455F51"/>
                </a:solidFill>
                <a:latin typeface="Calibri"/>
                <a:cs typeface="Calibri"/>
              </a:rPr>
              <a:t>or</a:t>
            </a:r>
            <a:r>
              <a:rPr sz="2800" i="1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i="1" spc="-10" dirty="0">
                <a:solidFill>
                  <a:srgbClr val="455F51"/>
                </a:solidFill>
                <a:latin typeface="Calibri"/>
                <a:cs typeface="Calibri"/>
              </a:rPr>
              <a:t>receive</a:t>
            </a:r>
            <a:r>
              <a:rPr sz="2800" i="1" spc="-5" dirty="0">
                <a:solidFill>
                  <a:srgbClr val="455F51"/>
                </a:solidFill>
                <a:latin typeface="Calibri"/>
                <a:cs typeface="Calibri"/>
              </a:rPr>
              <a:t> the</a:t>
            </a:r>
            <a:r>
              <a:rPr sz="2800" i="1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i="1" spc="-5" dirty="0">
                <a:solidFill>
                  <a:srgbClr val="455F51"/>
                </a:solidFill>
                <a:latin typeface="Calibri"/>
                <a:cs typeface="Calibri"/>
              </a:rPr>
              <a:t>output</a:t>
            </a:r>
            <a:r>
              <a:rPr sz="2800" i="1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i="1" spc="-10" dirty="0">
                <a:solidFill>
                  <a:srgbClr val="455F51"/>
                </a:solidFill>
                <a:latin typeface="Calibri"/>
                <a:cs typeface="Calibri"/>
              </a:rPr>
              <a:t>generated</a:t>
            </a:r>
            <a:r>
              <a:rPr sz="2800" i="1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i="1" spc="-10" dirty="0">
                <a:solidFill>
                  <a:srgbClr val="455F51"/>
                </a:solidFill>
                <a:latin typeface="Calibri"/>
                <a:cs typeface="Calibri"/>
              </a:rPr>
              <a:t>by</a:t>
            </a:r>
            <a:r>
              <a:rPr sz="2800" i="1" spc="-5" dirty="0">
                <a:solidFill>
                  <a:srgbClr val="455F51"/>
                </a:solidFill>
                <a:latin typeface="Calibri"/>
                <a:cs typeface="Calibri"/>
              </a:rPr>
              <a:t> a </a:t>
            </a:r>
            <a:r>
              <a:rPr sz="2800" i="1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i="1" spc="-5" dirty="0">
                <a:solidFill>
                  <a:srgbClr val="455F51"/>
                </a:solidFill>
                <a:latin typeface="Calibri"/>
                <a:cs typeface="Calibri"/>
              </a:rPr>
              <a:t>software</a:t>
            </a:r>
            <a:r>
              <a:rPr sz="2800" i="1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i="1" spc="-30" dirty="0">
                <a:solidFill>
                  <a:srgbClr val="455F51"/>
                </a:solidFill>
                <a:latin typeface="Calibri"/>
                <a:cs typeface="Calibri"/>
              </a:rPr>
              <a:t>product.”</a:t>
            </a:r>
            <a:endParaRPr sz="28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4293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712</Words>
  <Application>Microsoft Office PowerPoint</Application>
  <PresentationFormat>Widescreen</PresentationFormat>
  <Paragraphs>86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Georgia</vt:lpstr>
      <vt:lpstr>Office Theme</vt:lpstr>
      <vt:lpstr>Software Requirement  Engineering </vt:lpstr>
      <vt:lpstr>PowerPoint Presentation</vt:lpstr>
      <vt:lpstr>Content</vt:lpstr>
      <vt:lpstr>PowerPoint Presentation</vt:lpstr>
      <vt:lpstr>–The Stakeholders –</vt:lpstr>
      <vt:lpstr>Stakeholder: A definition</vt:lpstr>
      <vt:lpstr>Examples potential stakeholders</vt:lpstr>
      <vt:lpstr>Busy Stakeholders…</vt:lpstr>
      <vt:lpstr>The Customer: A definition</vt:lpstr>
      <vt:lpstr>Expectation gap</vt:lpstr>
      <vt:lpstr>Expectation gap</vt:lpstr>
      <vt:lpstr>PowerPoint Presentation</vt:lpstr>
      <vt:lpstr>The customer-development partnership</vt:lpstr>
      <vt:lpstr>The customer-development partnership</vt:lpstr>
      <vt:lpstr>Requirements Bill of Rights for Software Customers</vt:lpstr>
      <vt:lpstr>Requirements Bill of Responsibilities for Software  Customers</vt:lpstr>
      <vt:lpstr>PowerPoint Presentation</vt:lpstr>
      <vt:lpstr>Identifying decision makers</vt:lpstr>
      <vt:lpstr>Identifying decision makers (Cont..)</vt:lpstr>
      <vt:lpstr>Identifying decision makers (Cont..)</vt:lpstr>
      <vt:lpstr>PowerPoint Presentation</vt:lpstr>
      <vt:lpstr>Reaching agreement on requirements</vt:lpstr>
      <vt:lpstr>Reaching agreement on requirements (Cont..)</vt:lpstr>
      <vt:lpstr>PowerPoint Presentation</vt:lpstr>
      <vt:lpstr>The requirements baseline</vt:lpstr>
      <vt:lpstr>The requirements baseline (Cont..)</vt:lpstr>
      <vt:lpstr>The requirements baseline (Cont..)</vt:lpstr>
      <vt:lpstr>PowerPoint Presentation</vt:lpstr>
      <vt:lpstr>Agreeing on requirements on agile projects</vt:lpstr>
      <vt:lpstr>Agreeing on requirements on agile projects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Training Presentation</dc:title>
  <dc:creator>Dr. Syed Saood Zia</dc:creator>
  <cp:lastModifiedBy>Bushra Fazal BUKC</cp:lastModifiedBy>
  <cp:revision>3</cp:revision>
  <dcterms:created xsi:type="dcterms:W3CDTF">2021-11-03T05:25:58Z</dcterms:created>
  <dcterms:modified xsi:type="dcterms:W3CDTF">2022-10-06T04:51:08Z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2018-10-27T00:00:00Z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2021-11-03T00:00:00Z</vt:filetime>
  </property>
</Properties>
</file>