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515" y="1087882"/>
            <a:ext cx="10754969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6561" y="2201392"/>
            <a:ext cx="10818876" cy="3646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spc="-10" smtClean="0">
                <a:solidFill>
                  <a:srgbClr val="FFFFFF"/>
                </a:solidFill>
              </a:rPr>
              <a:t>Software </a:t>
            </a:r>
            <a:r>
              <a:rPr sz="4400" spc="-15" smtClean="0">
                <a:solidFill>
                  <a:srgbClr val="FFFFFF"/>
                </a:solidFill>
              </a:rPr>
              <a:t>Requirement </a:t>
            </a:r>
            <a:r>
              <a:rPr sz="4400" spc="-980" smtClean="0">
                <a:solidFill>
                  <a:srgbClr val="FFFFFF"/>
                </a:solidFill>
              </a:rPr>
              <a:t> </a:t>
            </a:r>
            <a:r>
              <a:rPr sz="4400" spc="-5">
                <a:solidFill>
                  <a:srgbClr val="FFFFFF"/>
                </a:solidFill>
              </a:rPr>
              <a:t>Engineering</a:t>
            </a:r>
            <a:r>
              <a:rPr sz="4400" spc="-30">
                <a:solidFill>
                  <a:srgbClr val="FFFFFF"/>
                </a:solidFill>
              </a:rPr>
              <a:t> </a:t>
            </a:r>
            <a:endParaRPr sz="4400" dirty="0"/>
          </a:p>
        </p:txBody>
      </p:sp>
      <p:sp>
        <p:nvSpPr>
          <p:cNvPr id="18" name="object 18"/>
          <p:cNvSpPr txBox="1"/>
          <p:nvPr/>
        </p:nvSpPr>
        <p:spPr>
          <a:xfrm>
            <a:off x="10032238" y="4254753"/>
            <a:ext cx="128778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latin typeface="Calibri"/>
                <a:cs typeface="Calibri"/>
              </a:rPr>
              <a:t>Week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b="1">
                <a:latin typeface="Calibri"/>
                <a:cs typeface="Calibri"/>
              </a:rPr>
              <a:t>#</a:t>
            </a:r>
            <a:r>
              <a:rPr sz="2600" b="1" spc="-45">
                <a:latin typeface="Calibri"/>
                <a:cs typeface="Calibri"/>
              </a:rPr>
              <a:t> </a:t>
            </a:r>
            <a:r>
              <a:rPr lang="en-US" sz="2600" b="1" spc="-45" smtClean="0">
                <a:latin typeface="Calibri"/>
                <a:cs typeface="Calibri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5358" y="3826392"/>
            <a:ext cx="6143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5" dirty="0" smtClean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lang="en-US" sz="2400" b="1" spc="30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400" b="1" spc="-15" dirty="0" smtClean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lang="en-US" sz="2400" b="1" spc="20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400" b="1" spc="-5" dirty="0" smtClean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lang="en-US" sz="2400" b="1" spc="15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400" b="1" spc="-15" dirty="0" smtClean="0">
                <a:solidFill>
                  <a:srgbClr val="455F51"/>
                </a:solidFill>
                <a:latin typeface="Calibri"/>
                <a:cs typeface="Calibri"/>
              </a:rPr>
              <a:t>customer’s</a:t>
            </a:r>
            <a:r>
              <a:rPr lang="en-US" sz="2400" b="1" spc="-25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400" b="1" spc="-10" dirty="0" smtClean="0">
                <a:solidFill>
                  <a:srgbClr val="455F51"/>
                </a:solidFill>
                <a:latin typeface="Calibri"/>
                <a:cs typeface="Calibri"/>
              </a:rPr>
              <a:t>perspective</a:t>
            </a:r>
            <a:endParaRPr lang="en-US" sz="24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338327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 smtClean="0"/>
              <a:t>Expectation</a:t>
            </a:r>
            <a:r>
              <a:rPr sz="4000" spc="-55" dirty="0" smtClean="0"/>
              <a:t> </a:t>
            </a:r>
            <a:r>
              <a:rPr sz="4000" spc="-30" dirty="0" smtClean="0"/>
              <a:t>gap</a:t>
            </a:r>
            <a:endParaRPr sz="40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965960"/>
            <a:ext cx="10003536" cy="467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0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338327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Expectation</a:t>
            </a:r>
            <a:r>
              <a:rPr sz="4000" spc="-55" dirty="0"/>
              <a:t> </a:t>
            </a:r>
            <a:r>
              <a:rPr sz="4000" spc="-30" dirty="0"/>
              <a:t>gap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5490" y="2254236"/>
            <a:ext cx="9667753" cy="433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86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3238" y="2750566"/>
            <a:ext cx="9223883" cy="4914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420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The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customer-development</a:t>
            </a:r>
            <a:r>
              <a:rPr sz="4000" b="1" spc="1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partnership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210536"/>
            <a:ext cx="10708005" cy="3985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6985" indent="-256540" algn="just">
              <a:lnSpc>
                <a:spcPct val="140000"/>
              </a:lnSpc>
              <a:spcBef>
                <a:spcPts val="1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excellent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software product results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from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well-executed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design based on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excellent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6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40000"/>
              </a:lnSpc>
              <a:spcBef>
                <a:spcPts val="3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Excellent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result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from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effective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collaboration</a:t>
            </a:r>
            <a:r>
              <a:rPr sz="2600" spc="5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between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developers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customers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(in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particular,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actual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users)—a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partnership.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collaborative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effort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can work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only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when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all parties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involved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know what they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need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successful</a:t>
            </a:r>
            <a:r>
              <a:rPr sz="2600" spc="5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when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6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understand</a:t>
            </a:r>
            <a:r>
              <a:rPr sz="26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respect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what</a:t>
            </a:r>
            <a:r>
              <a:rPr sz="26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their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collaborators</a:t>
            </a:r>
            <a:r>
              <a:rPr sz="26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need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successful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420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The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customer-development</a:t>
            </a:r>
            <a:r>
              <a:rPr sz="4000" b="1" spc="1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partnership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735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 pressures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rise,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it’s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easy to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forget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stakeholders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share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common objective: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build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product that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provides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adequate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business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value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rewards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stakeholders.</a:t>
            </a:r>
            <a:endParaRPr sz="28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business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analyst typically is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point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person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who has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forge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this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collaborative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partnership.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105321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Requirements</a:t>
            </a:r>
            <a:r>
              <a:rPr sz="4000" spc="-5" dirty="0"/>
              <a:t> Bill</a:t>
            </a:r>
            <a:r>
              <a:rPr sz="4000" spc="-15" dirty="0"/>
              <a:t> </a:t>
            </a:r>
            <a:r>
              <a:rPr sz="4000" spc="-5" dirty="0"/>
              <a:t>of </a:t>
            </a:r>
            <a:r>
              <a:rPr sz="4000" spc="-10" dirty="0"/>
              <a:t>Rights</a:t>
            </a:r>
            <a:r>
              <a:rPr sz="4000" dirty="0"/>
              <a:t> </a:t>
            </a:r>
            <a:r>
              <a:rPr sz="4000" spc="-30" dirty="0"/>
              <a:t>for</a:t>
            </a:r>
            <a:r>
              <a:rPr sz="4000" spc="-5" dirty="0"/>
              <a:t> </a:t>
            </a:r>
            <a:r>
              <a:rPr sz="4000" spc="-20" dirty="0"/>
              <a:t>Software</a:t>
            </a:r>
            <a:r>
              <a:rPr sz="4000" dirty="0"/>
              <a:t> </a:t>
            </a:r>
            <a:r>
              <a:rPr sz="4000" spc="-25" dirty="0"/>
              <a:t>Customers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793" y="2294345"/>
            <a:ext cx="9169894" cy="434652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Requirements </a:t>
            </a:r>
            <a:r>
              <a:rPr dirty="0"/>
              <a:t>Bill </a:t>
            </a:r>
            <a:r>
              <a:rPr spc="-5" dirty="0"/>
              <a:t>of Responsibilities </a:t>
            </a:r>
            <a:r>
              <a:rPr spc="-25" dirty="0"/>
              <a:t>for </a:t>
            </a:r>
            <a:r>
              <a:rPr spc="-15" dirty="0"/>
              <a:t>Software </a:t>
            </a:r>
            <a:r>
              <a:rPr spc="-800" dirty="0"/>
              <a:t> </a:t>
            </a:r>
            <a:r>
              <a:rPr spc="-20" dirty="0"/>
              <a:t>Customers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4608" y="2212848"/>
            <a:ext cx="9528048" cy="439826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11144" y="2748407"/>
            <a:ext cx="5687314" cy="49364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117473"/>
            <a:ext cx="5798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Identifying decision </a:t>
            </a:r>
            <a:r>
              <a:rPr sz="4000" b="1" spc="-35" dirty="0">
                <a:latin typeface="Calibri"/>
                <a:cs typeface="Calibri"/>
              </a:rPr>
              <a:t>makers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8005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decision-making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group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needs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identify its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decision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leader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select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rule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,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describes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how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they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will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arrive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their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decisions.</a:t>
            </a:r>
            <a:endParaRPr sz="2800">
              <a:latin typeface="Calibri"/>
              <a:cs typeface="Calibri"/>
            </a:endParaRPr>
          </a:p>
          <a:p>
            <a:pPr marL="268605" marR="5715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small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group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representing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key</a:t>
            </a:r>
            <a:r>
              <a:rPr sz="2800" spc="5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areas—such</a:t>
            </a:r>
            <a:r>
              <a:rPr sz="2800" spc="6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800" spc="6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management,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customers,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8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analysis,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development,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marketing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491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Identifying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decision</a:t>
            </a:r>
            <a:r>
              <a:rPr sz="4000" b="1" spc="35" dirty="0">
                <a:latin typeface="Calibri"/>
                <a:cs typeface="Calibri"/>
              </a:rPr>
              <a:t> </a:t>
            </a:r>
            <a:r>
              <a:rPr sz="4000" b="1" spc="-35" dirty="0">
                <a:latin typeface="Calibri"/>
                <a:cs typeface="Calibri"/>
              </a:rPr>
              <a:t>makers</a:t>
            </a:r>
            <a:r>
              <a:rPr sz="4000" b="1" spc="2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(Cont..)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8640" cy="4023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12065" indent="-256540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5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According</a:t>
            </a:r>
            <a:r>
              <a:rPr sz="28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Gottesdiener,</a:t>
            </a:r>
            <a:r>
              <a:rPr sz="28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2001: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following</a:t>
            </a:r>
            <a:r>
              <a:rPr sz="2800" spc="3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rules</a:t>
            </a:r>
            <a:r>
              <a:rPr sz="28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used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makers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group:</a:t>
            </a:r>
            <a:endParaRPr sz="2800">
              <a:latin typeface="Calibri"/>
              <a:cs typeface="Calibri"/>
            </a:endParaRPr>
          </a:p>
          <a:p>
            <a:pPr marL="561340" marR="7620" indent="-247015">
              <a:lnSpc>
                <a:spcPct val="130000"/>
              </a:lnSpc>
              <a:spcBef>
                <a:spcPts val="515"/>
              </a:spcBef>
              <a:tabLst>
                <a:tab pos="561340" algn="l"/>
                <a:tab pos="1189355" algn="l"/>
                <a:tab pos="2425065" algn="l"/>
                <a:tab pos="3406775" algn="l"/>
                <a:tab pos="4392930" algn="l"/>
                <a:tab pos="4970780" algn="l"/>
                <a:tab pos="6049645" algn="l"/>
                <a:tab pos="6985634" algn="l"/>
                <a:tab pos="7714615" algn="l"/>
                <a:tab pos="8133715" algn="l"/>
                <a:tab pos="932053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cisi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leader	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m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85" dirty="0">
                <a:solidFill>
                  <a:srgbClr val="455F51"/>
                </a:solidFill>
                <a:latin typeface="Calibri"/>
                <a:cs typeface="Calibri"/>
              </a:rPr>
              <a:t>k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es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hoice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,	eith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	with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	without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disc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sion 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others.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235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group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votes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majority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rules.</a:t>
            </a:r>
            <a:endParaRPr sz="2600">
              <a:latin typeface="Calibri"/>
              <a:cs typeface="Calibri"/>
            </a:endParaRPr>
          </a:p>
          <a:p>
            <a:pPr marL="561340" marR="5080" indent="-247015">
              <a:lnSpc>
                <a:spcPct val="130000"/>
              </a:lnSpc>
              <a:spcBef>
                <a:spcPts val="300"/>
              </a:spcBef>
              <a:tabLst>
                <a:tab pos="561340" algn="l"/>
                <a:tab pos="1245235" algn="l"/>
                <a:tab pos="2216150" algn="l"/>
                <a:tab pos="3205480" algn="l"/>
                <a:tab pos="3848735" algn="l"/>
                <a:tab pos="4483100" algn="l"/>
                <a:tab pos="5432425" algn="l"/>
                <a:tab pos="6292215" algn="l"/>
                <a:tab pos="6814820" algn="l"/>
                <a:tab pos="8494395" algn="l"/>
                <a:tab pos="8962390" algn="l"/>
                <a:tab pos="10245725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g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p	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es,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the	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lt	m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nanim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o	a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pp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the 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989" y="2132202"/>
            <a:ext cx="1138669" cy="36461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3948" y="2127630"/>
            <a:ext cx="2489835" cy="3691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61965" y="2127630"/>
            <a:ext cx="5357114" cy="44081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88742" y="2782951"/>
            <a:ext cx="3670680" cy="44081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87627" y="3342358"/>
            <a:ext cx="6296025" cy="164211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essential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software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400" b="1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b="1" spc="-15" dirty="0">
                <a:solidFill>
                  <a:srgbClr val="455F51"/>
                </a:solidFill>
                <a:latin typeface="Calibri"/>
                <a:cs typeface="Calibri"/>
              </a:rPr>
              <a:t>customer’s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perspective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Good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practices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requirements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engineering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analyst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491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Identifying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decision</a:t>
            </a:r>
            <a:r>
              <a:rPr sz="4000" b="1" spc="35" dirty="0">
                <a:latin typeface="Calibri"/>
                <a:cs typeface="Calibri"/>
              </a:rPr>
              <a:t> </a:t>
            </a:r>
            <a:r>
              <a:rPr sz="4000" b="1" spc="-35" dirty="0">
                <a:latin typeface="Calibri"/>
                <a:cs typeface="Calibri"/>
              </a:rPr>
              <a:t>makers</a:t>
            </a:r>
            <a:r>
              <a:rPr sz="4000" b="1" spc="2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(Cont..)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204745"/>
            <a:ext cx="10708005" cy="421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10160" indent="-256540">
              <a:lnSpc>
                <a:spcPct val="14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5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According</a:t>
            </a:r>
            <a:r>
              <a:rPr sz="28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Gottesdiener,</a:t>
            </a:r>
            <a:r>
              <a:rPr sz="28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2001: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following</a:t>
            </a:r>
            <a:r>
              <a:rPr sz="2800" spc="3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8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rules</a:t>
            </a:r>
            <a:r>
              <a:rPr sz="28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used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makers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group:</a:t>
            </a:r>
            <a:endParaRPr sz="2800">
              <a:latin typeface="Calibri"/>
              <a:cs typeface="Calibri"/>
            </a:endParaRPr>
          </a:p>
          <a:p>
            <a:pPr marL="561340" marR="5080" indent="-247015">
              <a:lnSpc>
                <a:spcPct val="120000"/>
              </a:lnSpc>
              <a:spcBef>
                <a:spcPts val="50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group</a:t>
            </a:r>
            <a:r>
              <a:rPr sz="26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discusses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negotiates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reach</a:t>
            </a:r>
            <a:r>
              <a:rPr sz="26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consensus.</a:t>
            </a:r>
            <a:r>
              <a:rPr sz="26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Everyone</a:t>
            </a:r>
            <a:r>
              <a:rPr sz="26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6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live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commits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supporting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it.</a:t>
            </a:r>
            <a:endParaRPr sz="2600">
              <a:latin typeface="Calibri"/>
              <a:cs typeface="Calibri"/>
            </a:endParaRPr>
          </a:p>
          <a:p>
            <a:pPr marL="561340" marR="5080" indent="-247015">
              <a:lnSpc>
                <a:spcPct val="120100"/>
              </a:lnSpc>
              <a:spcBef>
                <a:spcPts val="300"/>
              </a:spcBef>
              <a:tabLst>
                <a:tab pos="561340" algn="l"/>
                <a:tab pos="1202690" algn="l"/>
                <a:tab pos="2452370" algn="l"/>
                <a:tab pos="3448050" algn="l"/>
                <a:tab pos="4872990" algn="l"/>
                <a:tab pos="6261735" algn="l"/>
                <a:tab pos="6788784" algn="l"/>
                <a:tab pos="7912734" algn="l"/>
                <a:tab pos="8505190" algn="l"/>
                <a:tab pos="9755505" algn="l"/>
                <a:tab pos="10182225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cisi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leader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es	authori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600" spc="-6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	making	the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ec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sio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o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one 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individual.</a:t>
            </a:r>
            <a:endParaRPr sz="2600">
              <a:latin typeface="Calibri"/>
              <a:cs typeface="Calibri"/>
            </a:endParaRPr>
          </a:p>
          <a:p>
            <a:pPr marL="561340" marR="6985" indent="-247015">
              <a:lnSpc>
                <a:spcPct val="12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1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group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reaches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decision,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but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some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individual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has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veto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authority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over </a:t>
            </a:r>
            <a:r>
              <a:rPr sz="2600" spc="-5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1095" y="2763011"/>
            <a:ext cx="8487410" cy="48018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9571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5" dirty="0">
                <a:latin typeface="Calibri"/>
                <a:cs typeface="Calibri"/>
              </a:rPr>
              <a:t>Reaching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agreement</a:t>
            </a:r>
            <a:r>
              <a:rPr sz="4000" b="1" spc="1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204745"/>
            <a:ext cx="10708640" cy="420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4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Reaching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agreement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on 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 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built,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specific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portion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it,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core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the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customer-developer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partnership.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64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Multiple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parties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involved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agreement:</a:t>
            </a:r>
            <a:endParaRPr sz="2800">
              <a:latin typeface="Calibri"/>
              <a:cs typeface="Calibri"/>
            </a:endParaRPr>
          </a:p>
          <a:p>
            <a:pPr marL="314325" algn="just">
              <a:lnSpc>
                <a:spcPct val="100000"/>
              </a:lnSpc>
              <a:spcBef>
                <a:spcPts val="1590"/>
              </a:spcBef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</a:t>
            </a:r>
            <a:r>
              <a:rPr sz="2600" spc="400" dirty="0">
                <a:solidFill>
                  <a:srgbClr val="497B29"/>
                </a:solidFill>
                <a:latin typeface="Georgia"/>
                <a:cs typeface="Georgia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Customers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agree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address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needs.</a:t>
            </a:r>
            <a:endParaRPr sz="2600">
              <a:latin typeface="Calibri"/>
              <a:cs typeface="Calibri"/>
            </a:endParaRPr>
          </a:p>
          <a:p>
            <a:pPr marL="561340" marR="119380" indent="-247015" algn="just">
              <a:lnSpc>
                <a:spcPct val="140000"/>
              </a:lnSpc>
              <a:spcBef>
                <a:spcPts val="305"/>
              </a:spcBef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Developers agree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 they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understand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feasible.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96539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5" dirty="0">
                <a:latin typeface="Calibri"/>
                <a:cs typeface="Calibri"/>
              </a:rPr>
              <a:t>Reaching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agreement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25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requirements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(Cont..)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9940925" cy="2318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Multiple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parties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involved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agreement:</a:t>
            </a:r>
            <a:endParaRPr sz="28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914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Testers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agree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that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verifiable.</a:t>
            </a:r>
            <a:endParaRPr sz="2600">
              <a:latin typeface="Calibri"/>
              <a:cs typeface="Calibri"/>
            </a:endParaRPr>
          </a:p>
          <a:p>
            <a:pPr marL="561340" marR="5080" indent="-247015">
              <a:lnSpc>
                <a:spcPct val="15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agrees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achieve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business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objectives.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3438" y="2763011"/>
            <a:ext cx="6022721" cy="47967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The</a:t>
            </a:r>
            <a:r>
              <a:rPr sz="4000" b="1" spc="-1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r>
              <a:rPr sz="4000" b="1" spc="15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baseline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730" marR="5080" indent="-256540">
              <a:lnSpc>
                <a:spcPct val="150000"/>
              </a:lnSpc>
              <a:spcBef>
                <a:spcPts val="100"/>
              </a:spcBef>
            </a:pPr>
            <a:r>
              <a:rPr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dirty="0"/>
              <a:t>A</a:t>
            </a:r>
            <a:r>
              <a:rPr spc="100" dirty="0"/>
              <a:t> </a:t>
            </a:r>
            <a:r>
              <a:rPr spc="-15" dirty="0"/>
              <a:t>requirements</a:t>
            </a:r>
            <a:r>
              <a:rPr spc="100" dirty="0"/>
              <a:t> </a:t>
            </a:r>
            <a:r>
              <a:rPr spc="-5" dirty="0"/>
              <a:t>baseline</a:t>
            </a:r>
            <a:r>
              <a:rPr spc="90" dirty="0"/>
              <a:t> </a:t>
            </a:r>
            <a:r>
              <a:rPr spc="-5" dirty="0"/>
              <a:t>is</a:t>
            </a:r>
            <a:r>
              <a:rPr spc="95" dirty="0"/>
              <a:t> </a:t>
            </a:r>
            <a:r>
              <a:rPr dirty="0"/>
              <a:t>a</a:t>
            </a:r>
            <a:r>
              <a:rPr spc="100" dirty="0"/>
              <a:t> </a:t>
            </a:r>
            <a:r>
              <a:rPr spc="-10" dirty="0"/>
              <a:t>set</a:t>
            </a:r>
            <a:r>
              <a:rPr spc="85" dirty="0"/>
              <a:t> </a:t>
            </a:r>
            <a:r>
              <a:rPr spc="-5" dirty="0"/>
              <a:t>of</a:t>
            </a:r>
            <a:r>
              <a:rPr spc="100" dirty="0"/>
              <a:t> </a:t>
            </a:r>
            <a:r>
              <a:rPr spc="-10" dirty="0"/>
              <a:t>requirements</a:t>
            </a:r>
            <a:r>
              <a:rPr spc="90" dirty="0"/>
              <a:t> </a:t>
            </a:r>
            <a:r>
              <a:rPr spc="-10" dirty="0"/>
              <a:t>that</a:t>
            </a:r>
            <a:r>
              <a:rPr spc="105" dirty="0"/>
              <a:t> </a:t>
            </a:r>
            <a:r>
              <a:rPr spc="-5" dirty="0"/>
              <a:t>has</a:t>
            </a:r>
            <a:r>
              <a:rPr spc="95" dirty="0"/>
              <a:t> </a:t>
            </a:r>
            <a:r>
              <a:rPr spc="-10" dirty="0"/>
              <a:t>been</a:t>
            </a:r>
            <a:r>
              <a:rPr spc="95" dirty="0"/>
              <a:t> </a:t>
            </a:r>
            <a:r>
              <a:rPr spc="-15" dirty="0"/>
              <a:t>reviewed</a:t>
            </a:r>
            <a:r>
              <a:rPr spc="85" dirty="0"/>
              <a:t> </a:t>
            </a:r>
            <a:r>
              <a:rPr spc="-5" dirty="0"/>
              <a:t>and </a:t>
            </a:r>
            <a:r>
              <a:rPr spc="-575" dirty="0"/>
              <a:t> </a:t>
            </a:r>
            <a:r>
              <a:rPr spc="-5" dirty="0"/>
              <a:t>agreed</a:t>
            </a:r>
            <a:r>
              <a:rPr spc="-25" dirty="0"/>
              <a:t> </a:t>
            </a:r>
            <a:r>
              <a:rPr spc="-5" dirty="0"/>
              <a:t>upon </a:t>
            </a:r>
            <a:r>
              <a:rPr dirty="0"/>
              <a:t>and</a:t>
            </a:r>
            <a:r>
              <a:rPr spc="-10" dirty="0"/>
              <a:t> </a:t>
            </a:r>
            <a:r>
              <a:rPr spc="-5" dirty="0"/>
              <a:t>serves</a:t>
            </a:r>
            <a:r>
              <a:rPr spc="-30" dirty="0"/>
              <a:t> </a:t>
            </a:r>
            <a:r>
              <a:rPr dirty="0"/>
              <a:t>as the</a:t>
            </a:r>
            <a:r>
              <a:rPr spc="-20" dirty="0"/>
              <a:t> </a:t>
            </a:r>
            <a:r>
              <a:rPr spc="-5" dirty="0"/>
              <a:t>basis </a:t>
            </a:r>
            <a:r>
              <a:rPr spc="-25" dirty="0"/>
              <a:t>for</a:t>
            </a:r>
            <a:r>
              <a:rPr dirty="0"/>
              <a:t> </a:t>
            </a:r>
            <a:r>
              <a:rPr spc="-5" dirty="0"/>
              <a:t>further</a:t>
            </a:r>
            <a:r>
              <a:rPr spc="-15" dirty="0"/>
              <a:t> </a:t>
            </a:r>
            <a:r>
              <a:rPr spc="-5" dirty="0"/>
              <a:t>development.</a:t>
            </a:r>
          </a:p>
          <a:p>
            <a:pPr marL="379730" marR="6350" indent="-256540">
              <a:lnSpc>
                <a:spcPct val="150000"/>
              </a:lnSpc>
              <a:spcBef>
                <a:spcPts val="300"/>
              </a:spcBef>
            </a:pPr>
            <a:r>
              <a:rPr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dirty="0"/>
              <a:t>A</a:t>
            </a:r>
            <a:r>
              <a:rPr spc="160" dirty="0"/>
              <a:t> </a:t>
            </a:r>
            <a:r>
              <a:rPr spc="-5" dirty="0"/>
              <a:t>meaningful</a:t>
            </a:r>
            <a:r>
              <a:rPr spc="175" dirty="0"/>
              <a:t> </a:t>
            </a:r>
            <a:r>
              <a:rPr spc="-5" dirty="0"/>
              <a:t>baseline</a:t>
            </a:r>
            <a:r>
              <a:rPr spc="155" dirty="0"/>
              <a:t> </a:t>
            </a:r>
            <a:r>
              <a:rPr spc="-15" dirty="0"/>
              <a:t>process</a:t>
            </a:r>
            <a:r>
              <a:rPr spc="175" dirty="0"/>
              <a:t> </a:t>
            </a:r>
            <a:r>
              <a:rPr spc="-10" dirty="0"/>
              <a:t>gives</a:t>
            </a:r>
            <a:r>
              <a:rPr spc="165" dirty="0"/>
              <a:t> </a:t>
            </a:r>
            <a:r>
              <a:rPr dirty="0"/>
              <a:t>all</a:t>
            </a:r>
            <a:r>
              <a:rPr spc="170" dirty="0"/>
              <a:t> </a:t>
            </a:r>
            <a:r>
              <a:rPr spc="-5" dirty="0"/>
              <a:t>the</a:t>
            </a:r>
            <a:r>
              <a:rPr spc="145" dirty="0"/>
              <a:t> </a:t>
            </a:r>
            <a:r>
              <a:rPr dirty="0"/>
              <a:t>major</a:t>
            </a:r>
            <a:r>
              <a:rPr spc="160" dirty="0"/>
              <a:t> </a:t>
            </a:r>
            <a:r>
              <a:rPr spc="-15" dirty="0"/>
              <a:t>stakeholders</a:t>
            </a:r>
            <a:r>
              <a:rPr spc="145" dirty="0"/>
              <a:t> </a:t>
            </a:r>
            <a:r>
              <a:rPr spc="-10" dirty="0"/>
              <a:t>confidence</a:t>
            </a:r>
            <a:r>
              <a:rPr spc="155" dirty="0"/>
              <a:t> </a:t>
            </a:r>
            <a:r>
              <a:rPr spc="-10" dirty="0"/>
              <a:t>in </a:t>
            </a:r>
            <a:r>
              <a:rPr spc="-57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following</a:t>
            </a:r>
            <a:r>
              <a:rPr spc="10" dirty="0"/>
              <a:t> </a:t>
            </a:r>
            <a:r>
              <a:rPr spc="-20" dirty="0"/>
              <a:t>ways:</a:t>
            </a:r>
          </a:p>
          <a:p>
            <a:pPr marL="425450">
              <a:lnSpc>
                <a:spcPct val="100000"/>
              </a:lnSpc>
              <a:spcBef>
                <a:spcPts val="2000"/>
              </a:spcBef>
              <a:tabLst>
                <a:tab pos="67310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5" dirty="0"/>
              <a:t>Customer</a:t>
            </a:r>
            <a:r>
              <a:rPr sz="2400" spc="385" dirty="0"/>
              <a:t> </a:t>
            </a:r>
            <a:r>
              <a:rPr sz="2400" spc="-10" dirty="0"/>
              <a:t>management</a:t>
            </a:r>
            <a:r>
              <a:rPr sz="2400" spc="380" dirty="0"/>
              <a:t> </a:t>
            </a:r>
            <a:r>
              <a:rPr sz="2400" spc="-5" dirty="0"/>
              <a:t>or</a:t>
            </a:r>
            <a:r>
              <a:rPr sz="2400" spc="390" dirty="0"/>
              <a:t> </a:t>
            </a:r>
            <a:r>
              <a:rPr sz="2400" spc="-15" dirty="0"/>
              <a:t>marketing</a:t>
            </a:r>
            <a:r>
              <a:rPr sz="2400" spc="385" dirty="0"/>
              <a:t> </a:t>
            </a:r>
            <a:r>
              <a:rPr sz="2400" dirty="0"/>
              <a:t>is</a:t>
            </a:r>
            <a:r>
              <a:rPr sz="2400" spc="380" dirty="0"/>
              <a:t> </a:t>
            </a:r>
            <a:r>
              <a:rPr sz="2400" spc="-10" dirty="0"/>
              <a:t>confident</a:t>
            </a:r>
            <a:r>
              <a:rPr sz="2400" spc="385" dirty="0"/>
              <a:t> </a:t>
            </a:r>
            <a:r>
              <a:rPr sz="2400" spc="-5" dirty="0"/>
              <a:t>that</a:t>
            </a:r>
            <a:r>
              <a:rPr sz="2400" spc="380" dirty="0"/>
              <a:t> </a:t>
            </a:r>
            <a:r>
              <a:rPr sz="2400" spc="-5" dirty="0"/>
              <a:t>the</a:t>
            </a:r>
            <a:r>
              <a:rPr sz="2400" spc="380" dirty="0"/>
              <a:t> </a:t>
            </a:r>
            <a:r>
              <a:rPr sz="2400" spc="-10" dirty="0"/>
              <a:t>project</a:t>
            </a:r>
            <a:r>
              <a:rPr sz="2400" spc="395" dirty="0"/>
              <a:t> </a:t>
            </a:r>
            <a:r>
              <a:rPr sz="2400" spc="-10" dirty="0"/>
              <a:t>scope</a:t>
            </a:r>
            <a:r>
              <a:rPr sz="2400" spc="390" dirty="0"/>
              <a:t> </a:t>
            </a:r>
            <a:r>
              <a:rPr sz="2400" spc="-10" dirty="0"/>
              <a:t>won’t</a:t>
            </a:r>
            <a:endParaRPr sz="2400">
              <a:latin typeface="Georgia"/>
              <a:cs typeface="Georgia"/>
            </a:endParaRPr>
          </a:p>
          <a:p>
            <a:pPr marL="672465">
              <a:lnSpc>
                <a:spcPct val="100000"/>
              </a:lnSpc>
              <a:spcBef>
                <a:spcPts val="1730"/>
              </a:spcBef>
            </a:pPr>
            <a:r>
              <a:rPr sz="2400" spc="-10" dirty="0"/>
              <a:t>explode</a:t>
            </a:r>
            <a:r>
              <a:rPr sz="2400" dirty="0"/>
              <a:t> </a:t>
            </a:r>
            <a:r>
              <a:rPr sz="2400" spc="-5" dirty="0"/>
              <a:t>out of </a:t>
            </a:r>
            <a:r>
              <a:rPr sz="2400" spc="-15" dirty="0"/>
              <a:t>control, </a:t>
            </a:r>
            <a:r>
              <a:rPr sz="2400" spc="-5" dirty="0"/>
              <a:t>because</a:t>
            </a:r>
            <a:r>
              <a:rPr sz="2400" spc="5" dirty="0"/>
              <a:t> </a:t>
            </a:r>
            <a:r>
              <a:rPr sz="2400" spc="-15" dirty="0"/>
              <a:t>customers</a:t>
            </a:r>
            <a:r>
              <a:rPr sz="2400" spc="-20" dirty="0"/>
              <a:t> </a:t>
            </a:r>
            <a:r>
              <a:rPr sz="2400" spc="-5" dirty="0"/>
              <a:t>manage</a:t>
            </a:r>
            <a:r>
              <a:rPr sz="2400" spc="-15" dirty="0"/>
              <a:t> </a:t>
            </a:r>
            <a:r>
              <a:rPr sz="2400" dirty="0"/>
              <a:t>the</a:t>
            </a:r>
            <a:r>
              <a:rPr sz="2400" spc="10" dirty="0"/>
              <a:t> </a:t>
            </a:r>
            <a:r>
              <a:rPr sz="2400" spc="-10" dirty="0"/>
              <a:t>scope</a:t>
            </a:r>
            <a:r>
              <a:rPr sz="2400" spc="-5" dirty="0"/>
              <a:t> change</a:t>
            </a:r>
            <a:r>
              <a:rPr sz="2400" spc="10" dirty="0"/>
              <a:t> </a:t>
            </a:r>
            <a:r>
              <a:rPr sz="2400" spc="-5" dirty="0"/>
              <a:t>decisions.</a:t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336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The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r>
              <a:rPr sz="4000" b="1" spc="45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baseline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(Cont..)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201392"/>
            <a:ext cx="10707370" cy="403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6350" indent="-256540" algn="just">
              <a:lnSpc>
                <a:spcPct val="150000"/>
              </a:lnSpc>
              <a:spcBef>
                <a:spcPts val="1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meaningful baseline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process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gives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major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stakeholders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confidence in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following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ways:</a:t>
            </a:r>
            <a:endParaRPr sz="26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50000"/>
              </a:lnSpc>
              <a:spcBef>
                <a:spcPts val="345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representatives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have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confidence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development team will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work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them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deliver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right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solution.</a:t>
            </a:r>
            <a:endParaRPr sz="2400">
              <a:latin typeface="Calibri"/>
              <a:cs typeface="Calibri"/>
            </a:endParaRPr>
          </a:p>
          <a:p>
            <a:pPr marL="561340" marR="8255" indent="-247015" algn="just">
              <a:lnSpc>
                <a:spcPct val="150000"/>
              </a:lnSpc>
              <a:spcBef>
                <a:spcPts val="300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Development management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has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confidence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because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development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team has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business partner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who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will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keep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project focused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achieving its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objectives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work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development</a:t>
            </a:r>
            <a:r>
              <a:rPr sz="24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balance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schedule,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cost,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functionality,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quality.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336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The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r>
              <a:rPr sz="4000" b="1" spc="45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baseline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(Cont..)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751141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50000"/>
              </a:lnSpc>
              <a:spcBef>
                <a:spcPts val="100"/>
              </a:spcBef>
              <a:tabLst>
                <a:tab pos="734695" algn="l"/>
                <a:tab pos="2625090" algn="l"/>
                <a:tab pos="4083685" algn="l"/>
                <a:tab pos="5441950" algn="l"/>
                <a:tab pos="6423025" algn="l"/>
                <a:tab pos="7016115" algn="l"/>
              </a:tabLst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meani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gful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baselin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800" spc="-5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oces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gi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es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	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 confidence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following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ways: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44306" y="2408047"/>
            <a:ext cx="29597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23315" algn="l"/>
              </a:tabLst>
            </a:pP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major	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stakeholders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0124" y="3519906"/>
            <a:ext cx="10405110" cy="2441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079" marR="5080" indent="-247015">
              <a:lnSpc>
                <a:spcPct val="150000"/>
              </a:lnSpc>
              <a:spcBef>
                <a:spcPts val="100"/>
              </a:spcBef>
              <a:tabLst>
                <a:tab pos="259079" algn="l"/>
                <a:tab pos="1612265" algn="l"/>
                <a:tab pos="2891790" algn="l"/>
                <a:tab pos="3597275" algn="l"/>
                <a:tab pos="4749800" algn="l"/>
                <a:tab pos="6259830" algn="l"/>
                <a:tab pos="6895465" algn="l"/>
                <a:tab pos="8375650" algn="l"/>
                <a:tab pos="9126855" algn="l"/>
                <a:tab pos="992251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Bus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nal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y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ts	a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oj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ct	mana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a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fi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he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 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way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that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keep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chaos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minimum.</a:t>
            </a:r>
            <a:endParaRPr sz="2600">
              <a:latin typeface="Calibri"/>
              <a:cs typeface="Calibri"/>
            </a:endParaRPr>
          </a:p>
          <a:p>
            <a:pPr marL="259079" marR="5715" indent="-247015">
              <a:lnSpc>
                <a:spcPct val="15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Quality</a:t>
            </a:r>
            <a:r>
              <a:rPr sz="2600" spc="1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assurance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1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test</a:t>
            </a:r>
            <a:r>
              <a:rPr sz="26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teams</a:t>
            </a:r>
            <a:r>
              <a:rPr sz="26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confidently</a:t>
            </a:r>
            <a:r>
              <a:rPr sz="26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develop</a:t>
            </a:r>
            <a:r>
              <a:rPr sz="26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test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scripts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fully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prepared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for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their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activities.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7333" y="2763011"/>
            <a:ext cx="9743821" cy="480187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9106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Agreeing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agile</a:t>
            </a:r>
            <a:r>
              <a:rPr sz="4000" b="1" spc="1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projects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477500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do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not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include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formal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sign-off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action.</a:t>
            </a:r>
            <a:endParaRPr sz="2800">
              <a:latin typeface="Calibri"/>
              <a:cs typeface="Calibri"/>
            </a:endParaRPr>
          </a:p>
          <a:p>
            <a:pPr marL="268605" marR="696595" indent="-256540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projects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generally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maintain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form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800" spc="-6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stories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backlog.</a:t>
            </a:r>
            <a:endParaRPr sz="2800">
              <a:latin typeface="Calibri"/>
              <a:cs typeface="Calibri"/>
            </a:endParaRPr>
          </a:p>
          <a:p>
            <a:pPr marL="268605" marR="5080" indent="-256540">
              <a:lnSpc>
                <a:spcPct val="1501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owner and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team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reach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agreement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what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stories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will </a:t>
            </a:r>
            <a:r>
              <a:rPr sz="2800" spc="-6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developed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next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iteration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planning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session.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67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</a:t>
            </a:r>
            <a:r>
              <a:rPr sz="4000" spc="-30" dirty="0"/>
              <a:t>n</a:t>
            </a:r>
            <a:r>
              <a:rPr sz="4000" spc="-50" dirty="0"/>
              <a:t>t</a:t>
            </a:r>
            <a:r>
              <a:rPr sz="4000" spc="-5" dirty="0"/>
              <a:t>e</a:t>
            </a:r>
            <a:r>
              <a:rPr sz="4000" spc="-40" dirty="0"/>
              <a:t>n</a:t>
            </a:r>
            <a:r>
              <a:rPr sz="4000" spc="-5" dirty="0"/>
              <a:t>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34059" y="2069745"/>
            <a:ext cx="7282180" cy="4369786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b="1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800" b="1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customer’s</a:t>
            </a:r>
            <a:r>
              <a:rPr sz="28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perspective</a:t>
            </a:r>
            <a:endParaRPr sz="2800" dirty="0">
              <a:latin typeface="Calibri"/>
              <a:cs typeface="Calibri"/>
            </a:endParaRPr>
          </a:p>
          <a:p>
            <a:pPr marL="304800">
              <a:spcBef>
                <a:spcPts val="1400"/>
              </a:spcBef>
              <a:tabLst>
                <a:tab pos="648335" algn="l"/>
              </a:tabLst>
            </a:pPr>
            <a:r>
              <a:rPr sz="2600" dirty="0" smtClean="0">
                <a:solidFill>
                  <a:srgbClr val="497B29"/>
                </a:solidFill>
                <a:latin typeface="Arial"/>
                <a:cs typeface="Arial"/>
              </a:rPr>
              <a:t>•</a:t>
            </a:r>
            <a:r>
              <a:rPr lang="en-US" sz="2600" dirty="0" smtClean="0">
                <a:solidFill>
                  <a:srgbClr val="497B29"/>
                </a:solidFill>
                <a:latin typeface="Georgia"/>
                <a:cs typeface="Georgia"/>
              </a:rPr>
              <a:t>	</a:t>
            </a:r>
            <a:r>
              <a:rPr lang="en-US" sz="2600" spc="-5" dirty="0" smtClean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lang="en-US" sz="2600" spc="-35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600" spc="-10" dirty="0" smtClean="0">
                <a:solidFill>
                  <a:srgbClr val="455F51"/>
                </a:solidFill>
                <a:latin typeface="Calibri"/>
                <a:cs typeface="Calibri"/>
              </a:rPr>
              <a:t>Expectation</a:t>
            </a:r>
            <a:r>
              <a:rPr lang="en-US" sz="2600" spc="-20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lang="en-US" sz="2600" dirty="0" smtClean="0">
                <a:solidFill>
                  <a:srgbClr val="455F51"/>
                </a:solidFill>
                <a:latin typeface="Calibri"/>
                <a:cs typeface="Calibri"/>
              </a:rPr>
              <a:t>Gap</a:t>
            </a:r>
          </a:p>
          <a:p>
            <a:pPr marL="762000" indent="-457200">
              <a:spcBef>
                <a:spcPts val="1400"/>
              </a:spcBef>
              <a:buFont typeface="Arial" panose="020B0604020202020204" pitchFamily="34" charset="0"/>
              <a:buChar char="•"/>
              <a:tabLst>
                <a:tab pos="648335" algn="l"/>
              </a:tabLst>
            </a:pPr>
            <a:r>
              <a:rPr sz="2600" spc="-5" dirty="0" smtClean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 smtClean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customer-development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partnership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Identifying</a:t>
            </a:r>
            <a:r>
              <a:rPr sz="2600" spc="-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makers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Reaching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agreement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baseline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Agreeing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projects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9106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Agreeing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requirements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on</a:t>
            </a:r>
            <a:r>
              <a:rPr sz="4000" b="1" spc="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agile</a:t>
            </a:r>
            <a:r>
              <a:rPr sz="4000" b="1" spc="1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projects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8005" cy="394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762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set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stories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chosen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based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on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priority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455F51"/>
                </a:solidFill>
                <a:latin typeface="Calibri"/>
                <a:cs typeface="Calibri"/>
              </a:rPr>
              <a:t>team’s 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velocity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(productivity).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98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Requested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considered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future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iterations.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full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set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functionality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is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identified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over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time,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although the vision and other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do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need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be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established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outset.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987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Summa</a:t>
            </a:r>
            <a:r>
              <a:rPr sz="4000" spc="5" dirty="0"/>
              <a:t>r</a:t>
            </a:r>
            <a:r>
              <a:rPr sz="4000" spc="-5" dirty="0"/>
              <a:t>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34059" y="2069745"/>
            <a:ext cx="7282180" cy="374713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b="1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800" b="1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customer’s</a:t>
            </a:r>
            <a:r>
              <a:rPr sz="28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perspective</a:t>
            </a:r>
            <a:endParaRPr sz="28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40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customer-development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partnership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Identifying</a:t>
            </a:r>
            <a:r>
              <a:rPr sz="2600" spc="-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decision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makers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Reaching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agreement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baseline</a:t>
            </a:r>
            <a:endParaRPr sz="2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Agreeing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projects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7714" y="3174873"/>
            <a:ext cx="4657090" cy="4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63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11140" y="2587370"/>
            <a:ext cx="1652015" cy="51079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4478" y="3364484"/>
            <a:ext cx="4687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–The</a:t>
            </a:r>
            <a:r>
              <a:rPr sz="4400" spc="-30" dirty="0"/>
              <a:t> </a:t>
            </a:r>
            <a:r>
              <a:rPr sz="4400" spc="-25" dirty="0"/>
              <a:t>Stakeholders</a:t>
            </a:r>
            <a:r>
              <a:rPr sz="4400" spc="-20" dirty="0"/>
              <a:t> </a:t>
            </a:r>
            <a:r>
              <a:rPr sz="4400" dirty="0"/>
              <a:t>–</a:t>
            </a:r>
            <a:endParaRPr sz="4400"/>
          </a:p>
        </p:txBody>
      </p:sp>
    </p:spTree>
    <p:extLst>
      <p:ext uri="{BB962C8B-B14F-4D97-AF65-F5344CB8AC3E}">
        <p14:creationId xmlns:p14="http://schemas.microsoft.com/office/powerpoint/2010/main" val="118196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278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Stakeholder:</a:t>
            </a:r>
            <a:r>
              <a:rPr sz="4000" spc="-5" dirty="0"/>
              <a:t> A</a:t>
            </a:r>
            <a:r>
              <a:rPr sz="4000" spc="-25" dirty="0"/>
              <a:t> </a:t>
            </a:r>
            <a:r>
              <a:rPr sz="4000" spc="-10" dirty="0"/>
              <a:t>definition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091969"/>
            <a:ext cx="10706735" cy="2598420"/>
          </a:xfrm>
          <a:prstGeom prst="rect">
            <a:avLst/>
          </a:prstGeom>
        </p:spPr>
        <p:txBody>
          <a:bodyPr vert="horz" wrap="square" lIns="0" tIns="2317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82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According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455F51"/>
                </a:solidFill>
                <a:latin typeface="Calibri"/>
                <a:cs typeface="Calibri"/>
              </a:rPr>
              <a:t>Wiegers</a:t>
            </a:r>
            <a:r>
              <a:rPr sz="2800" b="1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&amp;</a:t>
            </a:r>
            <a:r>
              <a:rPr sz="2800" b="1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Beatty:</a:t>
            </a:r>
            <a:endParaRPr sz="28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50000"/>
              </a:lnSpc>
              <a:spcBef>
                <a:spcPts val="50"/>
              </a:spcBef>
            </a:pPr>
            <a:r>
              <a:rPr sz="2800" spc="-5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“[A </a:t>
            </a:r>
            <a:r>
              <a:rPr sz="2800" b="1" i="1" spc="-20" dirty="0">
                <a:solidFill>
                  <a:srgbClr val="455F51"/>
                </a:solidFill>
                <a:latin typeface="Calibri"/>
                <a:cs typeface="Calibri"/>
              </a:rPr>
              <a:t>stakeholder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an]individual, group,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organization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is actively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involved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in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a project,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affected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by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its process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outcome,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can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 influence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its process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or </a:t>
            </a:r>
            <a:r>
              <a:rPr sz="2800" i="1" spc="-35" dirty="0">
                <a:solidFill>
                  <a:srgbClr val="455F51"/>
                </a:solidFill>
                <a:latin typeface="Calibri"/>
                <a:cs typeface="Calibri"/>
              </a:rPr>
              <a:t>outcome.”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46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68446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Examples</a:t>
            </a:r>
            <a:r>
              <a:rPr sz="4000" spc="-35" dirty="0"/>
              <a:t> </a:t>
            </a:r>
            <a:r>
              <a:rPr sz="4000" spc="-15" dirty="0"/>
              <a:t>potential</a:t>
            </a:r>
            <a:r>
              <a:rPr sz="4000" dirty="0"/>
              <a:t> </a:t>
            </a:r>
            <a:r>
              <a:rPr sz="4000" spc="-25" dirty="0"/>
              <a:t>stakeholders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4588" y="1947670"/>
            <a:ext cx="9403079" cy="48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6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421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Busy</a:t>
            </a:r>
            <a:r>
              <a:rPr sz="4000" spc="-80" dirty="0"/>
              <a:t> </a:t>
            </a:r>
            <a:r>
              <a:rPr sz="4000" spc="-20" dirty="0"/>
              <a:t>Stakeholders…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5423" y="2090927"/>
            <a:ext cx="2467356" cy="225704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07079" y="2048266"/>
            <a:ext cx="2489390" cy="22996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90259" y="2058932"/>
            <a:ext cx="2489390" cy="228901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73440" y="2074172"/>
            <a:ext cx="2489390" cy="228901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5423" y="4568981"/>
            <a:ext cx="2498938" cy="227987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07079" y="4568955"/>
            <a:ext cx="2508486" cy="224027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13120" y="4549169"/>
            <a:ext cx="2508486" cy="227987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19159" y="4540004"/>
            <a:ext cx="2459237" cy="228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9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81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</a:t>
            </a:r>
            <a:r>
              <a:rPr sz="4000" spc="-15" dirty="0"/>
              <a:t>Customer:</a:t>
            </a:r>
            <a:r>
              <a:rPr sz="4000" spc="-5" dirty="0"/>
              <a:t> A</a:t>
            </a:r>
            <a:r>
              <a:rPr sz="4000" spc="-20" dirty="0"/>
              <a:t> </a:t>
            </a:r>
            <a:r>
              <a:rPr sz="4000" spc="-10" dirty="0"/>
              <a:t>definition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091969"/>
            <a:ext cx="10707370" cy="3239135"/>
          </a:xfrm>
          <a:prstGeom prst="rect">
            <a:avLst/>
          </a:prstGeom>
        </p:spPr>
        <p:txBody>
          <a:bodyPr vert="horz" wrap="square" lIns="0" tIns="2317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82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According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455F51"/>
                </a:solidFill>
                <a:latin typeface="Calibri"/>
                <a:cs typeface="Calibri"/>
              </a:rPr>
              <a:t>Wiegers</a:t>
            </a:r>
            <a:r>
              <a:rPr sz="2800" b="1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&amp;</a:t>
            </a:r>
            <a:r>
              <a:rPr sz="2800" b="1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Beatty:</a:t>
            </a:r>
            <a:endParaRPr sz="28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50000"/>
              </a:lnSpc>
              <a:spcBef>
                <a:spcPts val="50"/>
              </a:spcBef>
            </a:pPr>
            <a:r>
              <a:rPr sz="2800" spc="-5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“[A </a:t>
            </a:r>
            <a:r>
              <a:rPr sz="2800" b="1" i="1" spc="-15" dirty="0">
                <a:solidFill>
                  <a:srgbClr val="455F51"/>
                </a:solidFill>
                <a:latin typeface="Calibri"/>
                <a:cs typeface="Calibri"/>
              </a:rPr>
              <a:t>customer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an]individual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i="1" spc="-15" dirty="0">
                <a:solidFill>
                  <a:srgbClr val="455F51"/>
                </a:solidFill>
                <a:latin typeface="Calibri"/>
                <a:cs typeface="Calibri"/>
              </a:rPr>
              <a:t>organization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derives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either direct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or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indirect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benefit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from a product. Software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customers might request,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pay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70" dirty="0">
                <a:solidFill>
                  <a:srgbClr val="455F51"/>
                </a:solidFill>
                <a:latin typeface="Calibri"/>
                <a:cs typeface="Calibri"/>
              </a:rPr>
              <a:t>for,</a:t>
            </a:r>
            <a:r>
              <a:rPr sz="2800" i="1" spc="-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select,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25" dirty="0">
                <a:solidFill>
                  <a:srgbClr val="455F51"/>
                </a:solidFill>
                <a:latin typeface="Calibri"/>
                <a:cs typeface="Calibri"/>
              </a:rPr>
              <a:t>specify,</a:t>
            </a:r>
            <a:r>
              <a:rPr sz="2800" i="1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use,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800" i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receive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output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generated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 a </a:t>
            </a:r>
            <a:r>
              <a:rPr sz="2800" i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800" i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i="1" spc="-30" dirty="0">
                <a:solidFill>
                  <a:srgbClr val="455F51"/>
                </a:solidFill>
                <a:latin typeface="Calibri"/>
                <a:cs typeface="Calibri"/>
              </a:rPr>
              <a:t>product.”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29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712</Words>
  <Application>Microsoft Office PowerPoint</Application>
  <PresentationFormat>Widescreen</PresentationFormat>
  <Paragraphs>86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Georgia</vt:lpstr>
      <vt:lpstr>Office Theme</vt:lpstr>
      <vt:lpstr>Software Requirement  Engineering </vt:lpstr>
      <vt:lpstr>PowerPoint Presentation</vt:lpstr>
      <vt:lpstr>Content</vt:lpstr>
      <vt:lpstr>PowerPoint Presentation</vt:lpstr>
      <vt:lpstr>–The Stakeholders –</vt:lpstr>
      <vt:lpstr>Stakeholder: A definition</vt:lpstr>
      <vt:lpstr>Examples potential stakeholders</vt:lpstr>
      <vt:lpstr>Busy Stakeholders…</vt:lpstr>
      <vt:lpstr>The Customer: A definition</vt:lpstr>
      <vt:lpstr>Expectation gap</vt:lpstr>
      <vt:lpstr>Expectation gap</vt:lpstr>
      <vt:lpstr>PowerPoint Presentation</vt:lpstr>
      <vt:lpstr>The customer-development partnership</vt:lpstr>
      <vt:lpstr>The customer-development partnership</vt:lpstr>
      <vt:lpstr>Requirements Bill of Rights for Software Customers</vt:lpstr>
      <vt:lpstr>Requirements Bill of Responsibilities for Software  Customers</vt:lpstr>
      <vt:lpstr>PowerPoint Presentation</vt:lpstr>
      <vt:lpstr>Identifying decision makers</vt:lpstr>
      <vt:lpstr>Identifying decision makers (Cont..)</vt:lpstr>
      <vt:lpstr>Identifying decision makers (Cont..)</vt:lpstr>
      <vt:lpstr>PowerPoint Presentation</vt:lpstr>
      <vt:lpstr>Reaching agreement on requirements</vt:lpstr>
      <vt:lpstr>Reaching agreement on requirements (Cont..)</vt:lpstr>
      <vt:lpstr>PowerPoint Presentation</vt:lpstr>
      <vt:lpstr>The requirements baseline</vt:lpstr>
      <vt:lpstr>The requirements baseline (Cont..)</vt:lpstr>
      <vt:lpstr>The requirements baseline (Cont..)</vt:lpstr>
      <vt:lpstr>PowerPoint Presentation</vt:lpstr>
      <vt:lpstr>Agreeing on requirements on agile projects</vt:lpstr>
      <vt:lpstr>Agreeing on requirements on agile projects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Dr. Syed Saood Zia</dc:creator>
  <cp:lastModifiedBy>Bushra Fazal BUKC</cp:lastModifiedBy>
  <cp:revision>3</cp:revision>
  <dcterms:created xsi:type="dcterms:W3CDTF">2021-11-03T05:25:58Z</dcterms:created>
  <dcterms:modified xsi:type="dcterms:W3CDTF">2022-10-06T04:51:08Z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2021-11-03T00:00:00Z</vt:filetime>
  </property>
</Properties>
</file>